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58" r:id="rId7"/>
    <p:sldId id="259" r:id="rId8"/>
    <p:sldId id="260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4" y="29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FA05C4-7FB9-4E86-BCAC-82ED2B341822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565E00-672E-4657-8A26-A87248090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5908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GifLib</a:t>
            </a:r>
            <a:r>
              <a:rPr lang="en-US" dirty="0" smtClean="0"/>
              <a:t>: A Community Portal for Sharing your Favorite animated GIFs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Members: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Dr. </a:t>
            </a:r>
            <a:r>
              <a:rPr lang="en-US" dirty="0" err="1" smtClean="0"/>
              <a:t>Zahid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Assistant Prof. Anwar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Zahid</a:t>
            </a:r>
            <a:r>
              <a:rPr lang="en-US" dirty="0" smtClean="0"/>
              <a:t> Anwar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incentive system to reward </a:t>
            </a:r>
            <a:r>
              <a:rPr lang="en-US" dirty="0" smtClean="0"/>
              <a:t>contributors</a:t>
            </a:r>
            <a:endParaRPr lang="en-US" dirty="0" smtClean="0"/>
          </a:p>
          <a:p>
            <a:r>
              <a:rPr lang="en-US" dirty="0" smtClean="0"/>
              <a:t>Add search facility</a:t>
            </a:r>
          </a:p>
          <a:p>
            <a:r>
              <a:rPr lang="en-US" dirty="0" smtClean="0"/>
              <a:t>Download as size 1020x720, 800x600 …</a:t>
            </a:r>
          </a:p>
          <a:p>
            <a:endParaRPr lang="en-US" dirty="0"/>
          </a:p>
        </p:txBody>
      </p:sp>
      <p:pic>
        <p:nvPicPr>
          <p:cNvPr id="2050" name="Picture 2" descr="Image result for image resolutions avail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4"/>
          <a:stretch/>
        </p:blipFill>
        <p:spPr bwMode="auto">
          <a:xfrm>
            <a:off x="8077200" y="990600"/>
            <a:ext cx="2371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30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Customer: Web Developers</a:t>
            </a:r>
          </a:p>
          <a:p>
            <a:r>
              <a:rPr lang="en-US" dirty="0" smtClean="0"/>
              <a:t>Business Model: </a:t>
            </a:r>
            <a:r>
              <a:rPr lang="en-US" i="1" dirty="0" smtClean="0"/>
              <a:t>Web developers constantly require gif images to develop attractive websites but most professional gifs are expensive and have embedded watermarks. The </a:t>
            </a:r>
            <a:r>
              <a:rPr lang="en-US" i="1" dirty="0" err="1" smtClean="0"/>
              <a:t>giflib</a:t>
            </a:r>
            <a:r>
              <a:rPr lang="en-US" i="1" dirty="0" smtClean="0"/>
              <a:t> library will be a sharing community where developers and create and share their favorite gifs with other web developers for free.</a:t>
            </a:r>
          </a:p>
          <a:p>
            <a:r>
              <a:rPr lang="en-US" dirty="0" smtClean="0"/>
              <a:t>Benefits: A </a:t>
            </a:r>
            <a:r>
              <a:rPr lang="en-US" dirty="0" err="1" smtClean="0"/>
              <a:t>Giflib</a:t>
            </a:r>
            <a:r>
              <a:rPr lang="en-US" dirty="0" smtClean="0"/>
              <a:t> library will </a:t>
            </a:r>
          </a:p>
          <a:p>
            <a:pPr lvl="1"/>
            <a:r>
              <a:rPr lang="en-US" dirty="0" smtClean="0"/>
              <a:t>Provide ready access to gifs organized by categories</a:t>
            </a:r>
          </a:p>
          <a:p>
            <a:pPr lvl="1"/>
            <a:r>
              <a:rPr lang="en-US" dirty="0" smtClean="0"/>
              <a:t>Enable users to rate gifs by marking them as favorites</a:t>
            </a:r>
          </a:p>
          <a:p>
            <a:pPr lvl="1"/>
            <a:r>
              <a:rPr lang="en-US" dirty="0" smtClean="0"/>
              <a:t>Allow explore thumbnail view for quick browsing</a:t>
            </a:r>
          </a:p>
        </p:txBody>
      </p:sp>
      <p:pic>
        <p:nvPicPr>
          <p:cNvPr id="1026" name="Picture 2" descr="Image result for software developer clipart perplex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18" y="76200"/>
            <a:ext cx="1642962" cy="195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owser pag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664" y="66040"/>
            <a:ext cx="2550420" cy="19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s Website Design Too Expensive?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66" y="-56356"/>
            <a:ext cx="882174" cy="8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ce clipar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26" y="76201"/>
            <a:ext cx="1042906" cy="8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 Flow</a:t>
            </a:r>
            <a:endParaRPr lang="en-US" dirty="0"/>
          </a:p>
        </p:txBody>
      </p:sp>
      <p:pic>
        <p:nvPicPr>
          <p:cNvPr id="1026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1219201"/>
            <a:ext cx="3172047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2667000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59792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****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581400"/>
            <a:ext cx="1143000" cy="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3172047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24647" y="2666999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Category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4647" y="3159791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Category color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77047" y="3581399"/>
            <a:ext cx="1857153" cy="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Category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7010400" y="3218195"/>
            <a:ext cx="457200" cy="2525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63" y="1219200"/>
            <a:ext cx="3172047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8915400" y="2590800"/>
            <a:ext cx="1905000" cy="445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Category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915400" y="3247952"/>
            <a:ext cx="1905000" cy="445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1</a:t>
            </a:r>
            <a:endParaRPr lang="en-US" dirty="0"/>
          </a:p>
        </p:txBody>
      </p:sp>
      <p:pic>
        <p:nvPicPr>
          <p:cNvPr id="16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63" y="3905104"/>
            <a:ext cx="3172047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86210" y="5352903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86210" y="5845695"/>
            <a:ext cx="2057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****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3410" y="6267303"/>
            <a:ext cx="1143000" cy="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914552"/>
            <a:ext cx="3200400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ploa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81" y="5588585"/>
            <a:ext cx="1176083" cy="11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6194580" y="4524152"/>
            <a:ext cx="165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Upload</a:t>
            </a:r>
            <a:endParaRPr lang="en-US" sz="2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143501" y="5155344"/>
            <a:ext cx="1905000" cy="445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Category</a:t>
            </a:r>
            <a:endParaRPr lang="en-US" dirty="0"/>
          </a:p>
        </p:txBody>
      </p:sp>
      <p:pic>
        <p:nvPicPr>
          <p:cNvPr id="25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1" y="3962400"/>
            <a:ext cx="3200400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 flipH="1">
            <a:off x="2155981" y="4543527"/>
            <a:ext cx="165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Explore</a:t>
            </a:r>
            <a:endParaRPr lang="en-US" sz="2400" b="1" dirty="0"/>
          </a:p>
        </p:txBody>
      </p:sp>
      <p:pic>
        <p:nvPicPr>
          <p:cNvPr id="1034" name="Picture 10" descr="Image result for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34" y="5190492"/>
            <a:ext cx="107950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87" y="5257552"/>
            <a:ext cx="819592" cy="8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09779" y="6248400"/>
            <a:ext cx="1143000" cy="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05179" y="6243384"/>
            <a:ext cx="1447800" cy="31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Favourite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2779" y="5190492"/>
            <a:ext cx="1143000" cy="8839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910124" y="2666999"/>
            <a:ext cx="533400" cy="580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696200" y="2695647"/>
            <a:ext cx="533400" cy="580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827059" y="5257552"/>
            <a:ext cx="533400" cy="580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7693355" y="5298108"/>
            <a:ext cx="533400" cy="580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9601199" y="3938624"/>
            <a:ext cx="533400" cy="5809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752600"/>
            <a:ext cx="84582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se case 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0391" y="2029657"/>
            <a:ext cx="762000" cy="18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 case a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1600" y="4682992"/>
            <a:ext cx="762000" cy="18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523457" y="3886200"/>
            <a:ext cx="1752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Category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57974" y="1825302"/>
            <a:ext cx="13716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Gif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10063" y="1790196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Gif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08800" y="1948054"/>
            <a:ext cx="1422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 Gifs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55050" y="2535390"/>
            <a:ext cx="131445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Gif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01200" y="3385066"/>
            <a:ext cx="18288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Favorite Gif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45427" y="4742668"/>
            <a:ext cx="19050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 Categories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845676" y="5436632"/>
            <a:ext cx="1647825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Category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40400" y="4263892"/>
            <a:ext cx="16510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Category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883" y="385393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39907" y="64770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026" idx="1"/>
            <a:endCxn id="9" idx="2"/>
          </p:cNvCxnSpPr>
          <p:nvPr/>
        </p:nvCxnSpPr>
        <p:spPr>
          <a:xfrm flipV="1">
            <a:off x="2172391" y="2244402"/>
            <a:ext cx="1385583" cy="723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1"/>
            <a:endCxn id="10" idx="3"/>
          </p:cNvCxnSpPr>
          <p:nvPr/>
        </p:nvCxnSpPr>
        <p:spPr>
          <a:xfrm flipV="1">
            <a:off x="2172391" y="2505644"/>
            <a:ext cx="3671583" cy="462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26" idx="1"/>
            <a:endCxn id="11" idx="3"/>
          </p:cNvCxnSpPr>
          <p:nvPr/>
        </p:nvCxnSpPr>
        <p:spPr>
          <a:xfrm flipV="1">
            <a:off x="2172391" y="2663502"/>
            <a:ext cx="4944715" cy="304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26" idx="1"/>
            <a:endCxn id="12" idx="2"/>
          </p:cNvCxnSpPr>
          <p:nvPr/>
        </p:nvCxnSpPr>
        <p:spPr>
          <a:xfrm flipV="1">
            <a:off x="2172391" y="2954490"/>
            <a:ext cx="6482659" cy="1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26" idx="1"/>
            <a:endCxn id="13" idx="2"/>
          </p:cNvCxnSpPr>
          <p:nvPr/>
        </p:nvCxnSpPr>
        <p:spPr>
          <a:xfrm>
            <a:off x="2172391" y="2968061"/>
            <a:ext cx="7428809" cy="83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1"/>
            <a:endCxn id="15" idx="2"/>
          </p:cNvCxnSpPr>
          <p:nvPr/>
        </p:nvCxnSpPr>
        <p:spPr>
          <a:xfrm>
            <a:off x="2133600" y="5621396"/>
            <a:ext cx="7712076" cy="23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1"/>
            <a:endCxn id="5" idx="2"/>
          </p:cNvCxnSpPr>
          <p:nvPr/>
        </p:nvCxnSpPr>
        <p:spPr>
          <a:xfrm flipV="1">
            <a:off x="2133600" y="4305300"/>
            <a:ext cx="1389857" cy="131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1"/>
            <a:endCxn id="16" idx="2"/>
          </p:cNvCxnSpPr>
          <p:nvPr/>
        </p:nvCxnSpPr>
        <p:spPr>
          <a:xfrm flipV="1">
            <a:off x="2133600" y="4682992"/>
            <a:ext cx="3606800" cy="93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1"/>
            <a:endCxn id="14" idx="2"/>
          </p:cNvCxnSpPr>
          <p:nvPr/>
        </p:nvCxnSpPr>
        <p:spPr>
          <a:xfrm flipV="1">
            <a:off x="2133600" y="5161768"/>
            <a:ext cx="5711827" cy="45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522228" y="4180595"/>
            <a:ext cx="457200" cy="2725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3"/>
            <a:endCxn id="7" idx="0"/>
          </p:cNvCxnSpPr>
          <p:nvPr/>
        </p:nvCxnSpPr>
        <p:spPr>
          <a:xfrm>
            <a:off x="1750828" y="4453129"/>
            <a:ext cx="1772" cy="229863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Category Use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563880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Use Case Title: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  <a:r>
              <a:rPr lang="en-US" dirty="0" smtClean="0">
                <a:latin typeface="Times New Roman" charset="0"/>
                <a:cs typeface="Arial" charset="0"/>
              </a:rPr>
              <a:t>Delete a Category. 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Primary Actor: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  <a:r>
              <a:rPr lang="en-US" dirty="0" smtClean="0">
                <a:latin typeface="Times New Roman" charset="0"/>
                <a:cs typeface="Arial" charset="0"/>
              </a:rPr>
              <a:t>Admin </a:t>
            </a:r>
            <a:r>
              <a:rPr lang="en-US" dirty="0">
                <a:latin typeface="Times New Roman" charset="0"/>
                <a:cs typeface="Arial" charset="0"/>
              </a:rPr>
              <a:t>,  </a:t>
            </a:r>
            <a:r>
              <a:rPr lang="en-US" b="1" dirty="0">
                <a:latin typeface="Times New Roman" charset="0"/>
                <a:cs typeface="Arial" charset="0"/>
              </a:rPr>
              <a:t>Level:</a:t>
            </a:r>
            <a:r>
              <a:rPr lang="en-US" dirty="0">
                <a:latin typeface="Times New Roman" charset="0"/>
                <a:cs typeface="Arial" charset="0"/>
              </a:rPr>
              <a:t> Actor goal </a:t>
            </a: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Precondition:</a:t>
            </a:r>
            <a:r>
              <a:rPr lang="en-US" dirty="0">
                <a:latin typeface="Times New Roman" charset="0"/>
                <a:cs typeface="Arial" charset="0"/>
              </a:rPr>
              <a:t> The </a:t>
            </a:r>
            <a:r>
              <a:rPr lang="en-US" dirty="0" smtClean="0">
                <a:latin typeface="Times New Roman" charset="0"/>
                <a:cs typeface="Arial" charset="0"/>
              </a:rPr>
              <a:t>Category must be viewed in “All Categories” View and must not contain any Gifs 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Success Guarantees: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  <a:r>
              <a:rPr lang="en-US" dirty="0" smtClean="0">
                <a:latin typeface="Times New Roman" charset="0"/>
                <a:cs typeface="Arial" charset="0"/>
              </a:rPr>
              <a:t>Category is deleted. It can no longer be viewed in the list of categories 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Main Success Scenario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1. </a:t>
            </a:r>
            <a:r>
              <a:rPr lang="en-US" dirty="0" smtClean="0">
                <a:latin typeface="Times New Roman" charset="0"/>
                <a:cs typeface="Arial" charset="0"/>
              </a:rPr>
              <a:t>Admin: selects the category list option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2. </a:t>
            </a:r>
            <a:r>
              <a:rPr lang="en-US" dirty="0" smtClean="0">
                <a:latin typeface="Times New Roman" charset="0"/>
                <a:cs typeface="Arial" charset="0"/>
              </a:rPr>
              <a:t>System: displays all the categories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3. </a:t>
            </a:r>
            <a:r>
              <a:rPr lang="en-US" dirty="0" smtClean="0">
                <a:latin typeface="Times New Roman" charset="0"/>
                <a:cs typeface="Arial" charset="0"/>
              </a:rPr>
              <a:t>Admin: selects the category to be deleted 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4. </a:t>
            </a:r>
            <a:r>
              <a:rPr lang="en-US" dirty="0" smtClean="0">
                <a:latin typeface="Times New Roman" charset="0"/>
                <a:cs typeface="Arial" charset="0"/>
              </a:rPr>
              <a:t>System: Displays the Category details form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cs typeface="Arial" charset="0"/>
              </a:rPr>
              <a:t>5. </a:t>
            </a:r>
            <a:r>
              <a:rPr lang="en-US" dirty="0" smtClean="0">
                <a:latin typeface="Times New Roman" charset="0"/>
                <a:cs typeface="Arial" charset="0"/>
              </a:rPr>
              <a:t>Admin: Selects the delete button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cs typeface="Arial" charset="0"/>
              </a:rPr>
              <a:t>6. System: Deletes the selected category and displays the remaining list of categories</a:t>
            </a:r>
            <a:endParaRPr lang="en-US" dirty="0">
              <a:latin typeface="Times New Roman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  <a:cs typeface="Arial" charset="0"/>
              </a:rPr>
              <a:t>Extensions</a:t>
            </a:r>
            <a:r>
              <a:rPr lang="en-US" dirty="0">
                <a:latin typeface="Times New Roman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cs typeface="Arial" charset="0"/>
              </a:rPr>
              <a:t>6a: System: The category is not empty and contains gifs. Admin is prompted that category is not empty and displays an error message.</a:t>
            </a:r>
            <a:endParaRPr lang="en-US" dirty="0">
              <a:latin typeface="Times New Roman" charset="0"/>
              <a:cs typeface="Arial" charset="0"/>
            </a:endParaRPr>
          </a:p>
        </p:txBody>
      </p:sp>
      <p:pic>
        <p:nvPicPr>
          <p:cNvPr id="5" name="Picture 2" descr="Image result for browse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3200400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flipH="1">
            <a:off x="1600200" y="2826603"/>
            <a:ext cx="283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Category</a:t>
            </a:r>
          </a:p>
          <a:p>
            <a:r>
              <a:rPr lang="en-US" sz="2400" b="1" dirty="0" smtClean="0"/>
              <a:t>Flowers</a:t>
            </a:r>
            <a:endParaRPr lang="en-US" sz="2400" b="1" dirty="0"/>
          </a:p>
        </p:txBody>
      </p:sp>
      <p:pic>
        <p:nvPicPr>
          <p:cNvPr id="8" name="Picture 12" descr="Image result for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08" y="3648460"/>
            <a:ext cx="819592" cy="8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24200" y="4114800"/>
            <a:ext cx="1143000" cy="3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3581400"/>
            <a:ext cx="1143000" cy="8839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Architecture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/>
            </a: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777" y="3511402"/>
            <a:ext cx="200407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CategoryController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9776" y="1981200"/>
            <a:ext cx="144142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GifController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69776" y="2738786"/>
            <a:ext cx="16930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LoginController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2658" y="3522136"/>
            <a:ext cx="172515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CategoryService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52658" y="1991934"/>
            <a:ext cx="116249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GifService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2658" y="5715000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UserService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3522136"/>
            <a:ext cx="98616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UserDao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80003" y="2763335"/>
            <a:ext cx="139974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CategoryDao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67598" y="1981200"/>
            <a:ext cx="83708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GifDao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6699" y="1752600"/>
            <a:ext cx="2971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Persistence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2711196" y="2135089"/>
            <a:ext cx="1641462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711196" y="2135089"/>
            <a:ext cx="1641462" cy="13763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1" idx="1"/>
          </p:cNvCxnSpPr>
          <p:nvPr/>
        </p:nvCxnSpPr>
        <p:spPr>
          <a:xfrm>
            <a:off x="3273852" y="3665291"/>
            <a:ext cx="1078806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4486555"/>
            <a:ext cx="2971800" cy="1998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Configuration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69777" y="5715000"/>
            <a:ext cx="159210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 smtClean="0"/>
              <a:t>SecurityConfig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69776" y="4628586"/>
            <a:ext cx="117852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AppConfig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69776" y="5181600"/>
            <a:ext cx="124585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 smtClean="0"/>
              <a:t>DataConfig</a:t>
            </a:r>
            <a:endParaRPr lang="en-US" b="1" dirty="0"/>
          </a:p>
        </p:txBody>
      </p:sp>
      <p:cxnSp>
        <p:nvCxnSpPr>
          <p:cNvPr id="33" name="Straight Arrow Connector 32"/>
          <p:cNvCxnSpPr>
            <a:endCxn id="13" idx="1"/>
          </p:cNvCxnSpPr>
          <p:nvPr/>
        </p:nvCxnSpPr>
        <p:spPr>
          <a:xfrm flipV="1">
            <a:off x="2861880" y="5868889"/>
            <a:ext cx="1490778" cy="30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39000" y="4462048"/>
            <a:ext cx="2971800" cy="20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5460" y="5715000"/>
            <a:ext cx="61908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45460" y="4639320"/>
            <a:ext cx="103265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smtClean="0"/>
              <a:t>Category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433036" y="4639320"/>
            <a:ext cx="47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smtClean="0"/>
              <a:t>Gif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0" y="5714999"/>
            <a:ext cx="60465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smtClean="0"/>
              <a:t>Role</a:t>
            </a:r>
            <a:endParaRPr lang="en-US" b="1" dirty="0"/>
          </a:p>
        </p:txBody>
      </p:sp>
      <p:cxnSp>
        <p:nvCxnSpPr>
          <p:cNvPr id="40" name="Straight Arrow Connector 39"/>
          <p:cNvCxnSpPr>
            <a:endCxn id="16" idx="1"/>
          </p:cNvCxnSpPr>
          <p:nvPr/>
        </p:nvCxnSpPr>
        <p:spPr>
          <a:xfrm flipV="1">
            <a:off x="5523413" y="2135089"/>
            <a:ext cx="1944185" cy="107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  <a:endCxn id="14" idx="1"/>
          </p:cNvCxnSpPr>
          <p:nvPr/>
        </p:nvCxnSpPr>
        <p:spPr>
          <a:xfrm flipV="1">
            <a:off x="5664236" y="3676025"/>
            <a:ext cx="1803364" cy="21928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15" idx="1"/>
          </p:cNvCxnSpPr>
          <p:nvPr/>
        </p:nvCxnSpPr>
        <p:spPr>
          <a:xfrm flipV="1">
            <a:off x="6077810" y="2917224"/>
            <a:ext cx="1402193" cy="7588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8" idx="1"/>
          </p:cNvCxnSpPr>
          <p:nvPr/>
        </p:nvCxnSpPr>
        <p:spPr>
          <a:xfrm>
            <a:off x="8578115" y="4791483"/>
            <a:ext cx="854921" cy="17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2752" y="43858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44958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8578115" y="4665077"/>
            <a:ext cx="207925" cy="21172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8914811" y="5731877"/>
            <a:ext cx="207925" cy="21172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168375" y="5837739"/>
            <a:ext cx="746436" cy="885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94742" y="5562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15400" y="54102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Live Demo will constitute the following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Creating a category as an admin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Uploading a gif as a user to the newly created category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Viewing the Gif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Selecting the Gif as favorite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Deleting the Gif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Experimented with </a:t>
            </a:r>
            <a:r>
              <a:rPr lang="en-US" dirty="0" err="1" smtClean="0"/>
              <a:t>Intellij</a:t>
            </a:r>
            <a:r>
              <a:rPr lang="en-US" dirty="0" smtClean="0"/>
              <a:t> environment but it turned out to be slow and complicated. Next time we will use Eclipse.</a:t>
            </a:r>
          </a:p>
          <a:p>
            <a:r>
              <a:rPr lang="en-US" dirty="0" smtClean="0"/>
              <a:t>Lab environment does not allow for </a:t>
            </a:r>
          </a:p>
          <a:p>
            <a:pPr lvl="1"/>
            <a:r>
              <a:rPr lang="en-US" dirty="0" smtClean="0"/>
              <a:t>terminal access important for configuring hibernate options</a:t>
            </a:r>
          </a:p>
          <a:p>
            <a:pPr lvl="1"/>
            <a:r>
              <a:rPr lang="en-US" dirty="0" smtClean="0"/>
              <a:t>Does not persist project source code and the code has to be download every time</a:t>
            </a:r>
            <a:endParaRPr lang="en-US" dirty="0" smtClean="0"/>
          </a:p>
          <a:p>
            <a:r>
              <a:rPr lang="en-US" dirty="0" smtClean="0"/>
              <a:t>Spring and associated libraries are large and updating </a:t>
            </a:r>
            <a:r>
              <a:rPr lang="en-US" dirty="0" err="1" smtClean="0"/>
              <a:t>gradle</a:t>
            </a:r>
            <a:r>
              <a:rPr lang="en-US" dirty="0" smtClean="0"/>
              <a:t> takes significant startup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Gifs should be associated with users that upload them. Therefore</a:t>
            </a:r>
          </a:p>
          <a:p>
            <a:r>
              <a:rPr lang="en-US" dirty="0"/>
              <a:t>My favorite Gifs feature doesn’t work</a:t>
            </a:r>
          </a:p>
          <a:p>
            <a:r>
              <a:rPr lang="en-US" dirty="0"/>
              <a:t>A user can delete another user’s gifs</a:t>
            </a:r>
          </a:p>
          <a:p>
            <a:r>
              <a:rPr lang="en-US" dirty="0"/>
              <a:t>Selecting a category should display list of gifs in that category. This functionality is still broken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8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1028</TotalTime>
  <Words>490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Times New Roman</vt:lpstr>
      <vt:lpstr>Wingdings</vt:lpstr>
      <vt:lpstr>Wingdings 2</vt:lpstr>
      <vt:lpstr>Oriel</vt:lpstr>
      <vt:lpstr> GifLib: A Community Portal for Sharing your Favorite animated GIFs </vt:lpstr>
      <vt:lpstr>Business model</vt:lpstr>
      <vt:lpstr>High-Level Design Flow</vt:lpstr>
      <vt:lpstr>User Requirements</vt:lpstr>
      <vt:lpstr>Delete Category Use Case</vt:lpstr>
      <vt:lpstr>Design and Architecture</vt:lpstr>
      <vt:lpstr>This Live Demo will constitute the following </vt:lpstr>
      <vt:lpstr>Challenges Faced</vt:lpstr>
      <vt:lpstr>Known Issues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Tea Maker Machine</dc:title>
  <dc:creator>Zahid Anwar</dc:creator>
  <cp:lastModifiedBy>Zahid Anwar</cp:lastModifiedBy>
  <cp:revision>32</cp:revision>
  <dcterms:created xsi:type="dcterms:W3CDTF">2010-01-08T07:01:15Z</dcterms:created>
  <dcterms:modified xsi:type="dcterms:W3CDTF">2017-04-25T04:56:11Z</dcterms:modified>
</cp:coreProperties>
</file>