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7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s://dev.mysql.com/doc/refman/5.5/en/group-by-functions.html#function_count" TargetMode="External"/><Relationship Id="rId2" Type="http://schemas.openxmlformats.org/officeDocument/2006/relationships/hyperlink" Target="http://localhost/phpmyadmin/url.php?url=https://dev.mysql.com/doc/refman/5.5/en/selec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s://dev.mysql.com/doc/refman/5.5/en/logical-operators.html#operator_and" TargetMode="External"/><Relationship Id="rId2" Type="http://schemas.openxmlformats.org/officeDocument/2006/relationships/hyperlink" Target="http://localhost/phpmyadmin/url.php?url=https://dev.mysql.com/doc/refman/5.5/en/selec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phpmyadmin/url.php?url=https://dev.mysql.com/doc/refman/5.5/en/group-by-functions.html#function_av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FC81A8-A395-4CD6-8FC6-F2AF2BB48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</a:t>
            </a:r>
            <a:r>
              <a:rPr lang="en-US" dirty="0" err="1"/>
              <a:t>McQuaide</a:t>
            </a:r>
            <a:r>
              <a:rPr lang="en-US" dirty="0"/>
              <a:t>, Jessie Wilkins, Steven Olsen, Yuri Khechoyan</a:t>
            </a:r>
          </a:p>
        </p:txBody>
      </p:sp>
      <p:pic>
        <p:nvPicPr>
          <p:cNvPr id="5" name="Picture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ACDC7692-D730-48DD-8A60-859B45DEB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1612899"/>
            <a:ext cx="5378450" cy="292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39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2544-F0DD-4A83-A091-96832E61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Importance of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4858-89E4-46CC-82EC-E547AF361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69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E7D9-FC10-4A65-ADE5-25E3F943B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078" y="2614020"/>
            <a:ext cx="5499844" cy="814980"/>
          </a:xfrm>
        </p:spPr>
        <p:txBody>
          <a:bodyPr/>
          <a:lstStyle/>
          <a:p>
            <a:r>
              <a:rPr lang="en-US" b="1" dirty="0"/>
              <a:t>Webpages + Queries</a:t>
            </a:r>
          </a:p>
        </p:txBody>
      </p:sp>
    </p:spTree>
    <p:extLst>
      <p:ext uri="{BB962C8B-B14F-4D97-AF65-F5344CB8AC3E}">
        <p14:creationId xmlns:p14="http://schemas.microsoft.com/office/powerpoint/2010/main" val="194115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EF8A5-63C4-42CA-9B3C-C33842F99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50389" cy="1400530"/>
          </a:xfrm>
        </p:spPr>
        <p:txBody>
          <a:bodyPr/>
          <a:lstStyle/>
          <a:p>
            <a:r>
              <a:rPr lang="en-US" sz="3600" b="1" dirty="0"/>
              <a:t>Background: Why </a:t>
            </a:r>
            <a:r>
              <a:rPr lang="it-IT" sz="3600" b="1" dirty="0"/>
              <a:t>Qu· eu· ed</a:t>
            </a:r>
            <a:r>
              <a:rPr lang="en-US" sz="3600" b="1" dirty="0"/>
              <a:t> exists?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6E492-372A-4B96-9166-76D5E4C82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1259"/>
            <a:ext cx="7147279" cy="4828241"/>
          </a:xfrm>
        </p:spPr>
        <p:txBody>
          <a:bodyPr>
            <a:normAutofit/>
          </a:bodyPr>
          <a:lstStyle/>
          <a:p>
            <a:r>
              <a:rPr lang="en-US" sz="2400" b="1" i="1" dirty="0"/>
              <a:t>Benefits:</a:t>
            </a:r>
          </a:p>
          <a:p>
            <a:pPr lvl="1"/>
            <a:r>
              <a:rPr lang="en-US" sz="2400" dirty="0"/>
              <a:t>Improve efficiency (B2B) with aiding customers</a:t>
            </a:r>
          </a:p>
          <a:p>
            <a:pPr lvl="1"/>
            <a:r>
              <a:rPr lang="en-US" sz="2400" dirty="0"/>
              <a:t>Let CSRs &amp; customers know who is next in line for assistance</a:t>
            </a:r>
          </a:p>
          <a:p>
            <a:pPr lvl="1"/>
            <a:r>
              <a:rPr lang="en-US" sz="2400" dirty="0"/>
              <a:t>Give customers a more interactive experience</a:t>
            </a:r>
          </a:p>
          <a:p>
            <a:pPr lvl="1"/>
            <a:r>
              <a:rPr lang="en-US" sz="2400" i="1" dirty="0"/>
              <a:t>Allow Business to </a:t>
            </a:r>
            <a:r>
              <a:rPr lang="en-US" sz="2400" b="1" i="1" u="sng" dirty="0"/>
              <a:t>Significantly Cut Costs</a:t>
            </a:r>
          </a:p>
          <a:p>
            <a:pPr lvl="1"/>
            <a:r>
              <a:rPr lang="en-US" sz="2400" dirty="0"/>
              <a:t>No maintenance</a:t>
            </a:r>
          </a:p>
          <a:p>
            <a:pPr lvl="1"/>
            <a:r>
              <a:rPr lang="en-US" sz="2400" dirty="0"/>
              <a:t>No stolen equipment</a:t>
            </a:r>
          </a:p>
          <a:p>
            <a:pPr lvl="1"/>
            <a:endParaRPr lang="en-US" i="1" dirty="0"/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C8CE9474-AF42-4D51-A58D-1E4A45933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591" y="1599464"/>
            <a:ext cx="3598523" cy="240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1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2F59-DB94-4345-B978-4370435C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things in Perspective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5FB244-06A5-48D1-8F6E-10E310887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901471"/>
              </p:ext>
            </p:extLst>
          </p:nvPr>
        </p:nvGraphicFramePr>
        <p:xfrm>
          <a:off x="1186235" y="1168400"/>
          <a:ext cx="9818688" cy="5566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672">
                  <a:extLst>
                    <a:ext uri="{9D8B030D-6E8A-4147-A177-3AD203B41FA5}">
                      <a16:colId xmlns:a16="http://schemas.microsoft.com/office/drawing/2014/main" val="2686735304"/>
                    </a:ext>
                  </a:extLst>
                </a:gridCol>
                <a:gridCol w="2454672">
                  <a:extLst>
                    <a:ext uri="{9D8B030D-6E8A-4147-A177-3AD203B41FA5}">
                      <a16:colId xmlns:a16="http://schemas.microsoft.com/office/drawing/2014/main" val="2738445259"/>
                    </a:ext>
                  </a:extLst>
                </a:gridCol>
                <a:gridCol w="2454672">
                  <a:extLst>
                    <a:ext uri="{9D8B030D-6E8A-4147-A177-3AD203B41FA5}">
                      <a16:colId xmlns:a16="http://schemas.microsoft.com/office/drawing/2014/main" val="2988021207"/>
                    </a:ext>
                  </a:extLst>
                </a:gridCol>
                <a:gridCol w="2454672">
                  <a:extLst>
                    <a:ext uri="{9D8B030D-6E8A-4147-A177-3AD203B41FA5}">
                      <a16:colId xmlns:a16="http://schemas.microsoft.com/office/drawing/2014/main" val="2790341670"/>
                    </a:ext>
                  </a:extLst>
                </a:gridCol>
              </a:tblGrid>
              <a:tr h="803565"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/>
                        <a:t>Qu· eu· ed</a:t>
                      </a:r>
                      <a:r>
                        <a:rPr lang="en-US" sz="1800" b="1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Traditional Queue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192602"/>
                  </a:ext>
                </a:extLst>
              </a:tr>
              <a:tr h="13190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5¢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~ $100/pager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059657"/>
                  </a:ext>
                </a:extLst>
              </a:tr>
              <a:tr h="139257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Maintenance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Stolen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~ $500-$1000 /transmitter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601518"/>
                  </a:ext>
                </a:extLst>
              </a:tr>
              <a:tr h="183671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Maintenance/Fix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Additional Pagers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Stolen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$$$$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31834"/>
                  </a:ext>
                </a:extLst>
              </a:tr>
            </a:tbl>
          </a:graphicData>
        </a:graphic>
      </p:graphicFrame>
      <p:pic>
        <p:nvPicPr>
          <p:cNvPr id="6" name="Picture 5" descr="A picture containing object, indoor&#10;&#10;Description generated with high confidence">
            <a:extLst>
              <a:ext uri="{FF2B5EF4-FFF2-40B4-BE49-F238E27FC236}">
                <a16:creationId xmlns:a16="http://schemas.microsoft.com/office/drawing/2014/main" id="{7527D287-D6FA-4670-95CB-B20A0B062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883" y="2045556"/>
            <a:ext cx="1416991" cy="1256302"/>
          </a:xfrm>
          <a:prstGeom prst="rect">
            <a:avLst/>
          </a:prstGeom>
        </p:spPr>
      </p:pic>
      <p:pic>
        <p:nvPicPr>
          <p:cNvPr id="8" name="Picture 7" descr="Screen of a cell phone&#10;&#10;Description generated with very high confidence">
            <a:extLst>
              <a:ext uri="{FF2B5EF4-FFF2-40B4-BE49-F238E27FC236}">
                <a16:creationId xmlns:a16="http://schemas.microsoft.com/office/drawing/2014/main" id="{420722F3-5DBE-4FEE-9B8E-365831FDD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976" y="3429000"/>
            <a:ext cx="1179324" cy="1453757"/>
          </a:xfrm>
          <a:prstGeom prst="rect">
            <a:avLst/>
          </a:prstGeom>
        </p:spPr>
      </p:pic>
      <p:pic>
        <p:nvPicPr>
          <p:cNvPr id="9" name="Picture 8" descr="A close up of a device&#10;&#10;Description generated with high confidence">
            <a:extLst>
              <a:ext uri="{FF2B5EF4-FFF2-40B4-BE49-F238E27FC236}">
                <a16:creationId xmlns:a16="http://schemas.microsoft.com/office/drawing/2014/main" id="{CE16D1CE-BA39-48CF-BA6B-4A4C4006CD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300" t="28210" r="11665" b="37938"/>
          <a:stretch/>
        </p:blipFill>
        <p:spPr>
          <a:xfrm>
            <a:off x="1282700" y="2372260"/>
            <a:ext cx="2292511" cy="60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1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DD001-66B0-4738-B3C3-600B82C5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ERD</a:t>
            </a:r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744BC207-AF1D-4B03-98B4-9FE6FB860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18083"/>
            <a:ext cx="9404723" cy="48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2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249C-015A-4F6D-BCF6-8E4DECDAE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3896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6E87-72BB-48BC-ADB7-B0974840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E5A08-6B3F-4759-A793-663C15D69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090" y="1853248"/>
            <a:ext cx="10554799" cy="4552034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b="1" dirty="0"/>
              <a:t>Selecting specific Customer from Database:</a:t>
            </a:r>
          </a:p>
          <a:p>
            <a:pPr marL="0" lv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u="sng" dirty="0">
                <a:hlinkClick r:id="rId2"/>
              </a:rPr>
              <a:t>SELECT</a:t>
            </a:r>
            <a:r>
              <a:rPr lang="en-US" dirty="0"/>
              <a:t> </a:t>
            </a:r>
            <a:r>
              <a:rPr lang="en-US" dirty="0" err="1"/>
              <a:t>Fname</a:t>
            </a:r>
            <a:r>
              <a:rPr lang="en-US" dirty="0"/>
              <a:t>, </a:t>
            </a:r>
            <a:r>
              <a:rPr lang="en-US" dirty="0" err="1"/>
              <a:t>Lname,CellNum,Email</a:t>
            </a:r>
            <a:r>
              <a:rPr lang="en-US" dirty="0"/>
              <a:t>, </a:t>
            </a:r>
            <a:r>
              <a:rPr lang="en-US" dirty="0" err="1"/>
              <a:t>ReasonForVisit</a:t>
            </a:r>
            <a:r>
              <a:rPr lang="en-US" dirty="0"/>
              <a:t>, </a:t>
            </a:r>
            <a:r>
              <a:rPr lang="en-US" dirty="0" err="1"/>
              <a:t>TicketID</a:t>
            </a:r>
            <a:r>
              <a:rPr lang="en-US" dirty="0"/>
              <a:t> FROM customer;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lvl="0" indent="0">
              <a:buNone/>
            </a:pPr>
            <a:r>
              <a:rPr lang="en-US" b="1" dirty="0"/>
              <a:t>Selecting the number of tickets that an employee has assigned themselves to (how many customers are they interacting with):</a:t>
            </a:r>
          </a:p>
          <a:p>
            <a:pPr marL="0" lv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u="sng" dirty="0">
                <a:hlinkClick r:id="rId2"/>
              </a:rPr>
              <a:t>SELECT</a:t>
            </a:r>
            <a:r>
              <a:rPr lang="en-US" dirty="0"/>
              <a:t> </a:t>
            </a:r>
            <a:r>
              <a:rPr lang="en-US" u="sng" dirty="0">
                <a:hlinkClick r:id="rId3"/>
              </a:rPr>
              <a:t>COUNT</a:t>
            </a:r>
            <a:r>
              <a:rPr lang="en-US" dirty="0"/>
              <a:t>(EMPID), </a:t>
            </a:r>
            <a:r>
              <a:rPr lang="en-US" dirty="0" err="1"/>
              <a:t>ticket_assigned</a:t>
            </a:r>
            <a:r>
              <a:rPr lang="en-US" dirty="0"/>
              <a:t> FROM employee GROUP </a:t>
            </a:r>
            <a:r>
              <a:rPr lang="en-US" dirty="0" err="1"/>
              <a:t>BYticket_assigned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14DD-6E41-4D1E-AA70-61BCF447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22188-4661-4B00-B10B-2E466ABBE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1331259"/>
            <a:ext cx="9755188" cy="5074023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b="1" dirty="0"/>
              <a:t>Retrieving which employee assisted which customer based on specific </a:t>
            </a:r>
            <a:r>
              <a:rPr lang="en-US" b="1" dirty="0" err="1"/>
              <a:t>ticketID</a:t>
            </a:r>
            <a:r>
              <a:rPr lang="en-US" b="1" dirty="0"/>
              <a:t> :</a:t>
            </a:r>
          </a:p>
          <a:p>
            <a:pPr marL="0" lv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u="sng" dirty="0">
                <a:hlinkClick r:id="rId2"/>
              </a:rPr>
              <a:t>SELECT</a:t>
            </a:r>
            <a:r>
              <a:rPr lang="en-US" dirty="0"/>
              <a:t> </a:t>
            </a:r>
            <a:r>
              <a:rPr lang="en-US" dirty="0" err="1"/>
              <a:t>c.CellNum</a:t>
            </a:r>
            <a:r>
              <a:rPr lang="en-US" dirty="0"/>
              <a:t>, </a:t>
            </a:r>
            <a:r>
              <a:rPr lang="en-US" dirty="0" err="1"/>
              <a:t>c.TicketID</a:t>
            </a:r>
            <a:r>
              <a:rPr lang="en-US" dirty="0"/>
              <a:t>, </a:t>
            </a:r>
            <a:r>
              <a:rPr lang="en-US" dirty="0" err="1"/>
              <a:t>e.EMPID</a:t>
            </a:r>
            <a:r>
              <a:rPr lang="en-US" dirty="0"/>
              <a:t> FROM customer </a:t>
            </a:r>
            <a:r>
              <a:rPr lang="en-US" dirty="0" err="1"/>
              <a:t>c,employee</a:t>
            </a:r>
            <a:r>
              <a:rPr lang="en-US" dirty="0"/>
              <a:t> e WHERE </a:t>
            </a:r>
            <a:r>
              <a:rPr lang="en-US" dirty="0" err="1"/>
              <a:t>c.TicketID</a:t>
            </a:r>
            <a:r>
              <a:rPr lang="en-US" dirty="0"/>
              <a:t>=</a:t>
            </a:r>
            <a:r>
              <a:rPr lang="en-US" dirty="0" err="1"/>
              <a:t>e.ticket_assigned</a:t>
            </a:r>
            <a:r>
              <a:rPr lang="en-US" dirty="0"/>
              <a:t> </a:t>
            </a:r>
            <a:r>
              <a:rPr lang="en-US" u="sng" dirty="0">
                <a:hlinkClick r:id="rId3"/>
              </a:rPr>
              <a:t>AND</a:t>
            </a:r>
            <a:r>
              <a:rPr lang="en-US" dirty="0"/>
              <a:t> </a:t>
            </a:r>
            <a:r>
              <a:rPr lang="en-US" dirty="0" err="1"/>
              <a:t>e.EMPID</a:t>
            </a:r>
            <a:r>
              <a:rPr lang="en-US" dirty="0"/>
              <a:t> &gt;(</a:t>
            </a:r>
            <a:r>
              <a:rPr lang="en-US" u="sng" dirty="0">
                <a:hlinkClick r:id="rId2"/>
              </a:rPr>
              <a:t>SELECT</a:t>
            </a:r>
            <a:r>
              <a:rPr lang="en-US" dirty="0"/>
              <a:t> EMPID FROM employee WHERE </a:t>
            </a:r>
            <a:r>
              <a:rPr lang="en-US" dirty="0" err="1"/>
              <a:t>ticket_assigned</a:t>
            </a:r>
            <a:r>
              <a:rPr lang="en-US" dirty="0"/>
              <a:t> ='A123456789');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lvl="0" indent="0">
              <a:buNone/>
            </a:pPr>
            <a:r>
              <a:rPr lang="en-US" b="1" dirty="0"/>
              <a:t>Retrieving the average amount of customers an employee assists:</a:t>
            </a:r>
          </a:p>
          <a:p>
            <a:pPr marL="0" lv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u="sng" dirty="0">
                <a:hlinkClick r:id="rId2"/>
              </a:rPr>
              <a:t>SELECT</a:t>
            </a:r>
            <a:r>
              <a:rPr lang="en-US" dirty="0"/>
              <a:t> EMPID, </a:t>
            </a:r>
            <a:r>
              <a:rPr lang="en-US" u="sng" dirty="0">
                <a:hlinkClick r:id="rId4"/>
              </a:rPr>
              <a:t>AVG</a:t>
            </a:r>
            <a:r>
              <a:rPr lang="en-US" dirty="0"/>
              <a:t>(</a:t>
            </a:r>
            <a:r>
              <a:rPr lang="en-US" dirty="0" err="1"/>
              <a:t>ticket_assigned</a:t>
            </a:r>
            <a:r>
              <a:rPr lang="en-US" dirty="0"/>
              <a:t>) FROM employee GROUP BYEMPID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lvl="0" indent="0">
              <a:buNone/>
            </a:pPr>
            <a:r>
              <a:rPr lang="en-US" b="1" dirty="0"/>
              <a:t>Retrieving the amount of times a customer comes in and gets assisted by employee based on the amount of </a:t>
            </a:r>
            <a:r>
              <a:rPr lang="en-US" b="1" dirty="0" err="1"/>
              <a:t>ticketIDs</a:t>
            </a:r>
            <a:r>
              <a:rPr lang="en-US" b="1" dirty="0"/>
              <a:t> the that are associated with a customer’s cell number:</a:t>
            </a:r>
          </a:p>
          <a:p>
            <a:pPr marL="0" lv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u="sng" dirty="0">
                <a:hlinkClick r:id="rId2"/>
              </a:rPr>
              <a:t>SELECT</a:t>
            </a:r>
            <a:r>
              <a:rPr lang="en-US" dirty="0"/>
              <a:t> </a:t>
            </a:r>
            <a:r>
              <a:rPr lang="en-US" dirty="0" err="1"/>
              <a:t>CellNum</a:t>
            </a:r>
            <a:r>
              <a:rPr lang="en-US" dirty="0"/>
              <a:t>, </a:t>
            </a:r>
            <a:r>
              <a:rPr lang="en-US" u="sng" dirty="0">
                <a:hlinkClick r:id="rId4"/>
              </a:rPr>
              <a:t>COUNT</a:t>
            </a:r>
            <a:r>
              <a:rPr lang="en-US" u="sng" dirty="0"/>
              <a:t> </a:t>
            </a:r>
            <a:r>
              <a:rPr lang="en-US" dirty="0"/>
              <a:t>(</a:t>
            </a:r>
            <a:r>
              <a:rPr lang="en-US" dirty="0" err="1"/>
              <a:t>TicketID</a:t>
            </a:r>
            <a:r>
              <a:rPr lang="en-US" dirty="0"/>
              <a:t>) FROM customer GROUP BY </a:t>
            </a:r>
            <a:r>
              <a:rPr lang="en-US" dirty="0" err="1"/>
              <a:t>CellNum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4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5901-8E73-4C81-9A6C-E7E7AE9C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Normal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E1CF2-99E4-4199-8E1D-9D7B9EC22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44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5D6E3-3E7E-4BC7-8CBA-F50D1066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Possible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412E7-40EA-48F1-B99B-C4887C820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Restaurants</a:t>
            </a:r>
          </a:p>
          <a:p>
            <a:r>
              <a:rPr lang="en-US" dirty="0"/>
              <a:t>Telecommunication Retailers (AT&amp;T, Verizon, T-Mobile, etc.)</a:t>
            </a:r>
          </a:p>
          <a:p>
            <a:r>
              <a:rPr lang="en-US" dirty="0"/>
              <a:t>Cafes (Bread Co., etc.)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65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114</TotalTime>
  <Words>157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PowerPoint Presentation</vt:lpstr>
      <vt:lpstr>Background: Why Qu· eu· ed exists?</vt:lpstr>
      <vt:lpstr>Putting things in Perspective</vt:lpstr>
      <vt:lpstr>ERD</vt:lpstr>
      <vt:lpstr>Table Implementation</vt:lpstr>
      <vt:lpstr>Queries</vt:lpstr>
      <vt:lpstr>Queries</vt:lpstr>
      <vt:lpstr>Normal Forms</vt:lpstr>
      <vt:lpstr>Possible Users</vt:lpstr>
      <vt:lpstr>Importance of Database</vt:lpstr>
      <vt:lpstr>Webpages +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Yuri Khechoyan</dc:creator>
  <cp:lastModifiedBy>Yuri Khechoyan</cp:lastModifiedBy>
  <cp:revision>10</cp:revision>
  <dcterms:created xsi:type="dcterms:W3CDTF">2017-12-10T16:07:50Z</dcterms:created>
  <dcterms:modified xsi:type="dcterms:W3CDTF">2017-12-10T18:02:09Z</dcterms:modified>
</cp:coreProperties>
</file>