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4" r:id="rId8"/>
    <p:sldId id="4785" r:id="rId9"/>
    <p:sldId id="4787"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4"/>
            <p14:sldId id="4785"/>
            <p14:sldId id="4787"/>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16" d="100"/>
          <a:sy n="116" d="100"/>
        </p:scale>
        <p:origin x="756" y="9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28/12/2023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54852" y="453370"/>
            <a:ext cx="10984747" cy="1552388"/>
          </a:xfrm>
        </p:spPr>
        <p:txBody>
          <a:bodyPr/>
          <a:lstStyle/>
          <a:p>
            <a:r>
              <a:rPr lang="en-AU" dirty="0"/>
              <a:t>Recommendations:</a:t>
            </a:r>
          </a:p>
          <a:p>
            <a:pPr marL="285750" indent="-285750">
              <a:buFont typeface="Arial" panose="020B0604020202020204" pitchFamily="34" charset="0"/>
              <a:buChar char="•"/>
            </a:pPr>
            <a:r>
              <a:rPr lang="en-AU" sz="1600" dirty="0"/>
              <a:t>Tow of the three trial stores are outperforming their control stores.</a:t>
            </a:r>
          </a:p>
          <a:p>
            <a:pPr marL="285750" indent="-285750">
              <a:buFont typeface="Arial" panose="020B0604020202020204" pitchFamily="34" charset="0"/>
              <a:buChar char="•"/>
            </a:pPr>
            <a:r>
              <a:rPr lang="en-AU" sz="1600" dirty="0"/>
              <a:t>One store continued to increased after the trial period. Showing a possible change in customer purchase behaviour in store 77.</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9410FB5F-B1CC-4561-8896-DF0F59A5F456}"/>
              </a:ext>
            </a:extLst>
          </p:cNvPr>
          <p:cNvSpPr txBox="1"/>
          <p:nvPr/>
        </p:nvSpPr>
        <p:spPr>
          <a:xfrm>
            <a:off x="1081548" y="2514599"/>
            <a:ext cx="10028904" cy="2706329"/>
          </a:xfrm>
          <a:prstGeom prst="rect">
            <a:avLst/>
          </a:prstGeom>
          <a:noFill/>
        </p:spPr>
        <p:txBody>
          <a:bodyPr wrap="none" lIns="0" tIns="0" rIns="0" bIns="0" rtlCol="0" anchor="t">
            <a:noAutofit/>
          </a:bodyPr>
          <a:lstStyle/>
          <a:p>
            <a:pPr algn="l"/>
            <a:r>
              <a:rPr lang="en-US" dirty="0">
                <a:latin typeface="Roboto Light" panose="02000000000000000000" pitchFamily="2" charset="0"/>
                <a:ea typeface="Roboto Light" panose="02000000000000000000" pitchFamily="2" charset="0"/>
              </a:rPr>
              <a:t>Our recommendation would be to convert the stores into a new layout. After 6 months</a:t>
            </a:r>
          </a:p>
          <a:p>
            <a:pPr algn="l"/>
            <a:r>
              <a:rPr lang="en-US" dirty="0">
                <a:latin typeface="Roboto Light" panose="02000000000000000000" pitchFamily="2" charset="0"/>
                <a:ea typeface="Roboto Light" panose="02000000000000000000" pitchFamily="2" charset="0"/>
              </a:rPr>
              <a:t>I would consider another Analysis to see the impact the new layout has across a large sample</a:t>
            </a:r>
          </a:p>
          <a:p>
            <a:pPr algn="l"/>
            <a:r>
              <a:rPr lang="en-US" dirty="0">
                <a:latin typeface="Roboto Light" panose="02000000000000000000" pitchFamily="2" charset="0"/>
                <a:ea typeface="Roboto Light" panose="02000000000000000000" pitchFamily="2" charset="0"/>
              </a:rPr>
              <a:t>of stores and how the sales volume is trending overtime.</a:t>
            </a: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a:p>
            <a:pPr algn="l"/>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05000"/>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Comparison of Chip sales overtime. From 2018 t0 2019.</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Impact of customer affluence and spending habits.</a:t>
            </a:r>
          </a:p>
          <a:p>
            <a:pPr marL="171450" indent="-1714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Customer life stage and affluence impact on spending habits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Overall the stores outperformed control stores in every category during the trial period</a:t>
            </a: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The trial stores do show a leveling out of performance in the third month.</a:t>
            </a:r>
          </a:p>
          <a:p>
            <a:pPr marL="171450" indent="-1714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Tow out of the three stores are showing higher every category to control stores at the end</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algn="ctr"/>
            <a:r>
              <a:rPr lang="en-AU" dirty="0"/>
              <a:t>Total sales trend for the past year</a:t>
            </a:r>
          </a:p>
          <a:p>
            <a:pPr algn="ctr"/>
            <a:r>
              <a:rPr lang="en-AU" sz="1600" dirty="0"/>
              <a:t>Total sales for the year 2019 has decreased from 2018. Showing slight improvement in the month of June.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9" name="Picture 8">
            <a:extLst>
              <a:ext uri="{FF2B5EF4-FFF2-40B4-BE49-F238E27FC236}">
                <a16:creationId xmlns:a16="http://schemas.microsoft.com/office/drawing/2014/main" id="{ABDD2CBB-05C2-44C0-953F-6A130085D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871" y="1557867"/>
            <a:ext cx="8117808" cy="4419314"/>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98448"/>
          </a:xfrm>
        </p:spPr>
        <p:txBody>
          <a:bodyPr/>
          <a:lstStyle/>
          <a:p>
            <a:pPr algn="ctr"/>
            <a:r>
              <a:rPr lang="en-AU" dirty="0"/>
              <a:t>Customer affluence and its effect on customer baying</a:t>
            </a:r>
          </a:p>
          <a:p>
            <a:pPr algn="ctr"/>
            <a:r>
              <a:rPr lang="en-AU" sz="1600" dirty="0"/>
              <a:t>As we can see on the graph below Mainstream customers made the most chip purchases with budget customer in second. It does not seem affluence has a large impact on chip sales as one would expect.</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7" name="Picture 6">
            <a:extLst>
              <a:ext uri="{FF2B5EF4-FFF2-40B4-BE49-F238E27FC236}">
                <a16:creationId xmlns:a16="http://schemas.microsoft.com/office/drawing/2014/main" id="{E7F3D27A-26AB-4AFB-A340-2EEB93B01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29" y="1651819"/>
            <a:ext cx="8517342" cy="462292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369491"/>
          </a:xfrm>
        </p:spPr>
        <p:txBody>
          <a:bodyPr/>
          <a:lstStyle/>
          <a:p>
            <a:pPr algn="ctr"/>
            <a:r>
              <a:rPr lang="en-AU" dirty="0"/>
              <a:t>Trial stores vs Control stores</a:t>
            </a:r>
          </a:p>
          <a:p>
            <a:pPr marL="285750" indent="-285750">
              <a:buFont typeface="Arial" panose="020B0604020202020204" pitchFamily="34" charset="0"/>
              <a:buChar char="•"/>
            </a:pPr>
            <a:r>
              <a:rPr lang="en-AU" sz="1600" dirty="0"/>
              <a:t>The data shows that trial stores have increased sales from February ends with a slight decline in April.</a:t>
            </a:r>
          </a:p>
          <a:p>
            <a:pPr marL="285750" indent="-285750">
              <a:buFont typeface="Arial" panose="020B0604020202020204" pitchFamily="34" charset="0"/>
              <a:buChar char="•"/>
            </a:pPr>
            <a:r>
              <a:rPr lang="en-AU" sz="1600" dirty="0"/>
              <a:t>The control stores declined from February and since levelled out March into April.</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2050" name="Picture 2">
            <a:extLst>
              <a:ext uri="{FF2B5EF4-FFF2-40B4-BE49-F238E27FC236}">
                <a16:creationId xmlns:a16="http://schemas.microsoft.com/office/drawing/2014/main" id="{D49FEBC3-A68C-4445-B79B-396339AF1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1822862"/>
            <a:ext cx="56388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54852" y="453370"/>
            <a:ext cx="10984747" cy="1847378"/>
          </a:xfrm>
        </p:spPr>
        <p:txBody>
          <a:bodyPr/>
          <a:lstStyle/>
          <a:p>
            <a:pPr algn="ctr"/>
            <a:r>
              <a:rPr lang="en-AU" dirty="0"/>
              <a:t>Trial stores vs Control stores: Transactions</a:t>
            </a:r>
          </a:p>
          <a:p>
            <a:pPr marL="285750" indent="-285750">
              <a:buFont typeface="Arial" panose="020B0604020202020204" pitchFamily="34" charset="0"/>
              <a:buChar char="•"/>
            </a:pPr>
            <a:r>
              <a:rPr lang="en-AU" sz="1600" dirty="0"/>
              <a:t>The data shows that the trial stores have increased sales transactions from February and end with a slight decline in April.</a:t>
            </a:r>
          </a:p>
          <a:p>
            <a:pPr marL="285750" indent="-285750">
              <a:buFont typeface="Arial" panose="020B0604020202020204" pitchFamily="34" charset="0"/>
              <a:buChar char="•"/>
            </a:pPr>
            <a:r>
              <a:rPr lang="en-AU" sz="1600" dirty="0"/>
              <a:t>The control stores declined from February and since levelled out March into April. While control store 233 continued a decline</a:t>
            </a:r>
            <a:r>
              <a:rPr lang="en-AU" sz="1400" dirty="0"/>
              <a: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074" name="Picture 2">
            <a:extLst>
              <a:ext uri="{FF2B5EF4-FFF2-40B4-BE49-F238E27FC236}">
                <a16:creationId xmlns:a16="http://schemas.microsoft.com/office/drawing/2014/main" id="{32F87E92-C17A-43C2-8900-B238E3631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29" y="2566217"/>
            <a:ext cx="3819639" cy="30131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3FCF951-2BC1-4994-8F05-480B0E2AE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3768" y="2566216"/>
            <a:ext cx="3819639" cy="30131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442D83-0EB2-4D70-9BE3-DFA7F57F08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305" y="2566215"/>
            <a:ext cx="3761570" cy="301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56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6971</TotalTime>
  <Words>585</Words>
  <Application>Microsoft Office PowerPoint</Application>
  <PresentationFormat>Widescreen</PresentationFormat>
  <Paragraphs>168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 Light</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Kheder Issa</cp:lastModifiedBy>
  <cp:revision>473</cp:revision>
  <dcterms:created xsi:type="dcterms:W3CDTF">2018-02-07T23:23:24Z</dcterms:created>
  <dcterms:modified xsi:type="dcterms:W3CDTF">2023-12-28T15:20:45Z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