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0" r:id="rId2"/>
    <p:sldId id="271" r:id="rId3"/>
    <p:sldId id="272" r:id="rId4"/>
    <p:sldId id="273" r:id="rId5"/>
    <p:sldId id="275" r:id="rId6"/>
    <p:sldId id="276" r:id="rId7"/>
    <p:sldId id="281" r:id="rId8"/>
    <p:sldId id="282" r:id="rId9"/>
    <p:sldId id="283" r:id="rId10"/>
    <p:sldId id="279" r:id="rId11"/>
    <p:sldId id="28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4FB"/>
    <a:srgbClr val="1C3F99"/>
    <a:srgbClr val="737A81"/>
    <a:srgbClr val="B6B9C4"/>
    <a:srgbClr val="C2C9D3"/>
    <a:srgbClr val="E3ECF8"/>
    <a:srgbClr val="C9DDEE"/>
    <a:srgbClr val="B6D2E8"/>
    <a:srgbClr val="A3CBE5"/>
    <a:srgbClr val="4E69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41" autoAdjust="0"/>
    <p:restoredTop sz="94719"/>
  </p:normalViewPr>
  <p:slideViewPr>
    <p:cSldViewPr snapToGrid="0">
      <p:cViewPr varScale="1">
        <p:scale>
          <a:sx n="152" d="100"/>
          <a:sy n="152" d="100"/>
        </p:scale>
        <p:origin x="279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4A8F8-8B42-4EA1-BC49-B76581E1F931}" type="datetimeFigureOut">
              <a:rPr lang="en-US" smtClean="0"/>
              <a:t>6/27/2025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852CDC-0619-4FB4-B32A-A70A56918EC1}" type="slidenum">
              <a:rPr lang="en-US" smtClean="0"/>
              <a:t>‹#›</a:t>
            </a:fld>
            <a:endParaRPr lang="en-US"/>
          </a:p>
        </p:txBody>
      </p:sp>
    </p:spTree>
    <p:extLst>
      <p:ext uri="{BB962C8B-B14F-4D97-AF65-F5344CB8AC3E}">
        <p14:creationId xmlns:p14="http://schemas.microsoft.com/office/powerpoint/2010/main" val="2529909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00F1-1896-377E-63F3-37CB8B0E34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FF07AE-D44A-BAA6-3A6D-BDEF31A9A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F113AE-8056-8722-EC0D-C4A64701324D}"/>
              </a:ext>
            </a:extLst>
          </p:cNvPr>
          <p:cNvSpPr>
            <a:spLocks noGrp="1"/>
          </p:cNvSpPr>
          <p:nvPr>
            <p:ph type="dt" sz="half" idx="10"/>
          </p:nvPr>
        </p:nvSpPr>
        <p:spPr/>
        <p:txBody>
          <a:bodyPr/>
          <a:lstStyle/>
          <a:p>
            <a:fld id="{A6ACF800-F78C-495F-9136-FEEBA865A1B6}" type="datetime1">
              <a:rPr lang="en-US" smtClean="0"/>
              <a:t>6/27/2025</a:t>
            </a:fld>
            <a:endParaRPr lang="en-US"/>
          </a:p>
        </p:txBody>
      </p:sp>
      <p:sp>
        <p:nvSpPr>
          <p:cNvPr id="5" name="Footer Placeholder 4">
            <a:extLst>
              <a:ext uri="{FF2B5EF4-FFF2-40B4-BE49-F238E27FC236}">
                <a16:creationId xmlns:a16="http://schemas.microsoft.com/office/drawing/2014/main" id="{5F9358CD-D7CC-B293-3C78-C7110C47A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8BBBC5-FCFF-E025-A213-A9E5945493FF}"/>
              </a:ext>
            </a:extLst>
          </p:cNvPr>
          <p:cNvSpPr>
            <a:spLocks noGrp="1"/>
          </p:cNvSpPr>
          <p:nvPr>
            <p:ph type="sldNum" sz="quarter" idx="12"/>
          </p:nvPr>
        </p:nvSpPr>
        <p:spPr/>
        <p:txBody>
          <a:bodyPr/>
          <a:lstStyle/>
          <a:p>
            <a:fld id="{E88C0843-241F-4007-B1B3-7DE4E830090D}" type="slidenum">
              <a:rPr lang="en-US" smtClean="0"/>
              <a:t>‹#›</a:t>
            </a:fld>
            <a:endParaRPr lang="en-US"/>
          </a:p>
        </p:txBody>
      </p:sp>
    </p:spTree>
    <p:extLst>
      <p:ext uri="{BB962C8B-B14F-4D97-AF65-F5344CB8AC3E}">
        <p14:creationId xmlns:p14="http://schemas.microsoft.com/office/powerpoint/2010/main" val="127436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44C4-53D6-9E11-D2CA-F950FE96F4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80BE2B-80CD-6584-47D9-B475B36FB5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4B9741-8C88-0244-8E47-AFBD0B638554}"/>
              </a:ext>
            </a:extLst>
          </p:cNvPr>
          <p:cNvSpPr>
            <a:spLocks noGrp="1"/>
          </p:cNvSpPr>
          <p:nvPr>
            <p:ph type="dt" sz="half" idx="10"/>
          </p:nvPr>
        </p:nvSpPr>
        <p:spPr/>
        <p:txBody>
          <a:bodyPr/>
          <a:lstStyle/>
          <a:p>
            <a:fld id="{50A3181A-6909-4E61-829A-18FD243493C1}" type="datetime1">
              <a:rPr lang="en-US" smtClean="0"/>
              <a:t>6/27/2025</a:t>
            </a:fld>
            <a:endParaRPr lang="en-US"/>
          </a:p>
        </p:txBody>
      </p:sp>
      <p:sp>
        <p:nvSpPr>
          <p:cNvPr id="5" name="Footer Placeholder 4">
            <a:extLst>
              <a:ext uri="{FF2B5EF4-FFF2-40B4-BE49-F238E27FC236}">
                <a16:creationId xmlns:a16="http://schemas.microsoft.com/office/drawing/2014/main" id="{2F0938F9-4FFE-033A-89C9-1E86185BD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D2B68-D2AC-9A60-650D-98E59E883905}"/>
              </a:ext>
            </a:extLst>
          </p:cNvPr>
          <p:cNvSpPr>
            <a:spLocks noGrp="1"/>
          </p:cNvSpPr>
          <p:nvPr>
            <p:ph type="sldNum" sz="quarter" idx="12"/>
          </p:nvPr>
        </p:nvSpPr>
        <p:spPr/>
        <p:txBody>
          <a:bodyPr/>
          <a:lstStyle/>
          <a:p>
            <a:fld id="{E88C0843-241F-4007-B1B3-7DE4E830090D}" type="slidenum">
              <a:rPr lang="en-US" smtClean="0"/>
              <a:t>‹#›</a:t>
            </a:fld>
            <a:endParaRPr lang="en-US"/>
          </a:p>
        </p:txBody>
      </p:sp>
    </p:spTree>
    <p:extLst>
      <p:ext uri="{BB962C8B-B14F-4D97-AF65-F5344CB8AC3E}">
        <p14:creationId xmlns:p14="http://schemas.microsoft.com/office/powerpoint/2010/main" val="3756796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C3F9AD-CDF5-0E4B-8F6F-09E67138D4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6D1A79-F093-5CA1-EF43-A7263C3CA5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6FACA2-BD52-F5FC-5157-143489604C34}"/>
              </a:ext>
            </a:extLst>
          </p:cNvPr>
          <p:cNvSpPr>
            <a:spLocks noGrp="1"/>
          </p:cNvSpPr>
          <p:nvPr>
            <p:ph type="dt" sz="half" idx="10"/>
          </p:nvPr>
        </p:nvSpPr>
        <p:spPr/>
        <p:txBody>
          <a:bodyPr/>
          <a:lstStyle/>
          <a:p>
            <a:fld id="{237B0696-7A38-49C1-9A6A-627BC42E5007}" type="datetime1">
              <a:rPr lang="en-US" smtClean="0"/>
              <a:t>6/27/2025</a:t>
            </a:fld>
            <a:endParaRPr lang="en-US"/>
          </a:p>
        </p:txBody>
      </p:sp>
      <p:sp>
        <p:nvSpPr>
          <p:cNvPr id="5" name="Footer Placeholder 4">
            <a:extLst>
              <a:ext uri="{FF2B5EF4-FFF2-40B4-BE49-F238E27FC236}">
                <a16:creationId xmlns:a16="http://schemas.microsoft.com/office/drawing/2014/main" id="{1EAC2C85-FB19-6AB1-B326-60371491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0E41A-1905-9BBC-7004-2A5949BA4C62}"/>
              </a:ext>
            </a:extLst>
          </p:cNvPr>
          <p:cNvSpPr>
            <a:spLocks noGrp="1"/>
          </p:cNvSpPr>
          <p:nvPr>
            <p:ph type="sldNum" sz="quarter" idx="12"/>
          </p:nvPr>
        </p:nvSpPr>
        <p:spPr/>
        <p:txBody>
          <a:bodyPr/>
          <a:lstStyle/>
          <a:p>
            <a:fld id="{E88C0843-241F-4007-B1B3-7DE4E830090D}" type="slidenum">
              <a:rPr lang="en-US" smtClean="0"/>
              <a:t>‹#›</a:t>
            </a:fld>
            <a:endParaRPr lang="en-US"/>
          </a:p>
        </p:txBody>
      </p:sp>
    </p:spTree>
    <p:extLst>
      <p:ext uri="{BB962C8B-B14F-4D97-AF65-F5344CB8AC3E}">
        <p14:creationId xmlns:p14="http://schemas.microsoft.com/office/powerpoint/2010/main" val="3492246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C8EBD-66F4-0F2A-649E-A7D6F33DB0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14EEA1-54C9-78E9-67C5-74D26DE4BA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D76F9-99C6-BCA9-F5F0-31CA30495FF6}"/>
              </a:ext>
            </a:extLst>
          </p:cNvPr>
          <p:cNvSpPr>
            <a:spLocks noGrp="1"/>
          </p:cNvSpPr>
          <p:nvPr>
            <p:ph type="dt" sz="half" idx="10"/>
          </p:nvPr>
        </p:nvSpPr>
        <p:spPr/>
        <p:txBody>
          <a:bodyPr/>
          <a:lstStyle/>
          <a:p>
            <a:fld id="{5AD3ABB7-1F90-4326-A913-074A130CCA77}" type="datetime1">
              <a:rPr lang="en-US" smtClean="0"/>
              <a:t>6/27/2025</a:t>
            </a:fld>
            <a:endParaRPr lang="en-US"/>
          </a:p>
        </p:txBody>
      </p:sp>
      <p:sp>
        <p:nvSpPr>
          <p:cNvPr id="5" name="Footer Placeholder 4">
            <a:extLst>
              <a:ext uri="{FF2B5EF4-FFF2-40B4-BE49-F238E27FC236}">
                <a16:creationId xmlns:a16="http://schemas.microsoft.com/office/drawing/2014/main" id="{7E86F361-2863-33B6-6F29-1B13F7B4C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1A6FE8-1677-6029-5500-D7369D542AD9}"/>
              </a:ext>
            </a:extLst>
          </p:cNvPr>
          <p:cNvSpPr>
            <a:spLocks noGrp="1"/>
          </p:cNvSpPr>
          <p:nvPr>
            <p:ph type="sldNum" sz="quarter" idx="12"/>
          </p:nvPr>
        </p:nvSpPr>
        <p:spPr/>
        <p:txBody>
          <a:bodyPr/>
          <a:lstStyle/>
          <a:p>
            <a:fld id="{E88C0843-241F-4007-B1B3-7DE4E830090D}" type="slidenum">
              <a:rPr lang="en-US" smtClean="0"/>
              <a:t>‹#›</a:t>
            </a:fld>
            <a:endParaRPr lang="en-US"/>
          </a:p>
        </p:txBody>
      </p:sp>
    </p:spTree>
    <p:extLst>
      <p:ext uri="{BB962C8B-B14F-4D97-AF65-F5344CB8AC3E}">
        <p14:creationId xmlns:p14="http://schemas.microsoft.com/office/powerpoint/2010/main" val="271249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695E-503C-EC8F-497C-028A56484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4A06E7-8635-4448-7C85-7266CA00ED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979FA6-36BB-A97F-2991-2B7F3806E605}"/>
              </a:ext>
            </a:extLst>
          </p:cNvPr>
          <p:cNvSpPr>
            <a:spLocks noGrp="1"/>
          </p:cNvSpPr>
          <p:nvPr>
            <p:ph type="dt" sz="half" idx="10"/>
          </p:nvPr>
        </p:nvSpPr>
        <p:spPr/>
        <p:txBody>
          <a:bodyPr/>
          <a:lstStyle/>
          <a:p>
            <a:fld id="{3B545F3F-ACD7-4CC7-A15C-960E5C09D68B}" type="datetime1">
              <a:rPr lang="en-US" smtClean="0"/>
              <a:t>6/27/2025</a:t>
            </a:fld>
            <a:endParaRPr lang="en-US"/>
          </a:p>
        </p:txBody>
      </p:sp>
      <p:sp>
        <p:nvSpPr>
          <p:cNvPr id="5" name="Footer Placeholder 4">
            <a:extLst>
              <a:ext uri="{FF2B5EF4-FFF2-40B4-BE49-F238E27FC236}">
                <a16:creationId xmlns:a16="http://schemas.microsoft.com/office/drawing/2014/main" id="{127A77D8-D5E3-B4E5-757F-538ED993B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94F94-3CAE-479C-79CA-F13585431BD7}"/>
              </a:ext>
            </a:extLst>
          </p:cNvPr>
          <p:cNvSpPr>
            <a:spLocks noGrp="1"/>
          </p:cNvSpPr>
          <p:nvPr>
            <p:ph type="sldNum" sz="quarter" idx="12"/>
          </p:nvPr>
        </p:nvSpPr>
        <p:spPr/>
        <p:txBody>
          <a:bodyPr/>
          <a:lstStyle/>
          <a:p>
            <a:fld id="{E88C0843-241F-4007-B1B3-7DE4E830090D}" type="slidenum">
              <a:rPr lang="en-US" smtClean="0"/>
              <a:t>‹#›</a:t>
            </a:fld>
            <a:endParaRPr lang="en-US"/>
          </a:p>
        </p:txBody>
      </p:sp>
    </p:spTree>
    <p:extLst>
      <p:ext uri="{BB962C8B-B14F-4D97-AF65-F5344CB8AC3E}">
        <p14:creationId xmlns:p14="http://schemas.microsoft.com/office/powerpoint/2010/main" val="2749250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CAF6A-45CF-408C-BC25-D852BB5368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5B223A-7686-7D8C-FC3D-563B5C438F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656E7C-1F52-29F4-5084-E46DAEE2DF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1BB936-2597-F56A-489D-AA8F9786D293}"/>
              </a:ext>
            </a:extLst>
          </p:cNvPr>
          <p:cNvSpPr>
            <a:spLocks noGrp="1"/>
          </p:cNvSpPr>
          <p:nvPr>
            <p:ph type="dt" sz="half" idx="10"/>
          </p:nvPr>
        </p:nvSpPr>
        <p:spPr/>
        <p:txBody>
          <a:bodyPr/>
          <a:lstStyle/>
          <a:p>
            <a:fld id="{20D7C2C3-AE00-47BE-807B-1205E8CDAABE}" type="datetime1">
              <a:rPr lang="en-US" smtClean="0"/>
              <a:t>6/27/2025</a:t>
            </a:fld>
            <a:endParaRPr lang="en-US"/>
          </a:p>
        </p:txBody>
      </p:sp>
      <p:sp>
        <p:nvSpPr>
          <p:cNvPr id="6" name="Footer Placeholder 5">
            <a:extLst>
              <a:ext uri="{FF2B5EF4-FFF2-40B4-BE49-F238E27FC236}">
                <a16:creationId xmlns:a16="http://schemas.microsoft.com/office/drawing/2014/main" id="{14FF7614-C997-7857-94A5-A3A512ED82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53072-4CF4-C2F8-AF0B-0ED324DCEED9}"/>
              </a:ext>
            </a:extLst>
          </p:cNvPr>
          <p:cNvSpPr>
            <a:spLocks noGrp="1"/>
          </p:cNvSpPr>
          <p:nvPr>
            <p:ph type="sldNum" sz="quarter" idx="12"/>
          </p:nvPr>
        </p:nvSpPr>
        <p:spPr/>
        <p:txBody>
          <a:bodyPr/>
          <a:lstStyle/>
          <a:p>
            <a:fld id="{E88C0843-241F-4007-B1B3-7DE4E830090D}" type="slidenum">
              <a:rPr lang="en-US" smtClean="0"/>
              <a:t>‹#›</a:t>
            </a:fld>
            <a:endParaRPr lang="en-US"/>
          </a:p>
        </p:txBody>
      </p:sp>
    </p:spTree>
    <p:extLst>
      <p:ext uri="{BB962C8B-B14F-4D97-AF65-F5344CB8AC3E}">
        <p14:creationId xmlns:p14="http://schemas.microsoft.com/office/powerpoint/2010/main" val="156841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288B-8BCB-A7CC-E10D-E0D4B83B29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B83D32-77F9-3C1C-E9E6-A788E361A0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2364BD-52C5-8598-C9B0-DCDF1809B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7D656B-13A8-107A-090D-611702B9CE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192B9B-E7A1-8A8B-78E7-24F7149E34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6FA1D8-2B70-34E2-3D5C-6FC759525E22}"/>
              </a:ext>
            </a:extLst>
          </p:cNvPr>
          <p:cNvSpPr>
            <a:spLocks noGrp="1"/>
          </p:cNvSpPr>
          <p:nvPr>
            <p:ph type="dt" sz="half" idx="10"/>
          </p:nvPr>
        </p:nvSpPr>
        <p:spPr/>
        <p:txBody>
          <a:bodyPr/>
          <a:lstStyle/>
          <a:p>
            <a:fld id="{A9458D08-DB42-4A52-A524-72470AA77E24}" type="datetime1">
              <a:rPr lang="en-US" smtClean="0"/>
              <a:t>6/27/2025</a:t>
            </a:fld>
            <a:endParaRPr lang="en-US"/>
          </a:p>
        </p:txBody>
      </p:sp>
      <p:sp>
        <p:nvSpPr>
          <p:cNvPr id="8" name="Footer Placeholder 7">
            <a:extLst>
              <a:ext uri="{FF2B5EF4-FFF2-40B4-BE49-F238E27FC236}">
                <a16:creationId xmlns:a16="http://schemas.microsoft.com/office/drawing/2014/main" id="{4DC1F321-13F7-607B-271F-0A79444813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04FE68-62FC-21CB-7A56-2C77888172CB}"/>
              </a:ext>
            </a:extLst>
          </p:cNvPr>
          <p:cNvSpPr>
            <a:spLocks noGrp="1"/>
          </p:cNvSpPr>
          <p:nvPr>
            <p:ph type="sldNum" sz="quarter" idx="12"/>
          </p:nvPr>
        </p:nvSpPr>
        <p:spPr/>
        <p:txBody>
          <a:bodyPr/>
          <a:lstStyle/>
          <a:p>
            <a:fld id="{E88C0843-241F-4007-B1B3-7DE4E830090D}" type="slidenum">
              <a:rPr lang="en-US" smtClean="0"/>
              <a:t>‹#›</a:t>
            </a:fld>
            <a:endParaRPr lang="en-US"/>
          </a:p>
        </p:txBody>
      </p:sp>
    </p:spTree>
    <p:extLst>
      <p:ext uri="{BB962C8B-B14F-4D97-AF65-F5344CB8AC3E}">
        <p14:creationId xmlns:p14="http://schemas.microsoft.com/office/powerpoint/2010/main" val="118988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1EE9B-04B4-F575-07D3-7EA52F06EC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9F926E-0F1F-6A62-17C0-0B86CDBCF9F2}"/>
              </a:ext>
            </a:extLst>
          </p:cNvPr>
          <p:cNvSpPr>
            <a:spLocks noGrp="1"/>
          </p:cNvSpPr>
          <p:nvPr>
            <p:ph type="dt" sz="half" idx="10"/>
          </p:nvPr>
        </p:nvSpPr>
        <p:spPr/>
        <p:txBody>
          <a:bodyPr/>
          <a:lstStyle/>
          <a:p>
            <a:fld id="{F4EB0902-2590-488F-9356-B4E688E847F5}" type="datetime1">
              <a:rPr lang="en-US" smtClean="0"/>
              <a:t>6/27/2025</a:t>
            </a:fld>
            <a:endParaRPr lang="en-US"/>
          </a:p>
        </p:txBody>
      </p:sp>
      <p:sp>
        <p:nvSpPr>
          <p:cNvPr id="4" name="Footer Placeholder 3">
            <a:extLst>
              <a:ext uri="{FF2B5EF4-FFF2-40B4-BE49-F238E27FC236}">
                <a16:creationId xmlns:a16="http://schemas.microsoft.com/office/drawing/2014/main" id="{C502DEE6-0DA9-1400-A79E-3C8F921DAF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42AACD-1479-2B5A-BEC7-9A11A2D3C194}"/>
              </a:ext>
            </a:extLst>
          </p:cNvPr>
          <p:cNvSpPr>
            <a:spLocks noGrp="1"/>
          </p:cNvSpPr>
          <p:nvPr>
            <p:ph type="sldNum" sz="quarter" idx="12"/>
          </p:nvPr>
        </p:nvSpPr>
        <p:spPr/>
        <p:txBody>
          <a:bodyPr/>
          <a:lstStyle/>
          <a:p>
            <a:fld id="{E88C0843-241F-4007-B1B3-7DE4E830090D}" type="slidenum">
              <a:rPr lang="en-US" smtClean="0"/>
              <a:t>‹#›</a:t>
            </a:fld>
            <a:endParaRPr lang="en-US"/>
          </a:p>
        </p:txBody>
      </p:sp>
    </p:spTree>
    <p:extLst>
      <p:ext uri="{BB962C8B-B14F-4D97-AF65-F5344CB8AC3E}">
        <p14:creationId xmlns:p14="http://schemas.microsoft.com/office/powerpoint/2010/main" val="67284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E6F309-C6B4-ABF7-E305-DA37F4CB4103}"/>
              </a:ext>
            </a:extLst>
          </p:cNvPr>
          <p:cNvSpPr>
            <a:spLocks noGrp="1"/>
          </p:cNvSpPr>
          <p:nvPr>
            <p:ph type="dt" sz="half" idx="10"/>
          </p:nvPr>
        </p:nvSpPr>
        <p:spPr/>
        <p:txBody>
          <a:bodyPr/>
          <a:lstStyle/>
          <a:p>
            <a:fld id="{54D5AE90-91B0-4E69-A543-2617E093EA39}" type="datetime1">
              <a:rPr lang="en-US" smtClean="0"/>
              <a:t>6/27/2025</a:t>
            </a:fld>
            <a:endParaRPr lang="en-US"/>
          </a:p>
        </p:txBody>
      </p:sp>
      <p:sp>
        <p:nvSpPr>
          <p:cNvPr id="3" name="Footer Placeholder 2">
            <a:extLst>
              <a:ext uri="{FF2B5EF4-FFF2-40B4-BE49-F238E27FC236}">
                <a16:creationId xmlns:a16="http://schemas.microsoft.com/office/drawing/2014/main" id="{FB925CE1-2FD8-A890-D6EB-66ED0AC805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8E0574-1744-D03D-1E9F-6E955B65C4BA}"/>
              </a:ext>
            </a:extLst>
          </p:cNvPr>
          <p:cNvSpPr>
            <a:spLocks noGrp="1"/>
          </p:cNvSpPr>
          <p:nvPr>
            <p:ph type="sldNum" sz="quarter" idx="12"/>
          </p:nvPr>
        </p:nvSpPr>
        <p:spPr/>
        <p:txBody>
          <a:bodyPr/>
          <a:lstStyle/>
          <a:p>
            <a:fld id="{E88C0843-241F-4007-B1B3-7DE4E830090D}" type="slidenum">
              <a:rPr lang="en-US" smtClean="0"/>
              <a:t>‹#›</a:t>
            </a:fld>
            <a:endParaRPr lang="en-US"/>
          </a:p>
        </p:txBody>
      </p:sp>
    </p:spTree>
    <p:extLst>
      <p:ext uri="{BB962C8B-B14F-4D97-AF65-F5344CB8AC3E}">
        <p14:creationId xmlns:p14="http://schemas.microsoft.com/office/powerpoint/2010/main" val="3236766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FAB9-6244-A0C6-0578-5A39E52873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186FB0-12B1-188D-BEFD-E9E93B8F10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CB8567-A772-6EF5-F8F1-666FF4EB2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C40AA7-9FDB-A4B0-AFAD-CB027A030133}"/>
              </a:ext>
            </a:extLst>
          </p:cNvPr>
          <p:cNvSpPr>
            <a:spLocks noGrp="1"/>
          </p:cNvSpPr>
          <p:nvPr>
            <p:ph type="dt" sz="half" idx="10"/>
          </p:nvPr>
        </p:nvSpPr>
        <p:spPr/>
        <p:txBody>
          <a:bodyPr/>
          <a:lstStyle/>
          <a:p>
            <a:fld id="{72A3525E-8586-4DB1-925C-B743DA6FD938}" type="datetime1">
              <a:rPr lang="en-US" smtClean="0"/>
              <a:t>6/27/2025</a:t>
            </a:fld>
            <a:endParaRPr lang="en-US"/>
          </a:p>
        </p:txBody>
      </p:sp>
      <p:sp>
        <p:nvSpPr>
          <p:cNvPr id="6" name="Footer Placeholder 5">
            <a:extLst>
              <a:ext uri="{FF2B5EF4-FFF2-40B4-BE49-F238E27FC236}">
                <a16:creationId xmlns:a16="http://schemas.microsoft.com/office/drawing/2014/main" id="{1769594A-48CF-A26D-23F6-06C755593D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3396D3-5D05-DF6A-06AD-482CA671F489}"/>
              </a:ext>
            </a:extLst>
          </p:cNvPr>
          <p:cNvSpPr>
            <a:spLocks noGrp="1"/>
          </p:cNvSpPr>
          <p:nvPr>
            <p:ph type="sldNum" sz="quarter" idx="12"/>
          </p:nvPr>
        </p:nvSpPr>
        <p:spPr/>
        <p:txBody>
          <a:bodyPr/>
          <a:lstStyle/>
          <a:p>
            <a:fld id="{E88C0843-241F-4007-B1B3-7DE4E830090D}" type="slidenum">
              <a:rPr lang="en-US" smtClean="0"/>
              <a:t>‹#›</a:t>
            </a:fld>
            <a:endParaRPr lang="en-US"/>
          </a:p>
        </p:txBody>
      </p:sp>
    </p:spTree>
    <p:extLst>
      <p:ext uri="{BB962C8B-B14F-4D97-AF65-F5344CB8AC3E}">
        <p14:creationId xmlns:p14="http://schemas.microsoft.com/office/powerpoint/2010/main" val="277926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FA063-C81E-050E-3370-19F355D23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0B1027-1DC0-336B-2371-73BC72F98D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14B52E-C1AE-CA71-CFD4-6CC7DBBED7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7828CA-4502-866C-3FC0-2F3724DE997C}"/>
              </a:ext>
            </a:extLst>
          </p:cNvPr>
          <p:cNvSpPr>
            <a:spLocks noGrp="1"/>
          </p:cNvSpPr>
          <p:nvPr>
            <p:ph type="dt" sz="half" idx="10"/>
          </p:nvPr>
        </p:nvSpPr>
        <p:spPr/>
        <p:txBody>
          <a:bodyPr/>
          <a:lstStyle/>
          <a:p>
            <a:fld id="{EC90BE40-9351-47CD-B12F-5C2592918EBA}" type="datetime1">
              <a:rPr lang="en-US" smtClean="0"/>
              <a:t>6/27/2025</a:t>
            </a:fld>
            <a:endParaRPr lang="en-US"/>
          </a:p>
        </p:txBody>
      </p:sp>
      <p:sp>
        <p:nvSpPr>
          <p:cNvPr id="6" name="Footer Placeholder 5">
            <a:extLst>
              <a:ext uri="{FF2B5EF4-FFF2-40B4-BE49-F238E27FC236}">
                <a16:creationId xmlns:a16="http://schemas.microsoft.com/office/drawing/2014/main" id="{44FCC750-83D6-BDFC-5BDE-FA792270B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D7120-0F5F-2234-4153-0CDF3326D728}"/>
              </a:ext>
            </a:extLst>
          </p:cNvPr>
          <p:cNvSpPr>
            <a:spLocks noGrp="1"/>
          </p:cNvSpPr>
          <p:nvPr>
            <p:ph type="sldNum" sz="quarter" idx="12"/>
          </p:nvPr>
        </p:nvSpPr>
        <p:spPr/>
        <p:txBody>
          <a:bodyPr/>
          <a:lstStyle/>
          <a:p>
            <a:fld id="{E88C0843-241F-4007-B1B3-7DE4E830090D}" type="slidenum">
              <a:rPr lang="en-US" smtClean="0"/>
              <a:t>‹#›</a:t>
            </a:fld>
            <a:endParaRPr lang="en-US"/>
          </a:p>
        </p:txBody>
      </p:sp>
    </p:spTree>
    <p:extLst>
      <p:ext uri="{BB962C8B-B14F-4D97-AF65-F5344CB8AC3E}">
        <p14:creationId xmlns:p14="http://schemas.microsoft.com/office/powerpoint/2010/main" val="383912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0A7305-BA89-D101-9C93-2CB6444777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29366F-C255-160D-0AE0-1C4FCFEBD9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2E547-F8D6-896F-05BB-02EB8A15A9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9C1218A-1654-4291-8FB2-4BD363ADEE3F}" type="datetime1">
              <a:rPr lang="en-US" smtClean="0"/>
              <a:t>6/27/2025</a:t>
            </a:fld>
            <a:endParaRPr lang="en-US"/>
          </a:p>
        </p:txBody>
      </p:sp>
      <p:sp>
        <p:nvSpPr>
          <p:cNvPr id="5" name="Footer Placeholder 4">
            <a:extLst>
              <a:ext uri="{FF2B5EF4-FFF2-40B4-BE49-F238E27FC236}">
                <a16:creationId xmlns:a16="http://schemas.microsoft.com/office/drawing/2014/main" id="{77E8A8CA-F332-3747-7BD0-9C0F2ADD2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D69C1E-8AF3-BCF5-9AF4-12928C2F00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88C0843-241F-4007-B1B3-7DE4E830090D}" type="slidenum">
              <a:rPr lang="en-US" smtClean="0"/>
              <a:t>‹#›</a:t>
            </a:fld>
            <a:endParaRPr lang="en-US"/>
          </a:p>
        </p:txBody>
      </p:sp>
    </p:spTree>
    <p:extLst>
      <p:ext uri="{BB962C8B-B14F-4D97-AF65-F5344CB8AC3E}">
        <p14:creationId xmlns:p14="http://schemas.microsoft.com/office/powerpoint/2010/main" val="1946162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CFE"/>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284AB40-2FE1-6CF1-B2B7-F60DB1554124}"/>
              </a:ext>
            </a:extLst>
          </p:cNvPr>
          <p:cNvSpPr txBox="1"/>
          <p:nvPr/>
        </p:nvSpPr>
        <p:spPr>
          <a:xfrm>
            <a:off x="5388428" y="1412776"/>
            <a:ext cx="6320972" cy="4616648"/>
          </a:xfrm>
          <a:prstGeom prst="rect">
            <a:avLst/>
          </a:prstGeom>
          <a:noFill/>
        </p:spPr>
        <p:txBody>
          <a:bodyPr wrap="square">
            <a:spAutoFit/>
          </a:bodyPr>
          <a:lstStyle/>
          <a:p>
            <a:r>
              <a:rPr lang="en-US" sz="3600" b="1" dirty="0">
                <a:solidFill>
                  <a:srgbClr val="1C3F99"/>
                </a:solidFill>
              </a:rPr>
              <a:t>Term Deposit Prediction</a:t>
            </a:r>
          </a:p>
          <a:p>
            <a:endParaRPr lang="en-US" sz="1600" dirty="0"/>
          </a:p>
          <a:p>
            <a:endParaRPr lang="en-US" sz="1600" dirty="0"/>
          </a:p>
          <a:p>
            <a:r>
              <a:rPr lang="en-US" sz="1600" dirty="0"/>
              <a:t>A Data-Driven Approach for Al-</a:t>
            </a:r>
            <a:r>
              <a:rPr lang="en-US" sz="1600" dirty="0" err="1"/>
              <a:t>Vive</a:t>
            </a:r>
            <a:r>
              <a:rPr lang="en-US" sz="1600" dirty="0"/>
              <a:t> Banking</a:t>
            </a:r>
          </a:p>
          <a:p>
            <a:endParaRPr lang="en-US" sz="1600" dirty="0"/>
          </a:p>
          <a:p>
            <a:pPr algn="just">
              <a:lnSpc>
                <a:spcPct val="150000"/>
              </a:lnSpc>
            </a:pPr>
            <a:r>
              <a:rPr lang="en-US" sz="1600" dirty="0"/>
              <a:t>This presentation outlines a machine learning solution that enables targeted marketing for term deposit subscriptions, significantly reducing customer acquisition costs while increasing success rates. We'll explore key customer insights, model development strategy, and actionable recommendations.</a:t>
            </a:r>
          </a:p>
          <a:p>
            <a:pPr>
              <a:lnSpc>
                <a:spcPct val="150000"/>
              </a:lnSpc>
            </a:pPr>
            <a:endParaRPr lang="en-US" sz="1600" dirty="0"/>
          </a:p>
          <a:p>
            <a:pPr>
              <a:lnSpc>
                <a:spcPct val="150000"/>
              </a:lnSpc>
            </a:pPr>
            <a:r>
              <a:rPr lang="en-US" sz="2400" b="1" dirty="0"/>
              <a:t>      By Khee Ern</a:t>
            </a:r>
          </a:p>
          <a:p>
            <a:endParaRPr lang="en-US" sz="1600" dirty="0"/>
          </a:p>
        </p:txBody>
      </p:sp>
      <p:sp>
        <p:nvSpPr>
          <p:cNvPr id="16" name="TextBox 15">
            <a:extLst>
              <a:ext uri="{FF2B5EF4-FFF2-40B4-BE49-F238E27FC236}">
                <a16:creationId xmlns:a16="http://schemas.microsoft.com/office/drawing/2014/main" id="{C0C4DDDC-DF06-E18F-215B-1B56866AFE86}"/>
              </a:ext>
            </a:extLst>
          </p:cNvPr>
          <p:cNvSpPr txBox="1"/>
          <p:nvPr/>
        </p:nvSpPr>
        <p:spPr>
          <a:xfrm>
            <a:off x="-8218714" y="1121619"/>
            <a:ext cx="13607142" cy="369332"/>
          </a:xfrm>
          <a:prstGeom prst="rect">
            <a:avLst/>
          </a:prstGeom>
          <a:noFill/>
        </p:spPr>
        <p:txBody>
          <a:bodyPr wrap="square">
            <a:spAutoFit/>
          </a:bodyPr>
          <a:lstStyle/>
          <a:p>
            <a:endParaRPr lang="en-US" dirty="0"/>
          </a:p>
        </p:txBody>
      </p:sp>
      <p:pic>
        <p:nvPicPr>
          <p:cNvPr id="18" name="Picture 17" descr="A group of mountains with fog&#10;&#10;AI-generated content may be incorrect.">
            <a:extLst>
              <a:ext uri="{FF2B5EF4-FFF2-40B4-BE49-F238E27FC236}">
                <a16:creationId xmlns:a16="http://schemas.microsoft.com/office/drawing/2014/main" id="{225273F5-6907-C5FD-FBC8-BD4939B87A6A}"/>
              </a:ext>
            </a:extLst>
          </p:cNvPr>
          <p:cNvPicPr>
            <a:picLocks noChangeAspect="1"/>
          </p:cNvPicPr>
          <p:nvPr/>
        </p:nvPicPr>
        <p:blipFill>
          <a:blip r:embed="rId2">
            <a:extLst>
              <a:ext uri="{28A0092B-C50C-407E-A947-70E740481C1C}">
                <a14:useLocalDpi xmlns:a14="http://schemas.microsoft.com/office/drawing/2010/main" val="0"/>
              </a:ext>
            </a:extLst>
          </a:blip>
          <a:srcRect l="17634" r="11111"/>
          <a:stretch>
            <a:fillRect/>
          </a:stretch>
        </p:blipFill>
        <p:spPr>
          <a:xfrm>
            <a:off x="0" y="0"/>
            <a:ext cx="4886632" cy="6858000"/>
          </a:xfrm>
          <a:prstGeom prst="rect">
            <a:avLst/>
          </a:prstGeom>
        </p:spPr>
      </p:pic>
      <p:pic>
        <p:nvPicPr>
          <p:cNvPr id="14" name="Picture 13" descr="A red text on a black background&#10;&#10;AI-generated content may be incorrect.">
            <a:extLst>
              <a:ext uri="{FF2B5EF4-FFF2-40B4-BE49-F238E27FC236}">
                <a16:creationId xmlns:a16="http://schemas.microsoft.com/office/drawing/2014/main" id="{98F89DF2-8EE4-0CBC-0E44-F216371B8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782" y="489026"/>
            <a:ext cx="3365067" cy="632593"/>
          </a:xfrm>
          <a:prstGeom prst="rect">
            <a:avLst/>
          </a:prstGeom>
        </p:spPr>
      </p:pic>
      <p:pic>
        <p:nvPicPr>
          <p:cNvPr id="3" name="Picture 2" descr="A cartoon of a person giving a thumbs up&#10;&#10;AI-generated content may be incorrect.">
            <a:extLst>
              <a:ext uri="{FF2B5EF4-FFF2-40B4-BE49-F238E27FC236}">
                <a16:creationId xmlns:a16="http://schemas.microsoft.com/office/drawing/2014/main" id="{D068E2FE-B67D-F9CA-3A24-CD9D1BC8C4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6487" y="5306794"/>
            <a:ext cx="365760" cy="365760"/>
          </a:xfrm>
          <a:prstGeom prst="rect">
            <a:avLst/>
          </a:prstGeom>
        </p:spPr>
      </p:pic>
    </p:spTree>
    <p:extLst>
      <p:ext uri="{BB962C8B-B14F-4D97-AF65-F5344CB8AC3E}">
        <p14:creationId xmlns:p14="http://schemas.microsoft.com/office/powerpoint/2010/main" val="1534503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0854A-2C6B-14A8-EAB7-6CB9ECF64AA5}"/>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A239C798-0C95-9495-A600-AE30067E168E}"/>
              </a:ext>
            </a:extLst>
          </p:cNvPr>
          <p:cNvSpPr txBox="1"/>
          <p:nvPr/>
        </p:nvSpPr>
        <p:spPr>
          <a:xfrm>
            <a:off x="617764" y="472976"/>
            <a:ext cx="10956472" cy="646331"/>
          </a:xfrm>
          <a:prstGeom prst="rect">
            <a:avLst/>
          </a:prstGeom>
          <a:noFill/>
        </p:spPr>
        <p:txBody>
          <a:bodyPr wrap="square">
            <a:spAutoFit/>
          </a:bodyPr>
          <a:lstStyle/>
          <a:p>
            <a:r>
              <a:rPr lang="en-US" sz="3600" dirty="0">
                <a:solidFill>
                  <a:srgbClr val="1C3F99"/>
                </a:solidFill>
              </a:rPr>
              <a:t>Model Prediction Performance</a:t>
            </a:r>
          </a:p>
        </p:txBody>
      </p:sp>
      <p:sp>
        <p:nvSpPr>
          <p:cNvPr id="5" name="TextBox 4">
            <a:extLst>
              <a:ext uri="{FF2B5EF4-FFF2-40B4-BE49-F238E27FC236}">
                <a16:creationId xmlns:a16="http://schemas.microsoft.com/office/drawing/2014/main" id="{FAA32BF5-125A-F693-995F-0B972BE6FB49}"/>
              </a:ext>
            </a:extLst>
          </p:cNvPr>
          <p:cNvSpPr txBox="1"/>
          <p:nvPr/>
        </p:nvSpPr>
        <p:spPr>
          <a:xfrm>
            <a:off x="617764" y="1068507"/>
            <a:ext cx="10972800" cy="523220"/>
          </a:xfrm>
          <a:prstGeom prst="rect">
            <a:avLst/>
          </a:prstGeom>
          <a:noFill/>
        </p:spPr>
        <p:txBody>
          <a:bodyPr wrap="square">
            <a:spAutoFit/>
          </a:bodyPr>
          <a:lstStyle/>
          <a:p>
            <a:r>
              <a:rPr lang="en-US" sz="1400" i="1" dirty="0"/>
              <a:t>It is more important to identify as many potential customers as possible (high recall) even if it means including some customers who ultimately won't subscribe (lower precision).</a:t>
            </a:r>
          </a:p>
        </p:txBody>
      </p:sp>
      <p:sp>
        <p:nvSpPr>
          <p:cNvPr id="14" name="Rectangle: Rounded Corners 13">
            <a:extLst>
              <a:ext uri="{FF2B5EF4-FFF2-40B4-BE49-F238E27FC236}">
                <a16:creationId xmlns:a16="http://schemas.microsoft.com/office/drawing/2014/main" id="{EB5CF8A8-CA1E-E9D2-EA7E-43C5BC30BD90}"/>
              </a:ext>
            </a:extLst>
          </p:cNvPr>
          <p:cNvSpPr/>
          <p:nvPr/>
        </p:nvSpPr>
        <p:spPr>
          <a:xfrm>
            <a:off x="615755" y="4782973"/>
            <a:ext cx="2743200" cy="1737360"/>
          </a:xfrm>
          <a:prstGeom prst="roundRect">
            <a:avLst>
              <a:gd name="adj" fmla="val 3184"/>
            </a:avLst>
          </a:prstGeom>
          <a:solidFill>
            <a:srgbClr val="F9FAFB"/>
          </a:solidFill>
          <a:ln w="3175">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1C3F99"/>
              </a:solidFill>
              <a:ea typeface="Microsoft YaHei UI" panose="020B0503020204020204" pitchFamily="34" charset="-122"/>
            </a:endParaRPr>
          </a:p>
          <a:p>
            <a:pPr algn="ctr"/>
            <a:r>
              <a:rPr lang="en-US" sz="1400" b="1" dirty="0">
                <a:solidFill>
                  <a:srgbClr val="1C3F99"/>
                </a:solidFill>
                <a:ea typeface="Microsoft YaHei UI" panose="020B0503020204020204" pitchFamily="34" charset="-122"/>
              </a:rPr>
              <a:t>High Recall</a:t>
            </a:r>
            <a:r>
              <a:rPr lang="en-US" sz="1400" b="1" dirty="0">
                <a:solidFill>
                  <a:srgbClr val="62A9FF"/>
                </a:solidFill>
                <a:ea typeface="Microsoft YaHei UI" panose="020B0503020204020204" pitchFamily="34" charset="-122"/>
              </a:rPr>
              <a:t>	</a:t>
            </a:r>
            <a:r>
              <a:rPr lang="en-US" sz="1400" b="1" dirty="0">
                <a:solidFill>
                  <a:schemeClr val="tx1"/>
                </a:solidFill>
                <a:ea typeface="Microsoft YaHei UI" panose="020B0503020204020204" pitchFamily="34" charset="-122"/>
              </a:rPr>
              <a:t>0.82</a:t>
            </a:r>
          </a:p>
          <a:p>
            <a:pPr algn="ctr"/>
            <a:endParaRPr lang="en-US" sz="1400" b="1" dirty="0">
              <a:solidFill>
                <a:schemeClr val="bg1">
                  <a:lumMod val="75000"/>
                </a:schemeClr>
              </a:solidFill>
              <a:ea typeface="Microsoft YaHei UI" panose="020B0503020204020204" pitchFamily="34" charset="-122"/>
            </a:endParaRPr>
          </a:p>
          <a:p>
            <a:r>
              <a:rPr lang="en-US" sz="1400" dirty="0">
                <a:solidFill>
                  <a:schemeClr val="tx1"/>
                </a:solidFill>
              </a:rPr>
              <a:t>Identifies 4 out of 5 potential term deposit subscribers for marketing team to contact</a:t>
            </a:r>
          </a:p>
          <a:p>
            <a:endParaRPr lang="en-US" sz="1400" dirty="0">
              <a:solidFill>
                <a:schemeClr val="tx1"/>
              </a:solidFill>
            </a:endParaRPr>
          </a:p>
        </p:txBody>
      </p:sp>
      <p:sp>
        <p:nvSpPr>
          <p:cNvPr id="15" name="Rectangle: Rounded Corners 14">
            <a:extLst>
              <a:ext uri="{FF2B5EF4-FFF2-40B4-BE49-F238E27FC236}">
                <a16:creationId xmlns:a16="http://schemas.microsoft.com/office/drawing/2014/main" id="{E6102CC1-A4EE-3AEA-EB0D-44A7135CEEF9}"/>
              </a:ext>
            </a:extLst>
          </p:cNvPr>
          <p:cNvSpPr/>
          <p:nvPr/>
        </p:nvSpPr>
        <p:spPr>
          <a:xfrm>
            <a:off x="3490205" y="4782973"/>
            <a:ext cx="2743200" cy="1737360"/>
          </a:xfrm>
          <a:prstGeom prst="roundRect">
            <a:avLst>
              <a:gd name="adj" fmla="val 3184"/>
            </a:avLst>
          </a:prstGeom>
          <a:solidFill>
            <a:srgbClr val="F9FAFB"/>
          </a:solidFill>
          <a:ln w="3175">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9"/>
                </a:solidFill>
                <a:ea typeface="Microsoft YaHei UI" panose="020B0503020204020204" pitchFamily="34" charset="-122"/>
              </a:rPr>
              <a:t>Lower Precision</a:t>
            </a:r>
            <a:r>
              <a:rPr lang="en-US" sz="1400" b="1" dirty="0">
                <a:solidFill>
                  <a:srgbClr val="62A9FF"/>
                </a:solidFill>
                <a:ea typeface="Microsoft YaHei UI" panose="020B0503020204020204" pitchFamily="34" charset="-122"/>
              </a:rPr>
              <a:t>	</a:t>
            </a:r>
            <a:r>
              <a:rPr lang="en-US" sz="1400" b="1" dirty="0">
                <a:solidFill>
                  <a:schemeClr val="tx1"/>
                </a:solidFill>
                <a:ea typeface="Microsoft YaHei UI" panose="020B0503020204020204" pitchFamily="34" charset="-122"/>
              </a:rPr>
              <a:t>0.18</a:t>
            </a:r>
          </a:p>
          <a:p>
            <a:pPr algn="ctr"/>
            <a:endParaRPr lang="en-US" sz="1400" b="1" dirty="0">
              <a:solidFill>
                <a:schemeClr val="bg1">
                  <a:lumMod val="75000"/>
                </a:schemeClr>
              </a:solidFill>
              <a:ea typeface="Microsoft YaHei UI" panose="020B0503020204020204" pitchFamily="34" charset="-122"/>
            </a:endParaRPr>
          </a:p>
          <a:p>
            <a:r>
              <a:rPr lang="en-US" sz="1400" dirty="0">
                <a:solidFill>
                  <a:schemeClr val="tx1"/>
                </a:solidFill>
              </a:rPr>
              <a:t>Trade-off: ~1 in 5 chance that identified potential customers will convert to subscribers </a:t>
            </a:r>
            <a:endParaRPr lang="en-US" sz="1400" b="1" dirty="0">
              <a:solidFill>
                <a:schemeClr val="tx1"/>
              </a:solidFill>
              <a:ea typeface="Microsoft YaHei UI" panose="020B0503020204020204" pitchFamily="34" charset="-122"/>
            </a:endParaRPr>
          </a:p>
        </p:txBody>
      </p:sp>
      <p:sp>
        <p:nvSpPr>
          <p:cNvPr id="18" name="Rectangle: Rounded Corners 17">
            <a:extLst>
              <a:ext uri="{FF2B5EF4-FFF2-40B4-BE49-F238E27FC236}">
                <a16:creationId xmlns:a16="http://schemas.microsoft.com/office/drawing/2014/main" id="{ED36A418-DDB5-1AC3-74F6-D1530DBC51DB}"/>
              </a:ext>
            </a:extLst>
          </p:cNvPr>
          <p:cNvSpPr/>
          <p:nvPr/>
        </p:nvSpPr>
        <p:spPr>
          <a:xfrm>
            <a:off x="6433796" y="4782972"/>
            <a:ext cx="5164137" cy="1737359"/>
          </a:xfrm>
          <a:prstGeom prst="roundRect">
            <a:avLst>
              <a:gd name="adj" fmla="val 3184"/>
            </a:avLst>
          </a:prstGeom>
          <a:solidFill>
            <a:srgbClr val="F9FAFB"/>
          </a:solidFill>
          <a:ln w="3175">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icrosoft YaHei UI" panose="020B0503020204020204" pitchFamily="34" charset="-122"/>
                <a:ea typeface="Microsoft YaHei UI" panose="020B0503020204020204" pitchFamily="34" charset="-122"/>
              </a:rPr>
              <a:t>Models are generalizing well from cross-validation to the test set, with small and acceptable variance. </a:t>
            </a:r>
          </a:p>
          <a:p>
            <a:pPr algn="ctr"/>
            <a:r>
              <a:rPr lang="en-US" sz="1400" dirty="0">
                <a:solidFill>
                  <a:schemeClr val="tx1"/>
                </a:solidFill>
                <a:latin typeface="Microsoft YaHei UI" panose="020B0503020204020204" pitchFamily="34" charset="-122"/>
                <a:ea typeface="Microsoft YaHei UI" panose="020B0503020204020204" pitchFamily="34" charset="-122"/>
              </a:rPr>
              <a:t>A F2-score of 0.42-0.48 shows medium bias, which is still acceptable given class imbalanced data.</a:t>
            </a:r>
          </a:p>
        </p:txBody>
      </p:sp>
      <p:pic>
        <p:nvPicPr>
          <p:cNvPr id="20" name="Picture 19" descr="A graph of different colored bars&#10;&#10;AI-generated content may be incorrect.">
            <a:extLst>
              <a:ext uri="{FF2B5EF4-FFF2-40B4-BE49-F238E27FC236}">
                <a16:creationId xmlns:a16="http://schemas.microsoft.com/office/drawing/2014/main" id="{A4D4E34B-C872-D408-2DBF-2FB180FF5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63" y="1601418"/>
            <a:ext cx="4868637" cy="2560959"/>
          </a:xfrm>
          <a:prstGeom prst="rect">
            <a:avLst/>
          </a:prstGeom>
        </p:spPr>
      </p:pic>
      <p:pic>
        <p:nvPicPr>
          <p:cNvPr id="21" name="Picture 20">
            <a:extLst>
              <a:ext uri="{FF2B5EF4-FFF2-40B4-BE49-F238E27FC236}">
                <a16:creationId xmlns:a16="http://schemas.microsoft.com/office/drawing/2014/main" id="{97119D25-F98C-23F8-E98B-784A2655A5A7}"/>
              </a:ext>
            </a:extLst>
          </p:cNvPr>
          <p:cNvPicPr>
            <a:picLocks noChangeAspect="1"/>
          </p:cNvPicPr>
          <p:nvPr/>
        </p:nvPicPr>
        <p:blipFill>
          <a:blip r:embed="rId3"/>
          <a:srcRect b="4666"/>
          <a:stretch>
            <a:fillRect/>
          </a:stretch>
        </p:blipFill>
        <p:spPr>
          <a:xfrm>
            <a:off x="6370864" y="1570938"/>
            <a:ext cx="4523765" cy="2587598"/>
          </a:xfrm>
          <a:prstGeom prst="rect">
            <a:avLst/>
          </a:prstGeom>
        </p:spPr>
      </p:pic>
      <p:sp>
        <p:nvSpPr>
          <p:cNvPr id="22" name="TextBox 21">
            <a:extLst>
              <a:ext uri="{FF2B5EF4-FFF2-40B4-BE49-F238E27FC236}">
                <a16:creationId xmlns:a16="http://schemas.microsoft.com/office/drawing/2014/main" id="{DECC8BC6-43A1-4E41-7393-3D24DC3D9E38}"/>
              </a:ext>
            </a:extLst>
          </p:cNvPr>
          <p:cNvSpPr txBox="1"/>
          <p:nvPr/>
        </p:nvSpPr>
        <p:spPr>
          <a:xfrm>
            <a:off x="617764" y="4318393"/>
            <a:ext cx="6096000" cy="369332"/>
          </a:xfrm>
          <a:prstGeom prst="rect">
            <a:avLst/>
          </a:prstGeom>
          <a:noFill/>
        </p:spPr>
        <p:txBody>
          <a:bodyPr wrap="square">
            <a:spAutoFit/>
          </a:bodyPr>
          <a:lstStyle/>
          <a:p>
            <a:r>
              <a:rPr lang="en-US" dirty="0">
                <a:solidFill>
                  <a:srgbClr val="1C3F99"/>
                </a:solidFill>
              </a:rPr>
              <a:t>Best ensemble (optimized)</a:t>
            </a:r>
          </a:p>
        </p:txBody>
      </p:sp>
    </p:spTree>
    <p:extLst>
      <p:ext uri="{BB962C8B-B14F-4D97-AF65-F5344CB8AC3E}">
        <p14:creationId xmlns:p14="http://schemas.microsoft.com/office/powerpoint/2010/main" val="189669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CD309-9AF1-F586-0471-DCCAE7D4D95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678D8188-99F9-962F-EA29-2E236D027126}"/>
              </a:ext>
            </a:extLst>
          </p:cNvPr>
          <p:cNvSpPr txBox="1"/>
          <p:nvPr/>
        </p:nvSpPr>
        <p:spPr>
          <a:xfrm>
            <a:off x="617764" y="472976"/>
            <a:ext cx="10956472" cy="646331"/>
          </a:xfrm>
          <a:prstGeom prst="rect">
            <a:avLst/>
          </a:prstGeom>
          <a:noFill/>
        </p:spPr>
        <p:txBody>
          <a:bodyPr wrap="square">
            <a:spAutoFit/>
          </a:bodyPr>
          <a:lstStyle/>
          <a:p>
            <a:r>
              <a:rPr lang="en-US" sz="3600" dirty="0">
                <a:solidFill>
                  <a:srgbClr val="1C3F99"/>
                </a:solidFill>
              </a:rPr>
              <a:t>Future Model Improvements</a:t>
            </a:r>
          </a:p>
        </p:txBody>
      </p:sp>
      <p:sp>
        <p:nvSpPr>
          <p:cNvPr id="5" name="TextBox 4">
            <a:extLst>
              <a:ext uri="{FF2B5EF4-FFF2-40B4-BE49-F238E27FC236}">
                <a16:creationId xmlns:a16="http://schemas.microsoft.com/office/drawing/2014/main" id="{58D8AF7D-5ABA-216A-D31B-6559974951A6}"/>
              </a:ext>
            </a:extLst>
          </p:cNvPr>
          <p:cNvSpPr txBox="1"/>
          <p:nvPr/>
        </p:nvSpPr>
        <p:spPr>
          <a:xfrm>
            <a:off x="617764" y="1068507"/>
            <a:ext cx="10972800" cy="307777"/>
          </a:xfrm>
          <a:prstGeom prst="rect">
            <a:avLst/>
          </a:prstGeom>
          <a:noFill/>
        </p:spPr>
        <p:txBody>
          <a:bodyPr wrap="square">
            <a:spAutoFit/>
          </a:bodyPr>
          <a:lstStyle/>
          <a:p>
            <a:r>
              <a:rPr lang="en-US" sz="1400" i="1" dirty="0"/>
              <a:t>    </a:t>
            </a:r>
          </a:p>
        </p:txBody>
      </p:sp>
      <p:sp>
        <p:nvSpPr>
          <p:cNvPr id="14" name="Rectangle: Rounded Corners 13">
            <a:extLst>
              <a:ext uri="{FF2B5EF4-FFF2-40B4-BE49-F238E27FC236}">
                <a16:creationId xmlns:a16="http://schemas.microsoft.com/office/drawing/2014/main" id="{CDB9B5A5-46C8-1A82-CCFD-8F67B7E78A0D}"/>
              </a:ext>
            </a:extLst>
          </p:cNvPr>
          <p:cNvSpPr/>
          <p:nvPr/>
        </p:nvSpPr>
        <p:spPr>
          <a:xfrm>
            <a:off x="640208" y="1411638"/>
            <a:ext cx="5394960" cy="2377440"/>
          </a:xfrm>
          <a:prstGeom prst="roundRect">
            <a:avLst>
              <a:gd name="adj" fmla="val 3184"/>
            </a:avLst>
          </a:prstGeom>
          <a:solidFill>
            <a:srgbClr val="E9ECF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1C3F99"/>
                </a:solidFill>
                <a:ea typeface="Microsoft YaHei UI" panose="020B0503020204020204" pitchFamily="34" charset="-122"/>
              </a:rPr>
              <a:t>Enhanced Data Sources</a:t>
            </a:r>
          </a:p>
          <a:p>
            <a:endParaRPr lang="en-US" sz="400" b="1" dirty="0">
              <a:solidFill>
                <a:schemeClr val="bg1">
                  <a:lumMod val="75000"/>
                </a:schemeClr>
              </a:solidFill>
              <a:ea typeface="Microsoft YaHei UI" panose="020B0503020204020204" pitchFamily="34" charset="-122"/>
            </a:endParaRPr>
          </a:p>
          <a:p>
            <a:r>
              <a:rPr lang="en-US" sz="1400" dirty="0">
                <a:solidFill>
                  <a:schemeClr val="tx1"/>
                </a:solidFill>
              </a:rPr>
              <a:t>Fill gaps in financial data through internal systems integration or credit agencies. Incorporate interest rates, treasury bills, bonus seasons, previous campaign outcomes, and customer spending habits for more precise targeting.</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p:txBody>
      </p:sp>
      <p:sp>
        <p:nvSpPr>
          <p:cNvPr id="56" name="Rectangle: Rounded Corners 55">
            <a:extLst>
              <a:ext uri="{FF2B5EF4-FFF2-40B4-BE49-F238E27FC236}">
                <a16:creationId xmlns:a16="http://schemas.microsoft.com/office/drawing/2014/main" id="{8942B9AB-69BC-251D-95DC-AB7FB28CB7D2}"/>
              </a:ext>
            </a:extLst>
          </p:cNvPr>
          <p:cNvSpPr/>
          <p:nvPr/>
        </p:nvSpPr>
        <p:spPr>
          <a:xfrm>
            <a:off x="6179276" y="1401806"/>
            <a:ext cx="5394960" cy="2377440"/>
          </a:xfrm>
          <a:prstGeom prst="roundRect">
            <a:avLst>
              <a:gd name="adj" fmla="val 3184"/>
            </a:avLst>
          </a:prstGeom>
          <a:solidFill>
            <a:srgbClr val="E9ECF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1C3F99"/>
                </a:solidFill>
                <a:ea typeface="Microsoft YaHei UI" panose="020B0503020204020204" pitchFamily="34" charset="-122"/>
              </a:rPr>
              <a:t>Better Feature Engineering</a:t>
            </a:r>
          </a:p>
          <a:p>
            <a:endParaRPr lang="en-US" sz="700" b="1" dirty="0">
              <a:solidFill>
                <a:schemeClr val="bg1">
                  <a:lumMod val="75000"/>
                </a:schemeClr>
              </a:solidFill>
              <a:ea typeface="Microsoft YaHei UI" panose="020B0503020204020204" pitchFamily="34" charset="-122"/>
            </a:endParaRPr>
          </a:p>
          <a:p>
            <a:r>
              <a:rPr lang="en-US" sz="1400" dirty="0">
                <a:solidFill>
                  <a:schemeClr val="tx1"/>
                </a:solidFill>
              </a:rPr>
              <a:t>More systematic, iterative approach to improve model predictive performance through feature engineering and selection</a:t>
            </a:r>
          </a:p>
          <a:p>
            <a:pPr marL="285750" indent="-285750">
              <a:buFont typeface="Arial" panose="020B0604020202020204" pitchFamily="34" charset="0"/>
              <a:buChar char="•"/>
            </a:pPr>
            <a:r>
              <a:rPr lang="en-US" sz="1400" dirty="0">
                <a:solidFill>
                  <a:schemeClr val="tx1"/>
                </a:solidFill>
              </a:rPr>
              <a:t>Log to keep track of engineered features</a:t>
            </a:r>
          </a:p>
          <a:p>
            <a:pPr marL="285750" indent="-285750">
              <a:buFont typeface="Arial" panose="020B0604020202020204" pitchFamily="34" charset="0"/>
              <a:buChar char="•"/>
            </a:pPr>
            <a:r>
              <a:rPr lang="en-US" sz="1400" dirty="0">
                <a:solidFill>
                  <a:schemeClr val="tx1"/>
                </a:solidFill>
              </a:rPr>
              <a:t>Use permutation importance and SHAP to understand why and how</a:t>
            </a:r>
          </a:p>
          <a:p>
            <a:pPr marL="285750" indent="-285750">
              <a:buFont typeface="Arial" panose="020B0604020202020204" pitchFamily="34" charset="0"/>
              <a:buChar char="•"/>
            </a:pPr>
            <a:r>
              <a:rPr lang="en-US" sz="1400" dirty="0">
                <a:solidFill>
                  <a:schemeClr val="tx1"/>
                </a:solidFill>
              </a:rPr>
              <a:t>Make keep/discard decision based on performance + interpretability with backward selection</a:t>
            </a:r>
          </a:p>
        </p:txBody>
      </p:sp>
      <p:sp>
        <p:nvSpPr>
          <p:cNvPr id="57" name="Rectangle: Rounded Corners 56">
            <a:extLst>
              <a:ext uri="{FF2B5EF4-FFF2-40B4-BE49-F238E27FC236}">
                <a16:creationId xmlns:a16="http://schemas.microsoft.com/office/drawing/2014/main" id="{9ED24751-B763-969D-3633-FE9ABACF8F2F}"/>
              </a:ext>
            </a:extLst>
          </p:cNvPr>
          <p:cNvSpPr/>
          <p:nvPr/>
        </p:nvSpPr>
        <p:spPr>
          <a:xfrm>
            <a:off x="6179276" y="3896892"/>
            <a:ext cx="5394960" cy="2377440"/>
          </a:xfrm>
          <a:prstGeom prst="roundRect">
            <a:avLst>
              <a:gd name="adj" fmla="val 3184"/>
            </a:avLst>
          </a:prstGeom>
          <a:solidFill>
            <a:srgbClr val="E9ECF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1C3F99"/>
                </a:solidFill>
                <a:ea typeface="Microsoft YaHei UI" panose="020B0503020204020204" pitchFamily="34" charset="-122"/>
              </a:rPr>
              <a:t>Business Metric Optimization</a:t>
            </a:r>
          </a:p>
          <a:p>
            <a:endParaRPr lang="en-US" sz="700" dirty="0">
              <a:solidFill>
                <a:srgbClr val="1C3F99"/>
              </a:solidFill>
              <a:ea typeface="Microsoft YaHei UI" panose="020B0503020204020204" pitchFamily="34" charset="-122"/>
            </a:endParaRPr>
          </a:p>
          <a:p>
            <a:endParaRPr lang="en-US" sz="400" b="1" dirty="0">
              <a:solidFill>
                <a:schemeClr val="bg1">
                  <a:lumMod val="75000"/>
                </a:schemeClr>
              </a:solidFill>
              <a:ea typeface="Microsoft YaHei UI" panose="020B0503020204020204" pitchFamily="34" charset="-122"/>
            </a:endParaRPr>
          </a:p>
          <a:p>
            <a:r>
              <a:rPr lang="en-US" sz="1400" dirty="0">
                <a:solidFill>
                  <a:schemeClr val="tx1"/>
                </a:solidFill>
              </a:rPr>
              <a:t>Shift from statistical to profit-based metrics, optimizing for term deposit value, campaign costs, and lifetime customer value rather than pure classification performance.</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p:txBody>
      </p:sp>
      <p:sp>
        <p:nvSpPr>
          <p:cNvPr id="58" name="Rectangle: Rounded Corners 57">
            <a:extLst>
              <a:ext uri="{FF2B5EF4-FFF2-40B4-BE49-F238E27FC236}">
                <a16:creationId xmlns:a16="http://schemas.microsoft.com/office/drawing/2014/main" id="{C60CB6AD-E2AF-D328-1333-0B15438C6E46}"/>
              </a:ext>
            </a:extLst>
          </p:cNvPr>
          <p:cNvSpPr/>
          <p:nvPr/>
        </p:nvSpPr>
        <p:spPr>
          <a:xfrm>
            <a:off x="640208" y="3896892"/>
            <a:ext cx="5394960" cy="2377440"/>
          </a:xfrm>
          <a:prstGeom prst="roundRect">
            <a:avLst>
              <a:gd name="adj" fmla="val 3184"/>
            </a:avLst>
          </a:prstGeom>
          <a:solidFill>
            <a:srgbClr val="E9ECF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1C3F99"/>
                </a:solidFill>
                <a:ea typeface="Microsoft YaHei UI" panose="020B0503020204020204" pitchFamily="34" charset="-122"/>
              </a:rPr>
              <a:t>More Rigorous Coding</a:t>
            </a:r>
          </a:p>
          <a:p>
            <a:endParaRPr lang="en-US" sz="700" dirty="0">
              <a:solidFill>
                <a:srgbClr val="1C3F99"/>
              </a:solidFill>
              <a:ea typeface="Microsoft YaHei UI" panose="020B0503020204020204" pitchFamily="34" charset="-122"/>
            </a:endParaRPr>
          </a:p>
          <a:p>
            <a:endParaRPr lang="en-US" sz="400" b="1" dirty="0">
              <a:solidFill>
                <a:schemeClr val="bg1">
                  <a:lumMod val="75000"/>
                </a:schemeClr>
              </a:solidFill>
              <a:ea typeface="Microsoft YaHei UI" panose="020B0503020204020204" pitchFamily="34" charset="-122"/>
            </a:endParaRPr>
          </a:p>
          <a:p>
            <a:r>
              <a:rPr lang="en-US" sz="1400" dirty="0">
                <a:solidFill>
                  <a:schemeClr val="tx1"/>
                </a:solidFill>
              </a:rPr>
              <a:t>Improve on coding best practices to ensure code readability, easier maintenance and upgrade, and improved performance. </a:t>
            </a:r>
          </a:p>
          <a:p>
            <a:endParaRPr lang="en-US" sz="1400" dirty="0">
              <a:solidFill>
                <a:schemeClr val="tx1"/>
              </a:solidFill>
            </a:endParaRPr>
          </a:p>
          <a:p>
            <a:r>
              <a:rPr lang="en-US" sz="1400" dirty="0">
                <a:solidFill>
                  <a:schemeClr val="tx1"/>
                </a:solidFill>
              </a:rPr>
              <a:t>Write preprocessing validation tests to ensure data quality and check for leakages</a:t>
            </a:r>
          </a:p>
          <a:p>
            <a:endParaRPr lang="en-US" sz="1400" dirty="0">
              <a:solidFill>
                <a:schemeClr val="tx1"/>
              </a:solidFill>
            </a:endParaRPr>
          </a:p>
        </p:txBody>
      </p:sp>
    </p:spTree>
    <p:extLst>
      <p:ext uri="{BB962C8B-B14F-4D97-AF65-F5344CB8AC3E}">
        <p14:creationId xmlns:p14="http://schemas.microsoft.com/office/powerpoint/2010/main" val="4061026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02EE3-7555-05A2-8E56-5B288576BEDC}"/>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11ED1ED5-6920-5C0B-68B8-50FDB5D8C27B}"/>
              </a:ext>
            </a:extLst>
          </p:cNvPr>
          <p:cNvSpPr txBox="1"/>
          <p:nvPr/>
        </p:nvSpPr>
        <p:spPr>
          <a:xfrm>
            <a:off x="617764" y="472976"/>
            <a:ext cx="10956472" cy="646331"/>
          </a:xfrm>
          <a:prstGeom prst="rect">
            <a:avLst/>
          </a:prstGeom>
          <a:noFill/>
        </p:spPr>
        <p:txBody>
          <a:bodyPr wrap="square">
            <a:spAutoFit/>
          </a:bodyPr>
          <a:lstStyle/>
          <a:p>
            <a:r>
              <a:rPr lang="en-US" sz="3600" dirty="0">
                <a:solidFill>
                  <a:srgbClr val="1C3F99"/>
                </a:solidFill>
              </a:rPr>
              <a:t>About Me</a:t>
            </a:r>
          </a:p>
        </p:txBody>
      </p:sp>
      <p:sp>
        <p:nvSpPr>
          <p:cNvPr id="2" name="Rectangle 1">
            <a:extLst>
              <a:ext uri="{FF2B5EF4-FFF2-40B4-BE49-F238E27FC236}">
                <a16:creationId xmlns:a16="http://schemas.microsoft.com/office/drawing/2014/main" id="{E008FBE6-DF95-7554-527C-35AE7A38440F}"/>
              </a:ext>
            </a:extLst>
          </p:cNvPr>
          <p:cNvSpPr/>
          <p:nvPr/>
        </p:nvSpPr>
        <p:spPr>
          <a:xfrm>
            <a:off x="617764" y="1306285"/>
            <a:ext cx="5212080" cy="507873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dirty="0">
                <a:solidFill>
                  <a:srgbClr val="1C3F99"/>
                </a:solidFill>
              </a:rPr>
              <a:t>Wong Khee Ern</a:t>
            </a:r>
          </a:p>
          <a:p>
            <a:pPr>
              <a:lnSpc>
                <a:spcPct val="150000"/>
              </a:lnSpc>
            </a:pPr>
            <a:r>
              <a:rPr lang="en-US" sz="1400" i="1" dirty="0">
                <a:solidFill>
                  <a:schemeClr val="tx1"/>
                </a:solidFill>
              </a:rPr>
              <a:t>"A ship is safe in harbor, but that's not what ships are for.“</a:t>
            </a:r>
            <a:endParaRPr lang="en-US" sz="1600" dirty="0">
              <a:solidFill>
                <a:schemeClr val="tx1"/>
              </a:solidFill>
            </a:endParaRPr>
          </a:p>
          <a:p>
            <a:pPr>
              <a:lnSpc>
                <a:spcPct val="150000"/>
              </a:lnSpc>
            </a:pPr>
            <a:endParaRPr lang="en-US" sz="1050" dirty="0">
              <a:solidFill>
                <a:schemeClr val="tx1"/>
              </a:solidFill>
            </a:endParaRPr>
          </a:p>
          <a:p>
            <a:pPr>
              <a:lnSpc>
                <a:spcPct val="150000"/>
              </a:lnSpc>
            </a:pPr>
            <a:r>
              <a:rPr lang="en-US" dirty="0">
                <a:solidFill>
                  <a:srgbClr val="1C3F99"/>
                </a:solidFill>
              </a:rPr>
              <a:t>       My journey so far…</a:t>
            </a:r>
          </a:p>
          <a:p>
            <a:pPr>
              <a:lnSpc>
                <a:spcPct val="150000"/>
              </a:lnSpc>
            </a:pPr>
            <a:r>
              <a:rPr lang="en-US" sz="1400" b="1" dirty="0">
                <a:solidFill>
                  <a:schemeClr val="tx1"/>
                </a:solidFill>
              </a:rPr>
              <a:t>Graduated in 2016 from NTU with:</a:t>
            </a:r>
          </a:p>
          <a:p>
            <a:pPr marL="285750" indent="-285750">
              <a:lnSpc>
                <a:spcPct val="150000"/>
              </a:lnSpc>
              <a:buFont typeface="Arial" panose="020B0604020202020204" pitchFamily="34" charset="0"/>
              <a:buChar char="•"/>
            </a:pPr>
            <a:r>
              <a:rPr lang="en-US" sz="1400" dirty="0">
                <a:solidFill>
                  <a:schemeClr val="tx1"/>
                </a:solidFill>
              </a:rPr>
              <a:t>Degree in Engineering Science (EEE)</a:t>
            </a:r>
          </a:p>
          <a:p>
            <a:pPr marL="285750" indent="-285750">
              <a:lnSpc>
                <a:spcPct val="150000"/>
              </a:lnSpc>
              <a:buFont typeface="Arial" panose="020B0604020202020204" pitchFamily="34" charset="0"/>
              <a:buChar char="•"/>
            </a:pPr>
            <a:r>
              <a:rPr lang="en-US" sz="1400" dirty="0">
                <a:solidFill>
                  <a:schemeClr val="tx1"/>
                </a:solidFill>
              </a:rPr>
              <a:t>Masters in Technology</a:t>
            </a:r>
          </a:p>
          <a:p>
            <a:pPr>
              <a:lnSpc>
                <a:spcPct val="150000"/>
              </a:lnSpc>
            </a:pPr>
            <a:endParaRPr lang="en-US" sz="400" dirty="0">
              <a:solidFill>
                <a:schemeClr val="tx1"/>
              </a:solidFill>
            </a:endParaRPr>
          </a:p>
          <a:p>
            <a:pPr>
              <a:lnSpc>
                <a:spcPct val="150000"/>
              </a:lnSpc>
            </a:pPr>
            <a:r>
              <a:rPr lang="en-US" sz="1400" b="1" dirty="0">
                <a:solidFill>
                  <a:schemeClr val="tx1"/>
                </a:solidFill>
              </a:rPr>
              <a:t>Professional Experience:</a:t>
            </a:r>
          </a:p>
          <a:p>
            <a:pPr marL="285750" indent="-285750">
              <a:lnSpc>
                <a:spcPct val="150000"/>
              </a:lnSpc>
              <a:buFont typeface="Arial" panose="020B0604020202020204" pitchFamily="34" charset="0"/>
              <a:buChar char="•"/>
            </a:pPr>
            <a:r>
              <a:rPr lang="en-US" sz="1400" dirty="0">
                <a:solidFill>
                  <a:schemeClr val="tx1"/>
                </a:solidFill>
              </a:rPr>
              <a:t>2017: Electrical Engineer at Keppel</a:t>
            </a:r>
          </a:p>
          <a:p>
            <a:pPr marL="285750" indent="-285750">
              <a:lnSpc>
                <a:spcPct val="150000"/>
              </a:lnSpc>
              <a:buFont typeface="Arial" panose="020B0604020202020204" pitchFamily="34" charset="0"/>
              <a:buChar char="•"/>
            </a:pPr>
            <a:r>
              <a:rPr lang="en-US" sz="1400" dirty="0">
                <a:solidFill>
                  <a:schemeClr val="tx1"/>
                </a:solidFill>
              </a:rPr>
              <a:t>2018: Intrapreneur at Keppel</a:t>
            </a:r>
          </a:p>
          <a:p>
            <a:pPr marL="285750" indent="-285750">
              <a:lnSpc>
                <a:spcPct val="150000"/>
              </a:lnSpc>
              <a:buFont typeface="Arial" panose="020B0604020202020204" pitchFamily="34" charset="0"/>
              <a:buChar char="•"/>
            </a:pPr>
            <a:r>
              <a:rPr lang="en-US" sz="1400" dirty="0">
                <a:solidFill>
                  <a:schemeClr val="tx1"/>
                </a:solidFill>
              </a:rPr>
              <a:t>2019: Project Manager at </a:t>
            </a:r>
            <a:r>
              <a:rPr lang="en-US" sz="1400" dirty="0" err="1">
                <a:solidFill>
                  <a:schemeClr val="tx1"/>
                </a:solidFill>
              </a:rPr>
              <a:t>Synapxe</a:t>
            </a:r>
            <a:endParaRPr lang="en-US" sz="1400" dirty="0">
              <a:solidFill>
                <a:schemeClr val="tx1"/>
              </a:solidFill>
            </a:endParaRPr>
          </a:p>
          <a:p>
            <a:pPr marL="285750" indent="-285750">
              <a:lnSpc>
                <a:spcPct val="150000"/>
              </a:lnSpc>
              <a:buFont typeface="Arial" panose="020B0604020202020204" pitchFamily="34" charset="0"/>
              <a:buChar char="•"/>
            </a:pPr>
            <a:r>
              <a:rPr lang="en-US" sz="1400" dirty="0">
                <a:solidFill>
                  <a:schemeClr val="tx1"/>
                </a:solidFill>
              </a:rPr>
              <a:t>2023: Algorithmic Trader at Grasshopper</a:t>
            </a:r>
          </a:p>
          <a:p>
            <a:pPr marL="285750" indent="-285750">
              <a:lnSpc>
                <a:spcPct val="150000"/>
              </a:lnSpc>
              <a:buFont typeface="Arial" panose="020B0604020202020204" pitchFamily="34" charset="0"/>
              <a:buChar char="•"/>
            </a:pPr>
            <a:r>
              <a:rPr lang="en-US" sz="1400" dirty="0">
                <a:solidFill>
                  <a:schemeClr val="tx1"/>
                </a:solidFill>
              </a:rPr>
              <a:t>2025: Budding ML Engineer (AIAP Applicant)</a:t>
            </a:r>
          </a:p>
        </p:txBody>
      </p:sp>
      <p:sp>
        <p:nvSpPr>
          <p:cNvPr id="3" name="Rectangle 2">
            <a:extLst>
              <a:ext uri="{FF2B5EF4-FFF2-40B4-BE49-F238E27FC236}">
                <a16:creationId xmlns:a16="http://schemas.microsoft.com/office/drawing/2014/main" id="{8D16E8F2-7A0B-6585-8896-34CF84D0509B}"/>
              </a:ext>
            </a:extLst>
          </p:cNvPr>
          <p:cNvSpPr/>
          <p:nvPr/>
        </p:nvSpPr>
        <p:spPr>
          <a:xfrm>
            <a:off x="6362158" y="1306285"/>
            <a:ext cx="5212080" cy="507873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dirty="0">
                <a:solidFill>
                  <a:srgbClr val="1C3F99"/>
                </a:solidFill>
              </a:rPr>
              <a:t>          When I am not coding…</a:t>
            </a:r>
          </a:p>
          <a:p>
            <a:pPr>
              <a:lnSpc>
                <a:spcPct val="150000"/>
              </a:lnSpc>
            </a:pPr>
            <a:r>
              <a:rPr lang="en-US" sz="1400" dirty="0">
                <a:solidFill>
                  <a:schemeClr val="tx1"/>
                </a:solidFill>
              </a:rPr>
              <a:t>I'm an enthusiastic golfer, avid travel planner, home automation hobbyist, and beginner cook.</a:t>
            </a:r>
          </a:p>
          <a:p>
            <a:pPr>
              <a:lnSpc>
                <a:spcPct val="150000"/>
              </a:lnSpc>
            </a:pPr>
            <a:endParaRPr lang="en-US" sz="500" dirty="0">
              <a:solidFill>
                <a:schemeClr val="tx1"/>
              </a:solidFill>
            </a:endParaRPr>
          </a:p>
          <a:p>
            <a:pPr>
              <a:lnSpc>
                <a:spcPct val="150000"/>
              </a:lnSpc>
            </a:pPr>
            <a:r>
              <a:rPr lang="en-US" sz="1400" b="1" dirty="0">
                <a:solidFill>
                  <a:schemeClr val="tx1"/>
                </a:solidFill>
              </a:rPr>
              <a:t>Party Story: </a:t>
            </a:r>
            <a:r>
              <a:rPr lang="en-US" sz="1400" dirty="0">
                <a:solidFill>
                  <a:schemeClr val="tx1"/>
                </a:solidFill>
              </a:rPr>
              <a:t>Got chased by elephants in Khao Yai, Thailand. If I can survive charging elephants, no other problems are too big!</a:t>
            </a:r>
            <a:endParaRPr lang="en-US" sz="1400" dirty="0">
              <a:solidFill>
                <a:srgbClr val="1C3F99"/>
              </a:solidFill>
            </a:endParaRPr>
          </a:p>
          <a:p>
            <a:pPr>
              <a:lnSpc>
                <a:spcPct val="150000"/>
              </a:lnSpc>
            </a:pPr>
            <a:endParaRPr lang="en-US" sz="1400" dirty="0">
              <a:solidFill>
                <a:srgbClr val="1C3F99"/>
              </a:solidFill>
            </a:endParaRPr>
          </a:p>
          <a:p>
            <a:pPr>
              <a:lnSpc>
                <a:spcPct val="150000"/>
              </a:lnSpc>
            </a:pPr>
            <a:r>
              <a:rPr lang="en-US" dirty="0">
                <a:solidFill>
                  <a:srgbClr val="1C3F99"/>
                </a:solidFill>
              </a:rPr>
              <a:t>Why ML?</a:t>
            </a:r>
          </a:p>
          <a:p>
            <a:pPr>
              <a:lnSpc>
                <a:spcPct val="150000"/>
              </a:lnSpc>
            </a:pPr>
            <a:r>
              <a:rPr lang="en-US" sz="1400" dirty="0">
                <a:solidFill>
                  <a:schemeClr val="tx1"/>
                </a:solidFill>
              </a:rPr>
              <a:t>I'm passionate about solving business problems through technology and data-driven insights. ML represents the perfect intersection of systematic problem-solving, strategic thinking, and hands-on engineering.</a:t>
            </a:r>
          </a:p>
        </p:txBody>
      </p:sp>
      <p:pic>
        <p:nvPicPr>
          <p:cNvPr id="5" name="Picture 4" descr="A yellow star on a black background&#10;&#10;AI-generated content may be incorrect.">
            <a:extLst>
              <a:ext uri="{FF2B5EF4-FFF2-40B4-BE49-F238E27FC236}">
                <a16:creationId xmlns:a16="http://schemas.microsoft.com/office/drawing/2014/main" id="{4760DA6C-7093-663A-9D1C-4D03F1BA2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523" y="3147718"/>
            <a:ext cx="274320" cy="274320"/>
          </a:xfrm>
          <a:prstGeom prst="rect">
            <a:avLst/>
          </a:prstGeom>
        </p:spPr>
      </p:pic>
      <p:pic>
        <p:nvPicPr>
          <p:cNvPr id="7" name="Picture 6" descr="A yellow star on a black background&#10;&#10;AI-generated content may be incorrect.">
            <a:extLst>
              <a:ext uri="{FF2B5EF4-FFF2-40B4-BE49-F238E27FC236}">
                <a16:creationId xmlns:a16="http://schemas.microsoft.com/office/drawing/2014/main" id="{1B4DC57F-529D-C145-438A-6733B20AF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523" y="3467094"/>
            <a:ext cx="274320" cy="274320"/>
          </a:xfrm>
          <a:prstGeom prst="rect">
            <a:avLst/>
          </a:prstGeom>
        </p:spPr>
      </p:pic>
      <p:pic>
        <p:nvPicPr>
          <p:cNvPr id="8" name="Picture 7" descr="A yellow star on a black background&#10;&#10;AI-generated content may be incorrect.">
            <a:extLst>
              <a:ext uri="{FF2B5EF4-FFF2-40B4-BE49-F238E27FC236}">
                <a16:creationId xmlns:a16="http://schemas.microsoft.com/office/drawing/2014/main" id="{BB778799-2497-8AC3-1221-62DE9246B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523" y="4201253"/>
            <a:ext cx="274320" cy="274320"/>
          </a:xfrm>
          <a:prstGeom prst="rect">
            <a:avLst/>
          </a:prstGeom>
        </p:spPr>
      </p:pic>
      <p:pic>
        <p:nvPicPr>
          <p:cNvPr id="9" name="Picture 8" descr="A yellow star on a black background&#10;&#10;AI-generated content may be incorrect.">
            <a:extLst>
              <a:ext uri="{FF2B5EF4-FFF2-40B4-BE49-F238E27FC236}">
                <a16:creationId xmlns:a16="http://schemas.microsoft.com/office/drawing/2014/main" id="{FBCCDEFE-D298-E32B-21CA-7E573F8C1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523" y="4520629"/>
            <a:ext cx="274320" cy="274320"/>
          </a:xfrm>
          <a:prstGeom prst="rect">
            <a:avLst/>
          </a:prstGeom>
        </p:spPr>
      </p:pic>
      <p:pic>
        <p:nvPicPr>
          <p:cNvPr id="10" name="Picture 9" descr="A yellow star on a black background&#10;&#10;AI-generated content may be incorrect.">
            <a:extLst>
              <a:ext uri="{FF2B5EF4-FFF2-40B4-BE49-F238E27FC236}">
                <a16:creationId xmlns:a16="http://schemas.microsoft.com/office/drawing/2014/main" id="{47C71A32-1F5A-00DB-A3B5-941E49208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523" y="4846355"/>
            <a:ext cx="274320" cy="274320"/>
          </a:xfrm>
          <a:prstGeom prst="rect">
            <a:avLst/>
          </a:prstGeom>
        </p:spPr>
      </p:pic>
      <p:pic>
        <p:nvPicPr>
          <p:cNvPr id="11" name="Picture 10" descr="A yellow star on a black background&#10;&#10;AI-generated content may be incorrect.">
            <a:extLst>
              <a:ext uri="{FF2B5EF4-FFF2-40B4-BE49-F238E27FC236}">
                <a16:creationId xmlns:a16="http://schemas.microsoft.com/office/drawing/2014/main" id="{09E693F8-1E6E-EC62-4532-3C004FD30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523" y="5168906"/>
            <a:ext cx="274320" cy="274320"/>
          </a:xfrm>
          <a:prstGeom prst="rect">
            <a:avLst/>
          </a:prstGeom>
        </p:spPr>
      </p:pic>
      <p:pic>
        <p:nvPicPr>
          <p:cNvPr id="12" name="Picture 11" descr="A yellow star on a black background&#10;&#10;AI-generated content may be incorrect.">
            <a:extLst>
              <a:ext uri="{FF2B5EF4-FFF2-40B4-BE49-F238E27FC236}">
                <a16:creationId xmlns:a16="http://schemas.microsoft.com/office/drawing/2014/main" id="{C87BC121-DEE0-6DDC-E5CF-FF6079C18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523" y="5488237"/>
            <a:ext cx="274320" cy="274320"/>
          </a:xfrm>
          <a:prstGeom prst="rect">
            <a:avLst/>
          </a:prstGeom>
        </p:spPr>
      </p:pic>
      <p:pic>
        <p:nvPicPr>
          <p:cNvPr id="15" name="Picture 14" descr="A cartoon of a person with a backpack&#10;&#10;AI-generated content may be incorrect.">
            <a:extLst>
              <a:ext uri="{FF2B5EF4-FFF2-40B4-BE49-F238E27FC236}">
                <a16:creationId xmlns:a16="http://schemas.microsoft.com/office/drawing/2014/main" id="{4374CAA5-CBA7-4BA8-E4F5-357649C95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803" y="2381859"/>
            <a:ext cx="365760" cy="365760"/>
          </a:xfrm>
          <a:prstGeom prst="rect">
            <a:avLst/>
          </a:prstGeom>
        </p:spPr>
      </p:pic>
      <p:pic>
        <p:nvPicPr>
          <p:cNvPr id="17" name="Picture 16" descr="A person sitting in a chair&#10;&#10;AI-generated content may be incorrect.">
            <a:extLst>
              <a:ext uri="{FF2B5EF4-FFF2-40B4-BE49-F238E27FC236}">
                <a16:creationId xmlns:a16="http://schemas.microsoft.com/office/drawing/2014/main" id="{2EB1D4D0-23D9-9498-81E8-E3557F2983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7927" y="1384605"/>
            <a:ext cx="365760" cy="365760"/>
          </a:xfrm>
          <a:prstGeom prst="rect">
            <a:avLst/>
          </a:prstGeom>
        </p:spPr>
      </p:pic>
    </p:spTree>
    <p:extLst>
      <p:ext uri="{BB962C8B-B14F-4D97-AF65-F5344CB8AC3E}">
        <p14:creationId xmlns:p14="http://schemas.microsoft.com/office/powerpoint/2010/main" val="119272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A70E7-D158-5532-00A9-FC5A9BFD6070}"/>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C8CC9A48-2622-4069-4A49-476A09B57E61}"/>
              </a:ext>
            </a:extLst>
          </p:cNvPr>
          <p:cNvSpPr txBox="1"/>
          <p:nvPr/>
        </p:nvSpPr>
        <p:spPr>
          <a:xfrm>
            <a:off x="617764" y="472976"/>
            <a:ext cx="10956472" cy="646331"/>
          </a:xfrm>
          <a:prstGeom prst="rect">
            <a:avLst/>
          </a:prstGeom>
          <a:noFill/>
        </p:spPr>
        <p:txBody>
          <a:bodyPr wrap="square">
            <a:spAutoFit/>
          </a:bodyPr>
          <a:lstStyle/>
          <a:p>
            <a:r>
              <a:rPr lang="en-US" sz="3600" dirty="0">
                <a:solidFill>
                  <a:srgbClr val="1C3F99"/>
                </a:solidFill>
              </a:rPr>
              <a:t>Executive Summary</a:t>
            </a:r>
          </a:p>
        </p:txBody>
      </p:sp>
      <p:sp>
        <p:nvSpPr>
          <p:cNvPr id="5" name="TextBox 4">
            <a:extLst>
              <a:ext uri="{FF2B5EF4-FFF2-40B4-BE49-F238E27FC236}">
                <a16:creationId xmlns:a16="http://schemas.microsoft.com/office/drawing/2014/main" id="{FC86FC76-E73B-5CDC-8A68-CA7B241B08D4}"/>
              </a:ext>
            </a:extLst>
          </p:cNvPr>
          <p:cNvSpPr txBox="1"/>
          <p:nvPr/>
        </p:nvSpPr>
        <p:spPr>
          <a:xfrm>
            <a:off x="617764" y="1068507"/>
            <a:ext cx="10972800" cy="307777"/>
          </a:xfrm>
          <a:prstGeom prst="rect">
            <a:avLst/>
          </a:prstGeom>
          <a:noFill/>
        </p:spPr>
        <p:txBody>
          <a:bodyPr wrap="square">
            <a:spAutoFit/>
          </a:bodyPr>
          <a:lstStyle/>
          <a:p>
            <a:r>
              <a:rPr lang="en-US" sz="1400" i="1" dirty="0"/>
              <a:t>An ML-driven customer targeting solution can greatly drive down customer cost per acquisition. </a:t>
            </a:r>
            <a:endParaRPr lang="en-US" sz="1400" dirty="0"/>
          </a:p>
        </p:txBody>
      </p:sp>
      <p:graphicFrame>
        <p:nvGraphicFramePr>
          <p:cNvPr id="14" name="Table 13">
            <a:extLst>
              <a:ext uri="{FF2B5EF4-FFF2-40B4-BE49-F238E27FC236}">
                <a16:creationId xmlns:a16="http://schemas.microsoft.com/office/drawing/2014/main" id="{9F00E4D1-DC9A-A8A8-C912-22BD99872887}"/>
              </a:ext>
            </a:extLst>
          </p:cNvPr>
          <p:cNvGraphicFramePr>
            <a:graphicFrameLocks noGrp="1"/>
          </p:cNvGraphicFramePr>
          <p:nvPr>
            <p:extLst>
              <p:ext uri="{D42A27DB-BD31-4B8C-83A1-F6EECF244321}">
                <p14:modId xmlns:p14="http://schemas.microsoft.com/office/powerpoint/2010/main" val="3356987448"/>
              </p:ext>
            </p:extLst>
          </p:nvPr>
        </p:nvGraphicFramePr>
        <p:xfrm>
          <a:off x="699588" y="4083819"/>
          <a:ext cx="10874650" cy="2324228"/>
        </p:xfrm>
        <a:graphic>
          <a:graphicData uri="http://schemas.openxmlformats.org/drawingml/2006/table">
            <a:tbl>
              <a:tblPr/>
              <a:tblGrid>
                <a:gridCol w="2174930">
                  <a:extLst>
                    <a:ext uri="{9D8B030D-6E8A-4147-A177-3AD203B41FA5}">
                      <a16:colId xmlns:a16="http://schemas.microsoft.com/office/drawing/2014/main" val="1786046683"/>
                    </a:ext>
                  </a:extLst>
                </a:gridCol>
                <a:gridCol w="2174930">
                  <a:extLst>
                    <a:ext uri="{9D8B030D-6E8A-4147-A177-3AD203B41FA5}">
                      <a16:colId xmlns:a16="http://schemas.microsoft.com/office/drawing/2014/main" val="784373176"/>
                    </a:ext>
                  </a:extLst>
                </a:gridCol>
                <a:gridCol w="2174930">
                  <a:extLst>
                    <a:ext uri="{9D8B030D-6E8A-4147-A177-3AD203B41FA5}">
                      <a16:colId xmlns:a16="http://schemas.microsoft.com/office/drawing/2014/main" val="1971038901"/>
                    </a:ext>
                  </a:extLst>
                </a:gridCol>
                <a:gridCol w="2174930">
                  <a:extLst>
                    <a:ext uri="{9D8B030D-6E8A-4147-A177-3AD203B41FA5}">
                      <a16:colId xmlns:a16="http://schemas.microsoft.com/office/drawing/2014/main" val="3034635894"/>
                    </a:ext>
                  </a:extLst>
                </a:gridCol>
                <a:gridCol w="2174930">
                  <a:extLst>
                    <a:ext uri="{9D8B030D-6E8A-4147-A177-3AD203B41FA5}">
                      <a16:colId xmlns:a16="http://schemas.microsoft.com/office/drawing/2014/main" val="318141283"/>
                    </a:ext>
                  </a:extLst>
                </a:gridCol>
              </a:tblGrid>
              <a:tr h="581057">
                <a:tc>
                  <a:txBody>
                    <a:bodyPr/>
                    <a:lstStyle/>
                    <a:p>
                      <a:pPr>
                        <a:buNone/>
                      </a:pPr>
                      <a:r>
                        <a:rPr lang="en-US" sz="1400" b="1" dirty="0"/>
                        <a:t>Approach</a:t>
                      </a:r>
                      <a:endParaRPr lang="en-US" sz="14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buNone/>
                      </a:pPr>
                      <a:r>
                        <a:rPr lang="en-US" sz="1400" b="1" dirty="0"/>
                        <a:t>Calls Made</a:t>
                      </a:r>
                      <a:endParaRPr lang="en-US" sz="14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buNone/>
                      </a:pPr>
                      <a:r>
                        <a:rPr lang="en-US" sz="1400" b="1" dirty="0"/>
                        <a:t>Subscriptions</a:t>
                      </a:r>
                      <a:endParaRPr lang="en-US" sz="14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buNone/>
                      </a:pPr>
                      <a:r>
                        <a:rPr lang="en-US" sz="1400" b="1" dirty="0"/>
                        <a:t>Success Rate</a:t>
                      </a:r>
                      <a:endParaRPr lang="en-US" sz="14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buNone/>
                      </a:pPr>
                      <a:r>
                        <a:rPr lang="en-US" sz="1400" b="1" dirty="0"/>
                        <a:t>Resource Usage</a:t>
                      </a:r>
                      <a:endParaRPr lang="en-US" sz="14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310415860"/>
                  </a:ext>
                </a:extLst>
              </a:tr>
              <a:tr h="581057">
                <a:tc>
                  <a:txBody>
                    <a:bodyPr/>
                    <a:lstStyle/>
                    <a:p>
                      <a:pPr marL="0" algn="l" defTabSz="914400" rtl="0" eaLnBrk="1" latinLnBrk="0" hangingPunct="1">
                        <a:buNone/>
                      </a:pPr>
                      <a:r>
                        <a:rPr lang="en-US" sz="1400" kern="1200" dirty="0">
                          <a:solidFill>
                            <a:schemeClr val="tx1"/>
                          </a:solidFill>
                          <a:latin typeface="+mn-lt"/>
                          <a:ea typeface="+mn-ea"/>
                          <a:cs typeface="+mn-cs"/>
                        </a:rPr>
                        <a:t>Without Model</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DCEAF7">
                        <a:alpha val="50196"/>
                      </a:srgbClr>
                    </a:solidFill>
                  </a:tcPr>
                </a:tc>
                <a:tc>
                  <a:txBody>
                    <a:bodyPr/>
                    <a:lstStyle/>
                    <a:p>
                      <a:pPr marL="0" algn="l" defTabSz="914400" rtl="0" eaLnBrk="1" latinLnBrk="0" hangingPunct="1">
                        <a:buNone/>
                      </a:pPr>
                      <a:r>
                        <a:rPr lang="en-US" sz="1400" kern="1200" dirty="0">
                          <a:solidFill>
                            <a:schemeClr val="tx1"/>
                          </a:solidFill>
                          <a:latin typeface="+mn-lt"/>
                          <a:ea typeface="+mn-ea"/>
                          <a:cs typeface="+mn-cs"/>
                        </a:rPr>
                        <a:t>40,000 (100%)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DCEAF7">
                        <a:alpha val="50196"/>
                      </a:srgbClr>
                    </a:solidFill>
                  </a:tcPr>
                </a:tc>
                <a:tc>
                  <a:txBody>
                    <a:bodyPr/>
                    <a:lstStyle/>
                    <a:p>
                      <a:pPr marL="0" algn="l" defTabSz="914400" rtl="0" eaLnBrk="1" latinLnBrk="0" hangingPunct="1">
                        <a:buNone/>
                      </a:pPr>
                      <a:r>
                        <a:rPr lang="en-US" sz="1400" kern="1200" dirty="0">
                          <a:solidFill>
                            <a:schemeClr val="tx1"/>
                          </a:solidFill>
                          <a:latin typeface="+mn-lt"/>
                          <a:ea typeface="+mn-ea"/>
                          <a:cs typeface="+mn-cs"/>
                        </a:rPr>
                        <a:t>4,510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DCEAF7">
                        <a:alpha val="50196"/>
                      </a:srgbClr>
                    </a:solidFill>
                  </a:tcPr>
                </a:tc>
                <a:tc>
                  <a:txBody>
                    <a:bodyPr/>
                    <a:lstStyle/>
                    <a:p>
                      <a:pPr marL="0" algn="l" defTabSz="914400" rtl="0" eaLnBrk="1" latinLnBrk="0" hangingPunct="1">
                        <a:buNone/>
                      </a:pPr>
                      <a:r>
                        <a:rPr lang="en-US" sz="1400" kern="1200" dirty="0">
                          <a:solidFill>
                            <a:schemeClr val="tx1"/>
                          </a:solidFill>
                          <a:latin typeface="+mn-lt"/>
                          <a:ea typeface="+mn-ea"/>
                          <a:cs typeface="+mn-cs"/>
                        </a:rPr>
                        <a:t>11.3%</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DCEAF7">
                        <a:alpha val="50196"/>
                      </a:srgbClr>
                    </a:solidFill>
                  </a:tcPr>
                </a:tc>
                <a:tc>
                  <a:txBody>
                    <a:bodyPr/>
                    <a:lstStyle/>
                    <a:p>
                      <a:pPr marL="0" algn="l" defTabSz="914400" rtl="0" eaLnBrk="1" latinLnBrk="0" hangingPunct="1">
                        <a:buNone/>
                      </a:pPr>
                      <a:r>
                        <a:rPr lang="en-US" sz="1400" kern="1200" dirty="0">
                          <a:solidFill>
                            <a:schemeClr val="tx1"/>
                          </a:solidFill>
                          <a:latin typeface="+mn-lt"/>
                          <a:ea typeface="+mn-ea"/>
                          <a:cs typeface="+mn-cs"/>
                        </a:rPr>
                        <a:t>100%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DCEAF7">
                        <a:alpha val="50196"/>
                      </a:srgbClr>
                    </a:solidFill>
                  </a:tcPr>
                </a:tc>
                <a:extLst>
                  <a:ext uri="{0D108BD9-81ED-4DB2-BD59-A6C34878D82A}">
                    <a16:rowId xmlns:a16="http://schemas.microsoft.com/office/drawing/2014/main" val="2108142874"/>
                  </a:ext>
                </a:extLst>
              </a:tr>
              <a:tr h="581057">
                <a:tc>
                  <a:txBody>
                    <a:bodyPr/>
                    <a:lstStyle/>
                    <a:p>
                      <a:pPr>
                        <a:buNone/>
                      </a:pPr>
                      <a:r>
                        <a:rPr lang="en-US" sz="1400" dirty="0"/>
                        <a:t>With Model</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buNone/>
                      </a:pPr>
                      <a:r>
                        <a:rPr lang="en-US" sz="1400" dirty="0"/>
                        <a:t>14,000 (35%)</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buNone/>
                      </a:pPr>
                      <a:r>
                        <a:rPr lang="en-US" sz="1400"/>
                        <a:t>3,157</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buNone/>
                      </a:pPr>
                      <a:r>
                        <a:rPr lang="en-US" sz="1400" dirty="0"/>
                        <a:t>22.6%</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buNone/>
                      </a:pPr>
                      <a:r>
                        <a:rPr lang="en-US" sz="1400" dirty="0"/>
                        <a:t>35%</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888182320"/>
                  </a:ext>
                </a:extLst>
              </a:tr>
              <a:tr h="581057">
                <a:tc>
                  <a:txBody>
                    <a:bodyPr/>
                    <a:lstStyle/>
                    <a:p>
                      <a:pPr>
                        <a:buNone/>
                      </a:pPr>
                      <a:r>
                        <a:rPr lang="en-US" sz="1400" dirty="0"/>
                        <a:t>Difference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DCEAF7">
                        <a:alpha val="50196"/>
                      </a:srgbClr>
                    </a:solidFill>
                  </a:tcPr>
                </a:tc>
                <a:tc>
                  <a:txBody>
                    <a:bodyPr/>
                    <a:lstStyle/>
                    <a:p>
                      <a:pPr>
                        <a:buNone/>
                      </a:pPr>
                      <a:r>
                        <a:rPr lang="en-US" sz="1400" dirty="0"/>
                        <a:t>-26,000 calls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DCEAF7">
                        <a:alpha val="50196"/>
                      </a:srgbClr>
                    </a:solidFill>
                  </a:tcPr>
                </a:tc>
                <a:tc>
                  <a:txBody>
                    <a:bodyPr/>
                    <a:lstStyle/>
                    <a:p>
                      <a:pPr>
                        <a:buNone/>
                      </a:pPr>
                      <a:r>
                        <a:rPr lang="en-US" sz="1400" dirty="0"/>
                        <a:t>-1,353 subs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DCEAF7">
                        <a:alpha val="50196"/>
                      </a:srgbClr>
                    </a:solidFill>
                  </a:tcPr>
                </a:tc>
                <a:tc>
                  <a:txBody>
                    <a:bodyPr/>
                    <a:lstStyle/>
                    <a:p>
                      <a:pPr>
                        <a:buNone/>
                      </a:pPr>
                      <a:r>
                        <a:rPr lang="en-US" sz="1400" dirty="0"/>
                        <a:t>+11.3%</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DCEAF7">
                        <a:alpha val="50196"/>
                      </a:srgbClr>
                    </a:solidFill>
                  </a:tcPr>
                </a:tc>
                <a:tc>
                  <a:txBody>
                    <a:bodyPr/>
                    <a:lstStyle/>
                    <a:p>
                      <a:pPr>
                        <a:buNone/>
                      </a:pPr>
                      <a:r>
                        <a:rPr lang="en-US" sz="1400" dirty="0"/>
                        <a:t>-65%</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DCEAF7">
                        <a:alpha val="50196"/>
                      </a:srgbClr>
                    </a:solidFill>
                  </a:tcPr>
                </a:tc>
                <a:extLst>
                  <a:ext uri="{0D108BD9-81ED-4DB2-BD59-A6C34878D82A}">
                    <a16:rowId xmlns:a16="http://schemas.microsoft.com/office/drawing/2014/main" val="3626897130"/>
                  </a:ext>
                </a:extLst>
              </a:tr>
            </a:tbl>
          </a:graphicData>
        </a:graphic>
      </p:graphicFrame>
      <p:sp>
        <p:nvSpPr>
          <p:cNvPr id="17" name="TextBox 16">
            <a:extLst>
              <a:ext uri="{FF2B5EF4-FFF2-40B4-BE49-F238E27FC236}">
                <a16:creationId xmlns:a16="http://schemas.microsoft.com/office/drawing/2014/main" id="{B11DDFCB-E9FA-3B9C-5646-FB4DC00DAC88}"/>
              </a:ext>
            </a:extLst>
          </p:cNvPr>
          <p:cNvSpPr txBox="1"/>
          <p:nvPr/>
        </p:nvSpPr>
        <p:spPr>
          <a:xfrm>
            <a:off x="617764" y="3662514"/>
            <a:ext cx="6096000" cy="369332"/>
          </a:xfrm>
          <a:prstGeom prst="rect">
            <a:avLst/>
          </a:prstGeom>
          <a:noFill/>
        </p:spPr>
        <p:txBody>
          <a:bodyPr wrap="square">
            <a:spAutoFit/>
          </a:bodyPr>
          <a:lstStyle/>
          <a:p>
            <a:r>
              <a:rPr lang="en-US" dirty="0">
                <a:solidFill>
                  <a:srgbClr val="1C3F99"/>
                </a:solidFill>
              </a:rPr>
              <a:t>ML Model Performance Impact</a:t>
            </a:r>
          </a:p>
        </p:txBody>
      </p:sp>
      <p:sp>
        <p:nvSpPr>
          <p:cNvPr id="7" name="Rounded Rectangle 6">
            <a:extLst>
              <a:ext uri="{FF2B5EF4-FFF2-40B4-BE49-F238E27FC236}">
                <a16:creationId xmlns:a16="http://schemas.microsoft.com/office/drawing/2014/main" id="{42D7EF09-F0D0-29A2-7744-09A6AAFBFA9F}"/>
              </a:ext>
            </a:extLst>
          </p:cNvPr>
          <p:cNvSpPr/>
          <p:nvPr/>
        </p:nvSpPr>
        <p:spPr>
          <a:xfrm>
            <a:off x="699588" y="1537215"/>
            <a:ext cx="3474720" cy="1868322"/>
          </a:xfrm>
          <a:prstGeom prst="roundRect">
            <a:avLst>
              <a:gd name="adj" fmla="val 8762"/>
            </a:avLst>
          </a:prstGeom>
          <a:solidFill>
            <a:srgbClr val="EDF4FB"/>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4000" b="1" dirty="0">
                <a:solidFill>
                  <a:schemeClr val="tx1"/>
                </a:solidFill>
              </a:rPr>
              <a:t>65%</a:t>
            </a:r>
          </a:p>
          <a:p>
            <a:pPr algn="ctr"/>
            <a:r>
              <a:rPr lang="en-US" sz="1600" dirty="0">
                <a:solidFill>
                  <a:schemeClr val="tx1"/>
                </a:solidFill>
              </a:rPr>
              <a:t>Fewer Calls Needed</a:t>
            </a:r>
          </a:p>
          <a:p>
            <a:pPr algn="ctr"/>
            <a:endParaRPr lang="en-US" sz="400" dirty="0">
              <a:solidFill>
                <a:schemeClr val="tx1"/>
              </a:solidFill>
            </a:endParaRPr>
          </a:p>
          <a:p>
            <a:pPr algn="ctr"/>
            <a:r>
              <a:rPr lang="en-US" sz="1400" dirty="0">
                <a:solidFill>
                  <a:schemeClr val="tx1"/>
                </a:solidFill>
              </a:rPr>
              <a:t>With ML-driven targeting, the marketing team can make 65% fewer calls</a:t>
            </a:r>
          </a:p>
        </p:txBody>
      </p:sp>
      <p:sp>
        <p:nvSpPr>
          <p:cNvPr id="18" name="Rounded Rectangle 17">
            <a:extLst>
              <a:ext uri="{FF2B5EF4-FFF2-40B4-BE49-F238E27FC236}">
                <a16:creationId xmlns:a16="http://schemas.microsoft.com/office/drawing/2014/main" id="{09856EA8-4A3B-12B8-F86E-00C8BE214BBA}"/>
              </a:ext>
            </a:extLst>
          </p:cNvPr>
          <p:cNvSpPr/>
          <p:nvPr/>
        </p:nvSpPr>
        <p:spPr>
          <a:xfrm>
            <a:off x="4358640" y="1537215"/>
            <a:ext cx="3474720" cy="1868322"/>
          </a:xfrm>
          <a:prstGeom prst="roundRect">
            <a:avLst>
              <a:gd name="adj" fmla="val 8762"/>
            </a:avLst>
          </a:prstGeom>
          <a:solidFill>
            <a:srgbClr val="EDF4FB"/>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4000" b="1" dirty="0">
                <a:solidFill>
                  <a:schemeClr val="tx1"/>
                </a:solidFill>
              </a:rPr>
              <a:t>2x</a:t>
            </a:r>
          </a:p>
          <a:p>
            <a:pPr algn="ctr"/>
            <a:r>
              <a:rPr lang="en-US" sz="1600" dirty="0">
                <a:solidFill>
                  <a:schemeClr val="tx1"/>
                </a:solidFill>
              </a:rPr>
              <a:t>Success rate</a:t>
            </a:r>
          </a:p>
          <a:p>
            <a:pPr algn="ctr"/>
            <a:endParaRPr lang="en-US" sz="400" dirty="0">
              <a:solidFill>
                <a:schemeClr val="tx1"/>
              </a:solidFill>
            </a:endParaRPr>
          </a:p>
          <a:p>
            <a:pPr algn="ctr"/>
            <a:r>
              <a:rPr lang="en-US" sz="1400" dirty="0">
                <a:solidFill>
                  <a:schemeClr val="tx1"/>
                </a:solidFill>
              </a:rPr>
              <a:t>The model doubles the conversion rate from 11.3% to 22.6%</a:t>
            </a:r>
          </a:p>
        </p:txBody>
      </p:sp>
      <p:sp>
        <p:nvSpPr>
          <p:cNvPr id="20" name="Rounded Rectangle 19">
            <a:extLst>
              <a:ext uri="{FF2B5EF4-FFF2-40B4-BE49-F238E27FC236}">
                <a16:creationId xmlns:a16="http://schemas.microsoft.com/office/drawing/2014/main" id="{0CE296C9-7C41-568D-5363-C599A44C06E0}"/>
              </a:ext>
            </a:extLst>
          </p:cNvPr>
          <p:cNvSpPr/>
          <p:nvPr/>
        </p:nvSpPr>
        <p:spPr>
          <a:xfrm>
            <a:off x="8017692" y="1537215"/>
            <a:ext cx="3474720" cy="1868322"/>
          </a:xfrm>
          <a:prstGeom prst="roundRect">
            <a:avLst>
              <a:gd name="adj" fmla="val 8762"/>
            </a:avLst>
          </a:prstGeom>
          <a:solidFill>
            <a:srgbClr val="EDF4FB"/>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4000" b="1" dirty="0">
                <a:solidFill>
                  <a:schemeClr val="tx1"/>
                </a:solidFill>
              </a:rPr>
              <a:t>7x</a:t>
            </a:r>
          </a:p>
          <a:p>
            <a:pPr algn="ctr"/>
            <a:r>
              <a:rPr lang="en-US" sz="1600" dirty="0">
                <a:solidFill>
                  <a:schemeClr val="tx1"/>
                </a:solidFill>
              </a:rPr>
              <a:t>Increase in subscription likelihood</a:t>
            </a:r>
          </a:p>
          <a:p>
            <a:pPr algn="ctr"/>
            <a:endParaRPr lang="en-US" sz="400" dirty="0">
              <a:solidFill>
                <a:schemeClr val="tx1"/>
              </a:solidFill>
            </a:endParaRPr>
          </a:p>
          <a:p>
            <a:pPr algn="ctr"/>
            <a:r>
              <a:rPr lang="en-US" sz="1400" dirty="0">
                <a:solidFill>
                  <a:schemeClr val="tx1"/>
                </a:solidFill>
              </a:rPr>
              <a:t>If previously contacted by marketing team</a:t>
            </a:r>
          </a:p>
        </p:txBody>
      </p:sp>
    </p:spTree>
    <p:extLst>
      <p:ext uri="{BB962C8B-B14F-4D97-AF65-F5344CB8AC3E}">
        <p14:creationId xmlns:p14="http://schemas.microsoft.com/office/powerpoint/2010/main" val="1805146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372D4-4DF5-BA9F-56AC-14EAEA435719}"/>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9450478F-F213-1C52-0B91-E71F7AC97D7C}"/>
              </a:ext>
            </a:extLst>
          </p:cNvPr>
          <p:cNvSpPr txBox="1"/>
          <p:nvPr/>
        </p:nvSpPr>
        <p:spPr>
          <a:xfrm>
            <a:off x="617764" y="472976"/>
            <a:ext cx="10956472" cy="646331"/>
          </a:xfrm>
          <a:prstGeom prst="rect">
            <a:avLst/>
          </a:prstGeom>
          <a:noFill/>
        </p:spPr>
        <p:txBody>
          <a:bodyPr wrap="square">
            <a:spAutoFit/>
          </a:bodyPr>
          <a:lstStyle/>
          <a:p>
            <a:r>
              <a:rPr lang="en-US" sz="3600" dirty="0">
                <a:solidFill>
                  <a:srgbClr val="1C3F99"/>
                </a:solidFill>
              </a:rPr>
              <a:t>EDA - Methodology</a:t>
            </a:r>
          </a:p>
        </p:txBody>
      </p:sp>
      <p:sp>
        <p:nvSpPr>
          <p:cNvPr id="5" name="TextBox 4">
            <a:extLst>
              <a:ext uri="{FF2B5EF4-FFF2-40B4-BE49-F238E27FC236}">
                <a16:creationId xmlns:a16="http://schemas.microsoft.com/office/drawing/2014/main" id="{C3491F95-7272-0FA0-2703-DE6B9B834821}"/>
              </a:ext>
            </a:extLst>
          </p:cNvPr>
          <p:cNvSpPr txBox="1"/>
          <p:nvPr/>
        </p:nvSpPr>
        <p:spPr>
          <a:xfrm>
            <a:off x="617764" y="1068507"/>
            <a:ext cx="10972800" cy="307777"/>
          </a:xfrm>
          <a:prstGeom prst="rect">
            <a:avLst/>
          </a:prstGeom>
          <a:noFill/>
        </p:spPr>
        <p:txBody>
          <a:bodyPr wrap="square">
            <a:spAutoFit/>
          </a:bodyPr>
          <a:lstStyle/>
          <a:p>
            <a:r>
              <a:rPr lang="en-US" sz="1400" i="1" dirty="0"/>
              <a:t>I adopted a systematic and iterative approach to analyze the data for subsequent model performance improvements</a:t>
            </a:r>
            <a:endParaRPr lang="en-US" sz="1400" dirty="0"/>
          </a:p>
        </p:txBody>
      </p:sp>
      <p:sp>
        <p:nvSpPr>
          <p:cNvPr id="11" name="Rectangle 10">
            <a:extLst>
              <a:ext uri="{FF2B5EF4-FFF2-40B4-BE49-F238E27FC236}">
                <a16:creationId xmlns:a16="http://schemas.microsoft.com/office/drawing/2014/main" id="{B1F0242B-61A5-B694-11C4-5BDF2F12402C}"/>
              </a:ext>
            </a:extLst>
          </p:cNvPr>
          <p:cNvSpPr/>
          <p:nvPr/>
        </p:nvSpPr>
        <p:spPr>
          <a:xfrm>
            <a:off x="617764" y="1933715"/>
            <a:ext cx="3291840" cy="4238485"/>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600" b="1" dirty="0">
                <a:solidFill>
                  <a:schemeClr val="tx1"/>
                </a:solidFill>
              </a:rPr>
              <a:t>Initial dataset exploration</a:t>
            </a:r>
          </a:p>
          <a:p>
            <a:pPr>
              <a:lnSpc>
                <a:spcPct val="150000"/>
              </a:lnSpc>
            </a:pPr>
            <a:r>
              <a:rPr lang="en-US" sz="1400" dirty="0">
                <a:solidFill>
                  <a:schemeClr val="tx1"/>
                </a:solidFill>
              </a:rPr>
              <a:t>Data overview: Explore shape, features, target variable and missing values</a:t>
            </a:r>
          </a:p>
          <a:p>
            <a:pPr>
              <a:lnSpc>
                <a:spcPct val="150000"/>
              </a:lnSpc>
            </a:pPr>
            <a:endParaRPr lang="en-US" sz="1400" dirty="0">
              <a:solidFill>
                <a:schemeClr val="tx1"/>
              </a:solidFill>
            </a:endParaRPr>
          </a:p>
          <a:p>
            <a:pPr>
              <a:lnSpc>
                <a:spcPct val="150000"/>
              </a:lnSpc>
            </a:pPr>
            <a:r>
              <a:rPr lang="en-US" sz="1400" dirty="0">
                <a:solidFill>
                  <a:srgbClr val="1C3F99"/>
                </a:solidFill>
              </a:rPr>
              <a:t>Techniques employed:</a:t>
            </a:r>
          </a:p>
          <a:p>
            <a:pPr marL="285750" indent="-285750">
              <a:lnSpc>
                <a:spcPct val="150000"/>
              </a:lnSpc>
              <a:buFont typeface="Arial" panose="020B0604020202020204" pitchFamily="34" charset="0"/>
              <a:buChar char="•"/>
            </a:pPr>
            <a:r>
              <a:rPr lang="en-US" sz="1400" dirty="0">
                <a:solidFill>
                  <a:schemeClr val="tx1"/>
                </a:solidFill>
              </a:rPr>
              <a:t>Mean, std dev, percentile etc.</a:t>
            </a:r>
          </a:p>
          <a:p>
            <a:pPr marL="285750" indent="-285750">
              <a:lnSpc>
                <a:spcPct val="150000"/>
              </a:lnSpc>
              <a:buFont typeface="Arial" panose="020B0604020202020204" pitchFamily="34" charset="0"/>
              <a:buChar char="•"/>
            </a:pPr>
            <a:r>
              <a:rPr lang="en-US" sz="1400" dirty="0">
                <a:solidFill>
                  <a:schemeClr val="tx1"/>
                </a:solidFill>
              </a:rPr>
              <a:t>Frequency distribution, cardinality</a:t>
            </a:r>
          </a:p>
          <a:p>
            <a:pPr marL="285750" indent="-285750">
              <a:lnSpc>
                <a:spcPct val="150000"/>
              </a:lnSpc>
              <a:buFont typeface="Arial" panose="020B0604020202020204" pitchFamily="34" charset="0"/>
              <a:buChar char="•"/>
            </a:pPr>
            <a:r>
              <a:rPr lang="en-US" sz="1400" dirty="0">
                <a:solidFill>
                  <a:schemeClr val="tx1"/>
                </a:solidFill>
              </a:rPr>
              <a:t>Missing values analysis</a:t>
            </a:r>
          </a:p>
          <a:p>
            <a:pPr marL="285750" indent="-285750">
              <a:lnSpc>
                <a:spcPct val="150000"/>
              </a:lnSpc>
              <a:buFont typeface="Arial" panose="020B0604020202020204" pitchFamily="34" charset="0"/>
              <a:buChar char="•"/>
            </a:pPr>
            <a:r>
              <a:rPr lang="en-US" sz="1400" dirty="0">
                <a:solidFill>
                  <a:schemeClr val="tx1"/>
                </a:solidFill>
              </a:rPr>
              <a:t>Outlier detection / visualization</a:t>
            </a:r>
          </a:p>
          <a:p>
            <a:pPr>
              <a:lnSpc>
                <a:spcPct val="150000"/>
              </a:lnSpc>
            </a:pPr>
            <a:endParaRPr lang="en-US" sz="1400" dirty="0">
              <a:solidFill>
                <a:schemeClr val="tx1"/>
              </a:solidFill>
            </a:endParaRPr>
          </a:p>
          <a:p>
            <a:pPr>
              <a:lnSpc>
                <a:spcPct val="150000"/>
              </a:lnSpc>
            </a:pPr>
            <a:endParaRPr lang="en-US" sz="1400" dirty="0">
              <a:solidFill>
                <a:schemeClr val="tx1"/>
              </a:solidFill>
            </a:endParaRPr>
          </a:p>
        </p:txBody>
      </p:sp>
      <p:sp>
        <p:nvSpPr>
          <p:cNvPr id="4" name="Rectangle 3">
            <a:extLst>
              <a:ext uri="{FF2B5EF4-FFF2-40B4-BE49-F238E27FC236}">
                <a16:creationId xmlns:a16="http://schemas.microsoft.com/office/drawing/2014/main" id="{61F66AC5-AC2F-5C77-EF94-23D8071CA65A}"/>
              </a:ext>
            </a:extLst>
          </p:cNvPr>
          <p:cNvSpPr/>
          <p:nvPr/>
        </p:nvSpPr>
        <p:spPr>
          <a:xfrm>
            <a:off x="617764" y="1727200"/>
            <a:ext cx="3657600" cy="206515"/>
          </a:xfrm>
          <a:prstGeom prst="rect">
            <a:avLst/>
          </a:prstGeom>
          <a:solidFill>
            <a:srgbClr val="A3CB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C5C9EC6-AC9A-6D82-14AD-6DF81B07611C}"/>
              </a:ext>
            </a:extLst>
          </p:cNvPr>
          <p:cNvSpPr/>
          <p:nvPr/>
        </p:nvSpPr>
        <p:spPr>
          <a:xfrm>
            <a:off x="4275364" y="2030224"/>
            <a:ext cx="3657600" cy="206515"/>
          </a:xfrm>
          <a:prstGeom prst="rect">
            <a:avLst/>
          </a:prstGeom>
          <a:solidFill>
            <a:srgbClr val="C9DD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355D4BB-FC27-D291-84EF-9209BA1F6119}"/>
              </a:ext>
            </a:extLst>
          </p:cNvPr>
          <p:cNvSpPr/>
          <p:nvPr/>
        </p:nvSpPr>
        <p:spPr>
          <a:xfrm>
            <a:off x="7916636" y="2333248"/>
            <a:ext cx="3657600" cy="206515"/>
          </a:xfrm>
          <a:prstGeom prst="rect">
            <a:avLst/>
          </a:prstGeom>
          <a:solidFill>
            <a:srgbClr val="C2C9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B413B7-D6EA-38BD-9776-BFA8828F6FFF}"/>
              </a:ext>
            </a:extLst>
          </p:cNvPr>
          <p:cNvSpPr/>
          <p:nvPr/>
        </p:nvSpPr>
        <p:spPr>
          <a:xfrm>
            <a:off x="4271282" y="2236739"/>
            <a:ext cx="3466556" cy="4238485"/>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600" b="1" dirty="0">
                <a:solidFill>
                  <a:schemeClr val="tx1"/>
                </a:solidFill>
              </a:rPr>
              <a:t>Thorough analysis for</a:t>
            </a:r>
          </a:p>
          <a:p>
            <a:pPr>
              <a:lnSpc>
                <a:spcPct val="150000"/>
              </a:lnSpc>
            </a:pPr>
            <a:r>
              <a:rPr lang="en-US" sz="1600" b="1" dirty="0">
                <a:solidFill>
                  <a:schemeClr val="tx1"/>
                </a:solidFill>
              </a:rPr>
              <a:t>first model run</a:t>
            </a:r>
          </a:p>
          <a:p>
            <a:pPr>
              <a:lnSpc>
                <a:spcPct val="150000"/>
              </a:lnSpc>
            </a:pPr>
            <a:r>
              <a:rPr lang="en-US" sz="1400" dirty="0">
                <a:solidFill>
                  <a:schemeClr val="tx1"/>
                </a:solidFill>
              </a:rPr>
              <a:t>Univariate feature analysis and target correlation through statistics, visualizations and effect size assessment</a:t>
            </a:r>
          </a:p>
          <a:p>
            <a:pPr>
              <a:lnSpc>
                <a:spcPct val="150000"/>
              </a:lnSpc>
            </a:pPr>
            <a:endParaRPr lang="en-US" sz="1400" dirty="0">
              <a:solidFill>
                <a:schemeClr val="tx1"/>
              </a:solidFill>
            </a:endParaRPr>
          </a:p>
          <a:p>
            <a:pPr>
              <a:lnSpc>
                <a:spcPct val="150000"/>
              </a:lnSpc>
            </a:pPr>
            <a:r>
              <a:rPr lang="en-US" sz="1400" dirty="0">
                <a:solidFill>
                  <a:srgbClr val="1C3F99"/>
                </a:solidFill>
              </a:rPr>
              <a:t>Techniques employed:</a:t>
            </a:r>
          </a:p>
          <a:p>
            <a:pPr marL="285750" indent="-285750">
              <a:lnSpc>
                <a:spcPct val="150000"/>
              </a:lnSpc>
              <a:buFont typeface="Arial" panose="020B0604020202020204" pitchFamily="34" charset="0"/>
              <a:buChar char="•"/>
            </a:pPr>
            <a:r>
              <a:rPr lang="en-US" sz="1400" dirty="0">
                <a:solidFill>
                  <a:schemeClr val="tx1"/>
                </a:solidFill>
              </a:rPr>
              <a:t>Numerical features: Mann-Whitney U test, Cohen's D for statistical significance and effect size</a:t>
            </a:r>
          </a:p>
          <a:p>
            <a:pPr marL="285750" indent="-285750">
              <a:lnSpc>
                <a:spcPct val="150000"/>
              </a:lnSpc>
              <a:buFont typeface="Arial" panose="020B0604020202020204" pitchFamily="34" charset="0"/>
              <a:buChar char="•"/>
            </a:pPr>
            <a:r>
              <a:rPr lang="en-US" sz="1400" dirty="0">
                <a:solidFill>
                  <a:schemeClr val="tx1"/>
                </a:solidFill>
              </a:rPr>
              <a:t>Crosstab, Chi-square, Cramer's V for categorical variables</a:t>
            </a:r>
          </a:p>
          <a:p>
            <a:pPr>
              <a:lnSpc>
                <a:spcPct val="150000"/>
              </a:lnSpc>
            </a:pPr>
            <a:endParaRPr lang="en-US" sz="1400" dirty="0">
              <a:solidFill>
                <a:schemeClr val="tx1"/>
              </a:solidFill>
            </a:endParaRPr>
          </a:p>
          <a:p>
            <a:pPr marL="171450" indent="-171450">
              <a:lnSpc>
                <a:spcPct val="150000"/>
              </a:lnSpc>
              <a:buFont typeface="Arial" panose="020B0604020202020204" pitchFamily="34" charset="0"/>
              <a:buChar char="•"/>
            </a:pPr>
            <a:endParaRPr lang="en-US" sz="1100" dirty="0">
              <a:solidFill>
                <a:schemeClr val="tx1"/>
              </a:solidFill>
            </a:endParaRPr>
          </a:p>
        </p:txBody>
      </p:sp>
      <p:sp>
        <p:nvSpPr>
          <p:cNvPr id="12" name="Rectangle 11">
            <a:extLst>
              <a:ext uri="{FF2B5EF4-FFF2-40B4-BE49-F238E27FC236}">
                <a16:creationId xmlns:a16="http://schemas.microsoft.com/office/drawing/2014/main" id="{DAC456D7-4F04-1D3C-B8D4-B327E0F20B7D}"/>
              </a:ext>
            </a:extLst>
          </p:cNvPr>
          <p:cNvSpPr/>
          <p:nvPr/>
        </p:nvSpPr>
        <p:spPr>
          <a:xfrm>
            <a:off x="7916636" y="2558193"/>
            <a:ext cx="3466556" cy="3753707"/>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600" b="1" dirty="0">
                <a:solidFill>
                  <a:schemeClr val="tx1"/>
                </a:solidFill>
              </a:rPr>
              <a:t>Data deep dive to improve model performance</a:t>
            </a:r>
          </a:p>
          <a:p>
            <a:pPr>
              <a:lnSpc>
                <a:spcPct val="150000"/>
              </a:lnSpc>
            </a:pPr>
            <a:r>
              <a:rPr lang="en-US" sz="1400" dirty="0">
                <a:solidFill>
                  <a:schemeClr val="tx1"/>
                </a:solidFill>
              </a:rPr>
              <a:t>Bivariate/multivariate analysis and target correlation to detect multicollinearity and gather insights for feature engineering</a:t>
            </a:r>
          </a:p>
          <a:p>
            <a:pPr>
              <a:lnSpc>
                <a:spcPct val="150000"/>
              </a:lnSpc>
            </a:pPr>
            <a:endParaRPr lang="en-US" sz="1400" dirty="0">
              <a:solidFill>
                <a:schemeClr val="tx1"/>
              </a:solidFill>
            </a:endParaRPr>
          </a:p>
          <a:p>
            <a:pPr>
              <a:lnSpc>
                <a:spcPct val="150000"/>
              </a:lnSpc>
            </a:pPr>
            <a:r>
              <a:rPr lang="en-US" sz="1400" dirty="0">
                <a:solidFill>
                  <a:srgbClr val="1C3F99"/>
                </a:solidFill>
              </a:rPr>
              <a:t>Techniques employed:</a:t>
            </a:r>
          </a:p>
          <a:p>
            <a:pPr marL="285750" indent="-285750">
              <a:lnSpc>
                <a:spcPct val="150000"/>
              </a:lnSpc>
              <a:buFont typeface="Arial" panose="020B0604020202020204" pitchFamily="34" charset="0"/>
              <a:buChar char="•"/>
            </a:pPr>
            <a:r>
              <a:rPr lang="en-US" sz="1400" dirty="0">
                <a:solidFill>
                  <a:schemeClr val="tx1"/>
                </a:solidFill>
              </a:rPr>
              <a:t>3D heatmaps for correlation</a:t>
            </a:r>
          </a:p>
          <a:p>
            <a:pPr marL="285750" indent="-285750">
              <a:lnSpc>
                <a:spcPct val="150000"/>
              </a:lnSpc>
              <a:buFont typeface="Arial" panose="020B0604020202020204" pitchFamily="34" charset="0"/>
              <a:buChar char="•"/>
            </a:pPr>
            <a:r>
              <a:rPr lang="en-US" sz="1400" dirty="0">
                <a:solidFill>
                  <a:schemeClr val="tx1"/>
                </a:solidFill>
              </a:rPr>
              <a:t>Feature engineering with domain knowledge</a:t>
            </a:r>
          </a:p>
          <a:p>
            <a:pPr marL="285750" indent="-285750">
              <a:lnSpc>
                <a:spcPct val="150000"/>
              </a:lnSpc>
              <a:buFont typeface="Arial" panose="020B0604020202020204" pitchFamily="34" charset="0"/>
              <a:buChar char="•"/>
            </a:pPr>
            <a:r>
              <a:rPr lang="en-US" sz="1400" dirty="0">
                <a:solidFill>
                  <a:schemeClr val="tx1"/>
                </a:solidFill>
              </a:rPr>
              <a:t>Feature importances</a:t>
            </a:r>
          </a:p>
        </p:txBody>
      </p:sp>
    </p:spTree>
    <p:extLst>
      <p:ext uri="{BB962C8B-B14F-4D97-AF65-F5344CB8AC3E}">
        <p14:creationId xmlns:p14="http://schemas.microsoft.com/office/powerpoint/2010/main" val="685628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C1979-C9CB-2028-768D-63B9B8F3A100}"/>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B6FEDBF4-ED3A-408E-978F-DACEC1DBF39D}"/>
              </a:ext>
            </a:extLst>
          </p:cNvPr>
          <p:cNvSpPr txBox="1"/>
          <p:nvPr/>
        </p:nvSpPr>
        <p:spPr>
          <a:xfrm>
            <a:off x="617764" y="472976"/>
            <a:ext cx="10956472" cy="646331"/>
          </a:xfrm>
          <a:prstGeom prst="rect">
            <a:avLst/>
          </a:prstGeom>
          <a:noFill/>
        </p:spPr>
        <p:txBody>
          <a:bodyPr wrap="square">
            <a:spAutoFit/>
          </a:bodyPr>
          <a:lstStyle/>
          <a:p>
            <a:r>
              <a:rPr lang="en-US" sz="3600" dirty="0">
                <a:solidFill>
                  <a:srgbClr val="1C3F99"/>
                </a:solidFill>
              </a:rPr>
              <a:t>EDA – Key Data Insights</a:t>
            </a:r>
          </a:p>
        </p:txBody>
      </p:sp>
      <p:sp>
        <p:nvSpPr>
          <p:cNvPr id="5" name="TextBox 4">
            <a:extLst>
              <a:ext uri="{FF2B5EF4-FFF2-40B4-BE49-F238E27FC236}">
                <a16:creationId xmlns:a16="http://schemas.microsoft.com/office/drawing/2014/main" id="{35B7052B-712A-D0FD-ECA9-72B9E1777CAF}"/>
              </a:ext>
            </a:extLst>
          </p:cNvPr>
          <p:cNvSpPr txBox="1"/>
          <p:nvPr/>
        </p:nvSpPr>
        <p:spPr>
          <a:xfrm>
            <a:off x="617764" y="1068507"/>
            <a:ext cx="10972800" cy="307777"/>
          </a:xfrm>
          <a:prstGeom prst="rect">
            <a:avLst/>
          </a:prstGeom>
          <a:noFill/>
        </p:spPr>
        <p:txBody>
          <a:bodyPr wrap="square">
            <a:spAutoFit/>
          </a:bodyPr>
          <a:lstStyle/>
          <a:p>
            <a:r>
              <a:rPr lang="en-US" sz="1400" i="1" dirty="0"/>
              <a:t>     </a:t>
            </a:r>
            <a:endParaRPr lang="en-US" sz="1400" dirty="0"/>
          </a:p>
        </p:txBody>
      </p:sp>
      <p:sp>
        <p:nvSpPr>
          <p:cNvPr id="2" name="Rectangle 1">
            <a:extLst>
              <a:ext uri="{FF2B5EF4-FFF2-40B4-BE49-F238E27FC236}">
                <a16:creationId xmlns:a16="http://schemas.microsoft.com/office/drawing/2014/main" id="{CEBD1E18-BD1E-DD79-BFB5-1B6E931427AB}"/>
              </a:ext>
            </a:extLst>
          </p:cNvPr>
          <p:cNvSpPr/>
          <p:nvPr/>
        </p:nvSpPr>
        <p:spPr>
          <a:xfrm>
            <a:off x="617764" y="1255484"/>
            <a:ext cx="5652952" cy="49167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dirty="0">
                <a:solidFill>
                  <a:srgbClr val="1C3F99"/>
                </a:solidFill>
              </a:rPr>
              <a:t>         Data Challenges</a:t>
            </a:r>
            <a:endParaRPr lang="en-US" sz="800" dirty="0">
              <a:solidFill>
                <a:srgbClr val="1C3F99"/>
              </a:solidFill>
            </a:endParaRPr>
          </a:p>
          <a:p>
            <a:pPr marL="285750" indent="-285750">
              <a:lnSpc>
                <a:spcPct val="150000"/>
              </a:lnSpc>
              <a:buFont typeface="Arial" panose="020B0604020202020204" pitchFamily="34" charset="0"/>
              <a:buChar char="•"/>
            </a:pPr>
            <a:r>
              <a:rPr lang="en-US" sz="1400" b="1" dirty="0">
                <a:solidFill>
                  <a:schemeClr val="tx1"/>
                </a:solidFill>
              </a:rPr>
              <a:t>Large class imbalance </a:t>
            </a:r>
            <a:r>
              <a:rPr lang="en-US" sz="1400" dirty="0">
                <a:solidFill>
                  <a:schemeClr val="tx1"/>
                </a:solidFill>
              </a:rPr>
              <a:t>(only 10% subscribers)</a:t>
            </a:r>
          </a:p>
          <a:p>
            <a:pPr marL="285750" indent="-285750">
              <a:lnSpc>
                <a:spcPct val="150000"/>
              </a:lnSpc>
              <a:buFont typeface="Arial" panose="020B0604020202020204" pitchFamily="34" charset="0"/>
              <a:buChar char="•"/>
            </a:pPr>
            <a:r>
              <a:rPr lang="en-US" sz="1400" b="1" dirty="0">
                <a:solidFill>
                  <a:schemeClr val="tx1"/>
                </a:solidFill>
              </a:rPr>
              <a:t>Missing values </a:t>
            </a:r>
            <a:r>
              <a:rPr lang="en-US" sz="1400" dirty="0">
                <a:solidFill>
                  <a:schemeClr val="tx1"/>
                </a:solidFill>
              </a:rPr>
              <a:t>in personal and housing loan categories</a:t>
            </a:r>
          </a:p>
          <a:p>
            <a:pPr marL="285750" indent="-285750">
              <a:lnSpc>
                <a:spcPct val="150000"/>
              </a:lnSpc>
              <a:buFont typeface="Arial" panose="020B0604020202020204" pitchFamily="34" charset="0"/>
              <a:buChar char="•"/>
            </a:pPr>
            <a:r>
              <a:rPr lang="en-US" sz="1400" b="1" dirty="0">
                <a:solidFill>
                  <a:schemeClr val="tx1"/>
                </a:solidFill>
              </a:rPr>
              <a:t>Highly imbalanced </a:t>
            </a:r>
            <a:r>
              <a:rPr lang="en-US" sz="1400" dirty="0">
                <a:solidFill>
                  <a:schemeClr val="tx1"/>
                </a:solidFill>
              </a:rPr>
              <a:t>credit default data </a:t>
            </a:r>
          </a:p>
          <a:p>
            <a:pPr marL="285750" indent="-285750">
              <a:lnSpc>
                <a:spcPct val="150000"/>
              </a:lnSpc>
              <a:buFont typeface="Arial" panose="020B0604020202020204" pitchFamily="34" charset="0"/>
              <a:buChar char="•"/>
            </a:pPr>
            <a:r>
              <a:rPr lang="en-US" sz="1400" b="1" dirty="0">
                <a:solidFill>
                  <a:schemeClr val="tx1"/>
                </a:solidFill>
              </a:rPr>
              <a:t>Unknown values </a:t>
            </a:r>
            <a:r>
              <a:rPr lang="en-US" sz="1400" dirty="0">
                <a:solidFill>
                  <a:schemeClr val="tx1"/>
                </a:solidFill>
              </a:rPr>
              <a:t>in multiple features</a:t>
            </a:r>
          </a:p>
          <a:p>
            <a:pPr marL="285750" indent="-285750">
              <a:lnSpc>
                <a:spcPct val="150000"/>
              </a:lnSpc>
              <a:buFont typeface="Arial" panose="020B0604020202020204" pitchFamily="34" charset="0"/>
              <a:buChar char="•"/>
            </a:pPr>
            <a:r>
              <a:rPr lang="en-US" sz="1400" b="1" dirty="0">
                <a:solidFill>
                  <a:schemeClr val="tx1"/>
                </a:solidFill>
              </a:rPr>
              <a:t>Temporal patterns </a:t>
            </a:r>
            <a:r>
              <a:rPr lang="en-US" sz="1400" dirty="0">
                <a:solidFill>
                  <a:schemeClr val="tx1"/>
                </a:solidFill>
              </a:rPr>
              <a:t>for client ID</a:t>
            </a:r>
          </a:p>
          <a:p>
            <a:pPr>
              <a:lnSpc>
                <a:spcPct val="150000"/>
              </a:lnSpc>
            </a:pPr>
            <a:endParaRPr lang="en-US" sz="1050" b="1" dirty="0">
              <a:solidFill>
                <a:schemeClr val="tx1"/>
              </a:solidFill>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C3F99"/>
                </a:solidFill>
                <a:effectLst/>
                <a:uLnTx/>
                <a:uFillTx/>
                <a:latin typeface="Aptos" panose="02110004020202020204"/>
                <a:ea typeface="+mn-ea"/>
                <a:cs typeface="+mn-cs"/>
              </a:rPr>
              <a:t>         Pipeline design solutions</a:t>
            </a:r>
            <a:endParaRPr kumimoji="0" lang="en-US" sz="800" b="0" i="0" u="none" strike="noStrike" kern="1200" cap="none" spc="0" normalizeH="0" baseline="0" noProof="0" dirty="0">
              <a:ln>
                <a:noFill/>
              </a:ln>
              <a:solidFill>
                <a:srgbClr val="1C3F99"/>
              </a:solidFill>
              <a:effectLst/>
              <a:uLnTx/>
              <a:uFillTx/>
              <a:latin typeface="Aptos" panose="02110004020202020204"/>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Implemented F2 scoring </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with recall emphasis </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Used algorithms with </a:t>
            </a: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built-in class imbalance handling</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Stratified </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train-test split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Created binary features </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for missing financial data</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Preserved unknown values </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in categorical features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rPr>
              <a:t>Drop Client ID </a:t>
            </a:r>
            <a:r>
              <a:rPr kumimoji="0" lang="en-US" sz="1400" i="0" u="none" strike="noStrike" kern="1200" cap="none" spc="0" normalizeH="0" baseline="0" noProof="0" dirty="0">
                <a:ln>
                  <a:noFill/>
                </a:ln>
                <a:solidFill>
                  <a:prstClr val="black"/>
                </a:solidFill>
                <a:effectLst/>
                <a:uLnTx/>
                <a:uFillTx/>
                <a:latin typeface="Aptos" panose="02110004020202020204"/>
                <a:ea typeface="+mn-ea"/>
                <a:cs typeface="+mn-cs"/>
              </a:rPr>
              <a:t>to preserve model integrity over predictive           power improvement</a:t>
            </a:r>
          </a:p>
          <a:p>
            <a:pPr>
              <a:lnSpc>
                <a:spcPct val="150000"/>
              </a:lnSpc>
            </a:pPr>
            <a:endParaRPr lang="en-US" sz="1400" b="1" dirty="0">
              <a:solidFill>
                <a:schemeClr val="tx1"/>
              </a:solidFill>
            </a:endParaRPr>
          </a:p>
        </p:txBody>
      </p:sp>
      <p:pic>
        <p:nvPicPr>
          <p:cNvPr id="16" name="Picture 15" descr="A person pushing a ball up a bar graph&#10;&#10;AI-generated content may be incorrect.">
            <a:extLst>
              <a:ext uri="{FF2B5EF4-FFF2-40B4-BE49-F238E27FC236}">
                <a16:creationId xmlns:a16="http://schemas.microsoft.com/office/drawing/2014/main" id="{94C0A4B3-8768-DED3-5275-111469C66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811" y="1376284"/>
            <a:ext cx="274320" cy="274320"/>
          </a:xfrm>
          <a:prstGeom prst="rect">
            <a:avLst/>
          </a:prstGeom>
        </p:spPr>
      </p:pic>
      <p:pic>
        <p:nvPicPr>
          <p:cNvPr id="18" name="Picture 17" descr="A puzzle pieces in different colors&#10;&#10;AI-generated content may be incorrect.">
            <a:extLst>
              <a:ext uri="{FF2B5EF4-FFF2-40B4-BE49-F238E27FC236}">
                <a16:creationId xmlns:a16="http://schemas.microsoft.com/office/drawing/2014/main" id="{4821F63A-F43C-D092-47AD-34A839BE12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811" y="3655001"/>
            <a:ext cx="274320" cy="274320"/>
          </a:xfrm>
          <a:prstGeom prst="rect">
            <a:avLst/>
          </a:prstGeom>
        </p:spPr>
      </p:pic>
      <p:pic>
        <p:nvPicPr>
          <p:cNvPr id="24" name="Picture 23" descr="A blue and purple arrow&#10;&#10;AI-generated content may be incorrect.">
            <a:extLst>
              <a:ext uri="{FF2B5EF4-FFF2-40B4-BE49-F238E27FC236}">
                <a16:creationId xmlns:a16="http://schemas.microsoft.com/office/drawing/2014/main" id="{349BAB04-2C9D-DA76-F812-8A635CCFF1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555" y="1814830"/>
            <a:ext cx="166511" cy="166511"/>
          </a:xfrm>
          <a:prstGeom prst="rect">
            <a:avLst/>
          </a:prstGeom>
        </p:spPr>
      </p:pic>
      <p:pic>
        <p:nvPicPr>
          <p:cNvPr id="25" name="Picture 24" descr="A blue and purple arrow&#10;&#10;AI-generated content may be incorrect.">
            <a:extLst>
              <a:ext uri="{FF2B5EF4-FFF2-40B4-BE49-F238E27FC236}">
                <a16:creationId xmlns:a16="http://schemas.microsoft.com/office/drawing/2014/main" id="{07131175-58F1-8F0E-5A68-D28A421369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555" y="2142392"/>
            <a:ext cx="166511" cy="166511"/>
          </a:xfrm>
          <a:prstGeom prst="rect">
            <a:avLst/>
          </a:prstGeom>
        </p:spPr>
      </p:pic>
      <p:pic>
        <p:nvPicPr>
          <p:cNvPr id="26" name="Picture 25" descr="A blue and purple arrow&#10;&#10;AI-generated content may be incorrect.">
            <a:extLst>
              <a:ext uri="{FF2B5EF4-FFF2-40B4-BE49-F238E27FC236}">
                <a16:creationId xmlns:a16="http://schemas.microsoft.com/office/drawing/2014/main" id="{46F22DFB-B786-A158-4FBF-2E7A644BB8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555" y="2460429"/>
            <a:ext cx="166511" cy="166511"/>
          </a:xfrm>
          <a:prstGeom prst="rect">
            <a:avLst/>
          </a:prstGeom>
        </p:spPr>
      </p:pic>
      <p:pic>
        <p:nvPicPr>
          <p:cNvPr id="27" name="Picture 26" descr="A blue and purple arrow&#10;&#10;AI-generated content may be incorrect.">
            <a:extLst>
              <a:ext uri="{FF2B5EF4-FFF2-40B4-BE49-F238E27FC236}">
                <a16:creationId xmlns:a16="http://schemas.microsoft.com/office/drawing/2014/main" id="{8C9C7199-6933-11E5-252E-ABB2785813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555" y="2775291"/>
            <a:ext cx="166511" cy="166511"/>
          </a:xfrm>
          <a:prstGeom prst="rect">
            <a:avLst/>
          </a:prstGeom>
        </p:spPr>
      </p:pic>
      <p:pic>
        <p:nvPicPr>
          <p:cNvPr id="28" name="Picture 27" descr="A blue and purple arrow&#10;&#10;AI-generated content may be incorrect.">
            <a:extLst>
              <a:ext uri="{FF2B5EF4-FFF2-40B4-BE49-F238E27FC236}">
                <a16:creationId xmlns:a16="http://schemas.microsoft.com/office/drawing/2014/main" id="{A36E4C59-03B7-4A1C-ECB8-F896706D39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555" y="3099678"/>
            <a:ext cx="166511" cy="166511"/>
          </a:xfrm>
          <a:prstGeom prst="rect">
            <a:avLst/>
          </a:prstGeom>
        </p:spPr>
      </p:pic>
      <p:pic>
        <p:nvPicPr>
          <p:cNvPr id="32" name="Picture 31" descr="A green circle with a black tick in it&#10;&#10;AI-generated content may be incorrect.">
            <a:extLst>
              <a:ext uri="{FF2B5EF4-FFF2-40B4-BE49-F238E27FC236}">
                <a16:creationId xmlns:a16="http://schemas.microsoft.com/office/drawing/2014/main" id="{3E425ECF-B35F-310A-DA04-0347094307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061" y="4078198"/>
            <a:ext cx="182880" cy="182880"/>
          </a:xfrm>
          <a:prstGeom prst="rect">
            <a:avLst/>
          </a:prstGeom>
        </p:spPr>
      </p:pic>
      <p:pic>
        <p:nvPicPr>
          <p:cNvPr id="33" name="Picture 32" descr="A green circle with a black tick in it&#10;&#10;AI-generated content may be incorrect.">
            <a:extLst>
              <a:ext uri="{FF2B5EF4-FFF2-40B4-BE49-F238E27FC236}">
                <a16:creationId xmlns:a16="http://schemas.microsoft.com/office/drawing/2014/main" id="{72097BC7-81EA-1889-E8A0-8F4EB42A1D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061" y="4402585"/>
            <a:ext cx="182880" cy="182880"/>
          </a:xfrm>
          <a:prstGeom prst="rect">
            <a:avLst/>
          </a:prstGeom>
        </p:spPr>
      </p:pic>
      <p:pic>
        <p:nvPicPr>
          <p:cNvPr id="34" name="Picture 33" descr="A green circle with a black tick in it&#10;&#10;AI-generated content may be incorrect.">
            <a:extLst>
              <a:ext uri="{FF2B5EF4-FFF2-40B4-BE49-F238E27FC236}">
                <a16:creationId xmlns:a16="http://schemas.microsoft.com/office/drawing/2014/main" id="{A935C9DD-A312-26D7-8529-F03C49DD83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061" y="4714701"/>
            <a:ext cx="182880" cy="182880"/>
          </a:xfrm>
          <a:prstGeom prst="rect">
            <a:avLst/>
          </a:prstGeom>
        </p:spPr>
      </p:pic>
      <p:pic>
        <p:nvPicPr>
          <p:cNvPr id="35" name="Picture 34" descr="A green circle with a black tick in it&#10;&#10;AI-generated content may be incorrect.">
            <a:extLst>
              <a:ext uri="{FF2B5EF4-FFF2-40B4-BE49-F238E27FC236}">
                <a16:creationId xmlns:a16="http://schemas.microsoft.com/office/drawing/2014/main" id="{92D72ADA-C7D0-C0E1-2BA5-8917093669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061" y="5039517"/>
            <a:ext cx="182880" cy="182880"/>
          </a:xfrm>
          <a:prstGeom prst="rect">
            <a:avLst/>
          </a:prstGeom>
        </p:spPr>
      </p:pic>
      <p:pic>
        <p:nvPicPr>
          <p:cNvPr id="36" name="Picture 35" descr="A green circle with a black tick in it&#10;&#10;AI-generated content may be incorrect.">
            <a:extLst>
              <a:ext uri="{FF2B5EF4-FFF2-40B4-BE49-F238E27FC236}">
                <a16:creationId xmlns:a16="http://schemas.microsoft.com/office/drawing/2014/main" id="{585650EA-64B6-CBBF-8D89-7828F48FEA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061" y="5357983"/>
            <a:ext cx="182880" cy="182880"/>
          </a:xfrm>
          <a:prstGeom prst="rect">
            <a:avLst/>
          </a:prstGeom>
        </p:spPr>
      </p:pic>
      <p:pic>
        <p:nvPicPr>
          <p:cNvPr id="37" name="Picture 36" descr="A green circle with a black tick in it&#10;&#10;AI-generated content may be incorrect.">
            <a:extLst>
              <a:ext uri="{FF2B5EF4-FFF2-40B4-BE49-F238E27FC236}">
                <a16:creationId xmlns:a16="http://schemas.microsoft.com/office/drawing/2014/main" id="{7A54265F-0FAB-797F-F500-CBEC7AD829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061" y="5676449"/>
            <a:ext cx="182880" cy="182880"/>
          </a:xfrm>
          <a:prstGeom prst="rect">
            <a:avLst/>
          </a:prstGeom>
        </p:spPr>
      </p:pic>
      <p:sp>
        <p:nvSpPr>
          <p:cNvPr id="3" name="Rectangle 2">
            <a:extLst>
              <a:ext uri="{FF2B5EF4-FFF2-40B4-BE49-F238E27FC236}">
                <a16:creationId xmlns:a16="http://schemas.microsoft.com/office/drawing/2014/main" id="{706C6F62-F320-5453-B8E0-7CBC65F49505}"/>
              </a:ext>
            </a:extLst>
          </p:cNvPr>
          <p:cNvSpPr/>
          <p:nvPr/>
        </p:nvSpPr>
        <p:spPr>
          <a:xfrm>
            <a:off x="6536260" y="1222395"/>
            <a:ext cx="3770812" cy="646331"/>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dirty="0">
                <a:solidFill>
                  <a:srgbClr val="1C3F99"/>
                </a:solidFill>
              </a:rPr>
              <a:t>Actionable Data Insights</a:t>
            </a:r>
            <a:endParaRPr lang="en-US" sz="1000" dirty="0">
              <a:solidFill>
                <a:srgbClr val="1C3F99"/>
              </a:solidFill>
            </a:endParaRPr>
          </a:p>
        </p:txBody>
      </p:sp>
      <p:sp>
        <p:nvSpPr>
          <p:cNvPr id="14" name="Rectangle 13">
            <a:extLst>
              <a:ext uri="{FF2B5EF4-FFF2-40B4-BE49-F238E27FC236}">
                <a16:creationId xmlns:a16="http://schemas.microsoft.com/office/drawing/2014/main" id="{DAAF70D5-761F-8A14-4BF8-ECAF94A6D6B7}"/>
              </a:ext>
            </a:extLst>
          </p:cNvPr>
          <p:cNvSpPr/>
          <p:nvPr/>
        </p:nvSpPr>
        <p:spPr>
          <a:xfrm>
            <a:off x="6536260" y="1812810"/>
            <a:ext cx="5035121" cy="640080"/>
          </a:xfrm>
          <a:prstGeom prst="rect">
            <a:avLst/>
          </a:prstGeom>
          <a:solidFill>
            <a:srgbClr val="A3CB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Previous campaign contact increases subscription likelihood by 7x</a:t>
            </a:r>
          </a:p>
        </p:txBody>
      </p:sp>
      <p:sp>
        <p:nvSpPr>
          <p:cNvPr id="30" name="Rectangle 29">
            <a:extLst>
              <a:ext uri="{FF2B5EF4-FFF2-40B4-BE49-F238E27FC236}">
                <a16:creationId xmlns:a16="http://schemas.microsoft.com/office/drawing/2014/main" id="{FF1958D7-D3FE-58BE-F680-EA2000133215}"/>
              </a:ext>
            </a:extLst>
          </p:cNvPr>
          <p:cNvSpPr/>
          <p:nvPr/>
        </p:nvSpPr>
        <p:spPr>
          <a:xfrm>
            <a:off x="6536260" y="2560559"/>
            <a:ext cx="5035121" cy="640080"/>
          </a:xfrm>
          <a:prstGeom prst="rect">
            <a:avLst/>
          </a:prstGeom>
          <a:solidFill>
            <a:srgbClr val="B6D2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200" dirty="0">
                <a:solidFill>
                  <a:schemeClr val="tx1"/>
                </a:solidFill>
              </a:rPr>
              <a:t>Optimal recontact window within 14 days of previous contact</a:t>
            </a:r>
          </a:p>
        </p:txBody>
      </p:sp>
      <p:sp>
        <p:nvSpPr>
          <p:cNvPr id="31" name="Rectangle 30">
            <a:extLst>
              <a:ext uri="{FF2B5EF4-FFF2-40B4-BE49-F238E27FC236}">
                <a16:creationId xmlns:a16="http://schemas.microsoft.com/office/drawing/2014/main" id="{D173B574-33F0-E827-3C8E-C8D4B63178DA}"/>
              </a:ext>
            </a:extLst>
          </p:cNvPr>
          <p:cNvSpPr/>
          <p:nvPr/>
        </p:nvSpPr>
        <p:spPr>
          <a:xfrm>
            <a:off x="6536260" y="3308308"/>
            <a:ext cx="5035121" cy="640080"/>
          </a:xfrm>
          <a:prstGeom prst="rect">
            <a:avLst/>
          </a:prstGeom>
          <a:solidFill>
            <a:srgbClr val="C9DD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200" dirty="0">
                <a:solidFill>
                  <a:schemeClr val="tx1"/>
                </a:solidFill>
              </a:rPr>
              <a:t>Diminishing returns with repeated contacts</a:t>
            </a:r>
          </a:p>
        </p:txBody>
      </p:sp>
      <p:sp>
        <p:nvSpPr>
          <p:cNvPr id="38" name="Rectangle 37">
            <a:extLst>
              <a:ext uri="{FF2B5EF4-FFF2-40B4-BE49-F238E27FC236}">
                <a16:creationId xmlns:a16="http://schemas.microsoft.com/office/drawing/2014/main" id="{3303F011-5EBD-F1D1-D5BD-83F5AC4D9A8B}"/>
              </a:ext>
            </a:extLst>
          </p:cNvPr>
          <p:cNvSpPr/>
          <p:nvPr/>
        </p:nvSpPr>
        <p:spPr>
          <a:xfrm>
            <a:off x="6536260" y="4056057"/>
            <a:ext cx="5035121" cy="640080"/>
          </a:xfrm>
          <a:prstGeom prst="rect">
            <a:avLst/>
          </a:prstGeom>
          <a:solidFill>
            <a:srgbClr val="E3EC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200" dirty="0">
                <a:solidFill>
                  <a:schemeClr val="tx1"/>
                </a:solidFill>
              </a:rPr>
              <a:t>Students &lt;30 and retirees &gt;60 are high value segments</a:t>
            </a:r>
          </a:p>
        </p:txBody>
      </p:sp>
      <p:sp>
        <p:nvSpPr>
          <p:cNvPr id="39" name="Rectangle 38">
            <a:extLst>
              <a:ext uri="{FF2B5EF4-FFF2-40B4-BE49-F238E27FC236}">
                <a16:creationId xmlns:a16="http://schemas.microsoft.com/office/drawing/2014/main" id="{ECCD0EF1-BCC4-5D7F-8769-4E0A13FD227C}"/>
              </a:ext>
            </a:extLst>
          </p:cNvPr>
          <p:cNvSpPr/>
          <p:nvPr/>
        </p:nvSpPr>
        <p:spPr>
          <a:xfrm>
            <a:off x="6536260" y="4803806"/>
            <a:ext cx="5035121" cy="640080"/>
          </a:xfrm>
          <a:prstGeom prst="rect">
            <a:avLst/>
          </a:prstGeom>
          <a:solidFill>
            <a:srgbClr val="C2C9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200" dirty="0">
                <a:solidFill>
                  <a:schemeClr val="tx1"/>
                </a:solidFill>
              </a:rPr>
              <a:t>Cellular outperforms traditional telephone</a:t>
            </a:r>
          </a:p>
        </p:txBody>
      </p:sp>
      <p:sp>
        <p:nvSpPr>
          <p:cNvPr id="40" name="Rectangle 39">
            <a:extLst>
              <a:ext uri="{FF2B5EF4-FFF2-40B4-BE49-F238E27FC236}">
                <a16:creationId xmlns:a16="http://schemas.microsoft.com/office/drawing/2014/main" id="{2C498D97-05B8-F5DB-F7E3-5A3A05CC4073}"/>
              </a:ext>
            </a:extLst>
          </p:cNvPr>
          <p:cNvSpPr/>
          <p:nvPr/>
        </p:nvSpPr>
        <p:spPr>
          <a:xfrm>
            <a:off x="6536260" y="5551556"/>
            <a:ext cx="5035121" cy="640080"/>
          </a:xfrm>
          <a:prstGeom prst="rect">
            <a:avLst/>
          </a:prstGeom>
          <a:solidFill>
            <a:srgbClr val="B6B9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200" dirty="0">
                <a:solidFill>
                  <a:schemeClr val="tx1"/>
                </a:solidFill>
              </a:rPr>
              <a:t>Weak predictors: Education, marital status; financial data needs improvement</a:t>
            </a:r>
          </a:p>
        </p:txBody>
      </p:sp>
    </p:spTree>
    <p:extLst>
      <p:ext uri="{BB962C8B-B14F-4D97-AF65-F5344CB8AC3E}">
        <p14:creationId xmlns:p14="http://schemas.microsoft.com/office/powerpoint/2010/main" val="3153294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4E63F-55D6-4947-9BE1-0CF2BC4A637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AE1CE39C-70CE-9819-37A3-D8785E211A21}"/>
              </a:ext>
            </a:extLst>
          </p:cNvPr>
          <p:cNvSpPr txBox="1"/>
          <p:nvPr/>
        </p:nvSpPr>
        <p:spPr>
          <a:xfrm>
            <a:off x="617764" y="472976"/>
            <a:ext cx="10956472" cy="646331"/>
          </a:xfrm>
          <a:prstGeom prst="rect">
            <a:avLst/>
          </a:prstGeom>
          <a:noFill/>
        </p:spPr>
        <p:txBody>
          <a:bodyPr wrap="square">
            <a:spAutoFit/>
          </a:bodyPr>
          <a:lstStyle/>
          <a:p>
            <a:r>
              <a:rPr lang="en-US" sz="3600" dirty="0">
                <a:solidFill>
                  <a:srgbClr val="1C3F99"/>
                </a:solidFill>
              </a:rPr>
              <a:t>EDA – Business Insights and data improvements</a:t>
            </a:r>
          </a:p>
        </p:txBody>
      </p:sp>
      <p:sp>
        <p:nvSpPr>
          <p:cNvPr id="5" name="TextBox 4">
            <a:extLst>
              <a:ext uri="{FF2B5EF4-FFF2-40B4-BE49-F238E27FC236}">
                <a16:creationId xmlns:a16="http://schemas.microsoft.com/office/drawing/2014/main" id="{45CEC085-250B-BD38-210D-C0F5AF81E89A}"/>
              </a:ext>
            </a:extLst>
          </p:cNvPr>
          <p:cNvSpPr txBox="1"/>
          <p:nvPr/>
        </p:nvSpPr>
        <p:spPr>
          <a:xfrm>
            <a:off x="617764" y="1068507"/>
            <a:ext cx="10972800" cy="307777"/>
          </a:xfrm>
          <a:prstGeom prst="rect">
            <a:avLst/>
          </a:prstGeom>
          <a:noFill/>
        </p:spPr>
        <p:txBody>
          <a:bodyPr wrap="square">
            <a:spAutoFit/>
          </a:bodyPr>
          <a:lstStyle/>
          <a:p>
            <a:r>
              <a:rPr lang="en-US" sz="1400" i="1" dirty="0"/>
              <a:t>Actionable Business Intelligence Today, Enhanced Insights Tomorrow</a:t>
            </a:r>
            <a:endParaRPr lang="en-US" sz="1400" dirty="0"/>
          </a:p>
        </p:txBody>
      </p:sp>
      <p:sp>
        <p:nvSpPr>
          <p:cNvPr id="2" name="Rectangle 1">
            <a:extLst>
              <a:ext uri="{FF2B5EF4-FFF2-40B4-BE49-F238E27FC236}">
                <a16:creationId xmlns:a16="http://schemas.microsoft.com/office/drawing/2014/main" id="{A20B24C2-0B86-7D9E-6C19-E96D97B9E549}"/>
              </a:ext>
            </a:extLst>
          </p:cNvPr>
          <p:cNvSpPr/>
          <p:nvPr/>
        </p:nvSpPr>
        <p:spPr>
          <a:xfrm>
            <a:off x="617764" y="1559669"/>
            <a:ext cx="5303520" cy="49167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dirty="0">
                <a:solidFill>
                  <a:srgbClr val="1C3F99"/>
                </a:solidFill>
              </a:rPr>
              <a:t>         Business Insights</a:t>
            </a:r>
          </a:p>
          <a:p>
            <a:pPr>
              <a:lnSpc>
                <a:spcPct val="150000"/>
              </a:lnSpc>
            </a:pPr>
            <a:endParaRPr lang="en-US" sz="800" dirty="0">
              <a:solidFill>
                <a:srgbClr val="1C3F99"/>
              </a:solidFill>
            </a:endParaRPr>
          </a:p>
          <a:p>
            <a:pPr marL="285750" indent="-285750">
              <a:lnSpc>
                <a:spcPct val="150000"/>
              </a:lnSpc>
              <a:buFont typeface="Arial" panose="020B0604020202020204" pitchFamily="34" charset="0"/>
              <a:buChar char="•"/>
            </a:pPr>
            <a:r>
              <a:rPr lang="en-US" sz="1400" dirty="0">
                <a:solidFill>
                  <a:schemeClr val="tx1"/>
                </a:solidFill>
              </a:rPr>
              <a:t>High class imbalance signifies low campaign efficiency, indicating need to understand why conversion rates are historically low.</a:t>
            </a:r>
          </a:p>
          <a:p>
            <a:pPr marL="285750" indent="-285750">
              <a:lnSpc>
                <a:spcPct val="150000"/>
              </a:lnSpc>
              <a:buFont typeface="Arial" panose="020B0604020202020204" pitchFamily="34" charset="0"/>
              <a:buChar char="•"/>
            </a:pPr>
            <a:r>
              <a:rPr lang="en-US" sz="1400" dirty="0">
                <a:solidFill>
                  <a:schemeClr val="tx1"/>
                </a:solidFill>
              </a:rPr>
              <a:t>Prioritize gathering financial and credit history as they are likely to be significant predictors of subscription behavior.</a:t>
            </a:r>
          </a:p>
          <a:p>
            <a:pPr marL="285750" indent="-285750">
              <a:lnSpc>
                <a:spcPct val="150000"/>
              </a:lnSpc>
              <a:buFont typeface="Arial" panose="020B0604020202020204" pitchFamily="34" charset="0"/>
              <a:buChar char="•"/>
            </a:pPr>
            <a:r>
              <a:rPr lang="en-US" sz="1400" dirty="0">
                <a:solidFill>
                  <a:schemeClr val="tx1"/>
                </a:solidFill>
              </a:rPr>
              <a:t>Reduce resources on multiple calls and keep hot leads hot with quick follow-up. </a:t>
            </a:r>
          </a:p>
          <a:p>
            <a:pPr marL="285750" indent="-285750">
              <a:lnSpc>
                <a:spcPct val="150000"/>
              </a:lnSpc>
              <a:buFont typeface="Arial" panose="020B0604020202020204" pitchFamily="34" charset="0"/>
              <a:buChar char="•"/>
            </a:pPr>
            <a:r>
              <a:rPr lang="en-US" sz="1400" dirty="0">
                <a:solidFill>
                  <a:schemeClr val="tx1"/>
                </a:solidFill>
              </a:rPr>
              <a:t>Marketing needs active follow-up lists and should continue nurturing even failed conversions in previous campaigns</a:t>
            </a:r>
          </a:p>
          <a:p>
            <a:pPr marL="285750" indent="-285750">
              <a:lnSpc>
                <a:spcPct val="150000"/>
              </a:lnSpc>
              <a:buFont typeface="Arial" panose="020B0604020202020204" pitchFamily="34" charset="0"/>
              <a:buChar char="•"/>
            </a:pPr>
            <a:r>
              <a:rPr lang="en-US" sz="1400" dirty="0">
                <a:solidFill>
                  <a:schemeClr val="tx1"/>
                </a:solidFill>
              </a:rPr>
              <a:t>Campaign strategy should target younger and older clients while investigating why middle-aged customers have low subscription rates</a:t>
            </a:r>
          </a:p>
          <a:p>
            <a:pPr>
              <a:lnSpc>
                <a:spcPct val="150000"/>
              </a:lnSpc>
            </a:pPr>
            <a:endParaRPr lang="en-US" sz="1400" b="1" dirty="0">
              <a:solidFill>
                <a:schemeClr val="tx1"/>
              </a:solidFill>
            </a:endParaRPr>
          </a:p>
        </p:txBody>
      </p:sp>
      <p:sp>
        <p:nvSpPr>
          <p:cNvPr id="3" name="Rectangle 2">
            <a:extLst>
              <a:ext uri="{FF2B5EF4-FFF2-40B4-BE49-F238E27FC236}">
                <a16:creationId xmlns:a16="http://schemas.microsoft.com/office/drawing/2014/main" id="{E33F18FA-A97E-B44B-2DD1-490C3B4B3F06}"/>
              </a:ext>
            </a:extLst>
          </p:cNvPr>
          <p:cNvSpPr/>
          <p:nvPr/>
        </p:nvSpPr>
        <p:spPr>
          <a:xfrm>
            <a:off x="6287044" y="1559669"/>
            <a:ext cx="5303520" cy="49167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dirty="0">
                <a:solidFill>
                  <a:srgbClr val="1C3F99"/>
                </a:solidFill>
              </a:rPr>
              <a:t>         Enhanced Data sources</a:t>
            </a:r>
          </a:p>
          <a:p>
            <a:pPr algn="just">
              <a:lnSpc>
                <a:spcPct val="150000"/>
              </a:lnSpc>
            </a:pPr>
            <a:endParaRPr lang="en-US" sz="600" dirty="0">
              <a:solidFill>
                <a:srgbClr val="1C3F99"/>
              </a:solidFill>
            </a:endParaRPr>
          </a:p>
          <a:p>
            <a:pPr algn="just">
              <a:lnSpc>
                <a:spcPct val="150000"/>
              </a:lnSpc>
            </a:pPr>
            <a:r>
              <a:rPr lang="en-US" sz="1400" dirty="0">
                <a:solidFill>
                  <a:srgbClr val="1C3F99"/>
                </a:solidFill>
              </a:rPr>
              <a:t>Quick wins</a:t>
            </a:r>
          </a:p>
          <a:p>
            <a:pPr algn="just">
              <a:lnSpc>
                <a:spcPct val="150000"/>
              </a:lnSpc>
            </a:pPr>
            <a:r>
              <a:rPr lang="en-US" sz="1400" b="1" dirty="0">
                <a:solidFill>
                  <a:schemeClr val="tx1"/>
                </a:solidFill>
              </a:rPr>
              <a:t>Fill gaps in financial data </a:t>
            </a:r>
            <a:r>
              <a:rPr lang="en-US" sz="1400" dirty="0">
                <a:solidFill>
                  <a:schemeClr val="tx1"/>
                </a:solidFill>
              </a:rPr>
              <a:t>through internal systems integration or credit agencies.</a:t>
            </a:r>
          </a:p>
          <a:p>
            <a:pPr algn="just">
              <a:lnSpc>
                <a:spcPct val="150000"/>
              </a:lnSpc>
            </a:pPr>
            <a:r>
              <a:rPr lang="en-US" sz="1400" b="1" dirty="0">
                <a:solidFill>
                  <a:schemeClr val="tx1"/>
                </a:solidFill>
              </a:rPr>
              <a:t>Campaign History data</a:t>
            </a:r>
          </a:p>
          <a:p>
            <a:pPr marL="285750" indent="-285750" algn="just">
              <a:lnSpc>
                <a:spcPct val="150000"/>
              </a:lnSpc>
              <a:buFont typeface="Arial" panose="020B0604020202020204" pitchFamily="34" charset="0"/>
              <a:buChar char="•"/>
            </a:pPr>
            <a:r>
              <a:rPr lang="en-US" sz="1400" dirty="0">
                <a:solidFill>
                  <a:schemeClr val="tx1"/>
                </a:solidFill>
              </a:rPr>
              <a:t>Previous campaign outcome, Contact day and time</a:t>
            </a:r>
          </a:p>
          <a:p>
            <a:pPr algn="just">
              <a:lnSpc>
                <a:spcPct val="150000"/>
              </a:lnSpc>
            </a:pPr>
            <a:r>
              <a:rPr lang="en-US" sz="1400" b="1" dirty="0">
                <a:solidFill>
                  <a:schemeClr val="tx1"/>
                </a:solidFill>
              </a:rPr>
              <a:t>Macroeconomic data</a:t>
            </a:r>
          </a:p>
          <a:p>
            <a:pPr marL="285750" indent="-285750" algn="just">
              <a:lnSpc>
                <a:spcPct val="150000"/>
              </a:lnSpc>
              <a:buFont typeface="Arial" panose="020B0604020202020204" pitchFamily="34" charset="0"/>
              <a:buChar char="•"/>
            </a:pPr>
            <a:r>
              <a:rPr lang="en-US" sz="1400" dirty="0">
                <a:solidFill>
                  <a:schemeClr val="tx1"/>
                </a:solidFill>
              </a:rPr>
              <a:t>Interest rates, treasury bills, inflation data</a:t>
            </a:r>
          </a:p>
          <a:p>
            <a:pPr algn="just">
              <a:lnSpc>
                <a:spcPct val="150000"/>
              </a:lnSpc>
            </a:pPr>
            <a:endParaRPr lang="en-US" sz="600" dirty="0">
              <a:solidFill>
                <a:srgbClr val="1C3F99"/>
              </a:solidFill>
            </a:endParaRPr>
          </a:p>
          <a:p>
            <a:pPr algn="just">
              <a:lnSpc>
                <a:spcPct val="150000"/>
              </a:lnSpc>
            </a:pPr>
            <a:r>
              <a:rPr lang="en-US" sz="1400" dirty="0">
                <a:solidFill>
                  <a:srgbClr val="1C3F99"/>
                </a:solidFill>
              </a:rPr>
              <a:t>Comprehensive enhancements</a:t>
            </a:r>
          </a:p>
          <a:p>
            <a:pPr algn="just">
              <a:lnSpc>
                <a:spcPct val="150000"/>
              </a:lnSpc>
            </a:pPr>
            <a:r>
              <a:rPr lang="en-US" sz="1400" b="1" dirty="0">
                <a:solidFill>
                  <a:schemeClr val="tx1"/>
                </a:solidFill>
              </a:rPr>
              <a:t>Temporal features</a:t>
            </a:r>
          </a:p>
          <a:p>
            <a:pPr marL="285750" indent="-285750" algn="just">
              <a:lnSpc>
                <a:spcPct val="150000"/>
              </a:lnSpc>
              <a:buFont typeface="Arial" panose="020B0604020202020204" pitchFamily="34" charset="0"/>
              <a:buChar char="•"/>
            </a:pPr>
            <a:r>
              <a:rPr lang="en-US" sz="1400" dirty="0">
                <a:solidFill>
                  <a:schemeClr val="tx1"/>
                </a:solidFill>
              </a:rPr>
              <a:t>Bonus seasons, holidays, campaign duration</a:t>
            </a:r>
          </a:p>
          <a:p>
            <a:pPr algn="just">
              <a:lnSpc>
                <a:spcPct val="150000"/>
              </a:lnSpc>
            </a:pPr>
            <a:r>
              <a:rPr lang="en-US" sz="1400" b="1" dirty="0">
                <a:solidFill>
                  <a:schemeClr val="tx1"/>
                </a:solidFill>
              </a:rPr>
              <a:t>Customer profiling</a:t>
            </a:r>
          </a:p>
          <a:p>
            <a:pPr marL="285750" indent="-285750" algn="just">
              <a:lnSpc>
                <a:spcPct val="150000"/>
              </a:lnSpc>
              <a:buFont typeface="Arial" panose="020B0604020202020204" pitchFamily="34" charset="0"/>
              <a:buChar char="•"/>
            </a:pPr>
            <a:r>
              <a:rPr lang="en-US" sz="1400" dirty="0">
                <a:solidFill>
                  <a:schemeClr val="tx1"/>
                </a:solidFill>
              </a:rPr>
              <a:t>Account tenure, lifetime value, spending habits, multi-channel engagements</a:t>
            </a:r>
          </a:p>
        </p:txBody>
      </p:sp>
      <p:pic>
        <p:nvPicPr>
          <p:cNvPr id="12" name="Picture 11" descr="A blue cylinder with a green tick and a white tick&#10;&#10;AI-generated content may be incorrect.">
            <a:extLst>
              <a:ext uri="{FF2B5EF4-FFF2-40B4-BE49-F238E27FC236}">
                <a16:creationId xmlns:a16="http://schemas.microsoft.com/office/drawing/2014/main" id="{5DCDD87F-7558-201C-3C7D-ED2FB22C3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044" y="1619926"/>
            <a:ext cx="443860" cy="443860"/>
          </a:xfrm>
          <a:prstGeom prst="rect">
            <a:avLst/>
          </a:prstGeom>
        </p:spPr>
      </p:pic>
      <p:pic>
        <p:nvPicPr>
          <p:cNvPr id="20" name="Picture 19" descr="A light bulb with a magnifying glass and a graph&#10;&#10;AI-generated content may be incorrect.">
            <a:extLst>
              <a:ext uri="{FF2B5EF4-FFF2-40B4-BE49-F238E27FC236}">
                <a16:creationId xmlns:a16="http://schemas.microsoft.com/office/drawing/2014/main" id="{88D1A658-3D52-71A0-9BEC-D8D40C386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36" y="1556390"/>
            <a:ext cx="507396" cy="507396"/>
          </a:xfrm>
          <a:prstGeom prst="rect">
            <a:avLst/>
          </a:prstGeom>
        </p:spPr>
      </p:pic>
      <p:sp>
        <p:nvSpPr>
          <p:cNvPr id="22" name="Oval 21">
            <a:extLst>
              <a:ext uri="{FF2B5EF4-FFF2-40B4-BE49-F238E27FC236}">
                <a16:creationId xmlns:a16="http://schemas.microsoft.com/office/drawing/2014/main" id="{E02AB8E5-7A83-6390-1A3F-A1163A3E6EFF}"/>
              </a:ext>
            </a:extLst>
          </p:cNvPr>
          <p:cNvSpPr/>
          <p:nvPr/>
        </p:nvSpPr>
        <p:spPr>
          <a:xfrm>
            <a:off x="617764" y="2275642"/>
            <a:ext cx="260350" cy="260350"/>
          </a:xfrm>
          <a:prstGeom prst="ellipse">
            <a:avLst/>
          </a:prstGeom>
          <a:solidFill>
            <a:schemeClr val="bg1"/>
          </a:solidFill>
          <a:ln>
            <a:solidFill>
              <a:srgbClr val="C9DD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1C3F99"/>
                </a:solidFill>
              </a:rPr>
              <a:t>1</a:t>
            </a:r>
          </a:p>
        </p:txBody>
      </p:sp>
      <p:sp>
        <p:nvSpPr>
          <p:cNvPr id="23" name="Oval 22">
            <a:extLst>
              <a:ext uri="{FF2B5EF4-FFF2-40B4-BE49-F238E27FC236}">
                <a16:creationId xmlns:a16="http://schemas.microsoft.com/office/drawing/2014/main" id="{1756FDFA-978D-B90D-3B11-CFD323127A5D}"/>
              </a:ext>
            </a:extLst>
          </p:cNvPr>
          <p:cNvSpPr/>
          <p:nvPr/>
        </p:nvSpPr>
        <p:spPr>
          <a:xfrm>
            <a:off x="617764" y="3209955"/>
            <a:ext cx="260350" cy="260350"/>
          </a:xfrm>
          <a:prstGeom prst="ellipse">
            <a:avLst/>
          </a:prstGeom>
          <a:solidFill>
            <a:schemeClr val="bg1"/>
          </a:solidFill>
          <a:ln>
            <a:solidFill>
              <a:srgbClr val="C9DD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1C3F99"/>
                </a:solidFill>
              </a:rPr>
              <a:t>2</a:t>
            </a:r>
          </a:p>
        </p:txBody>
      </p:sp>
      <p:sp>
        <p:nvSpPr>
          <p:cNvPr id="29" name="Oval 28">
            <a:extLst>
              <a:ext uri="{FF2B5EF4-FFF2-40B4-BE49-F238E27FC236}">
                <a16:creationId xmlns:a16="http://schemas.microsoft.com/office/drawing/2014/main" id="{BE5FA3C4-2D71-9B8E-4F85-A9C78777BA59}"/>
              </a:ext>
            </a:extLst>
          </p:cNvPr>
          <p:cNvSpPr/>
          <p:nvPr/>
        </p:nvSpPr>
        <p:spPr>
          <a:xfrm>
            <a:off x="617764" y="3852168"/>
            <a:ext cx="260350" cy="260350"/>
          </a:xfrm>
          <a:prstGeom prst="ellipse">
            <a:avLst/>
          </a:prstGeom>
          <a:solidFill>
            <a:schemeClr val="bg1"/>
          </a:solidFill>
          <a:ln>
            <a:solidFill>
              <a:srgbClr val="C9DD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1C3F99"/>
                </a:solidFill>
              </a:rPr>
              <a:t>3</a:t>
            </a:r>
          </a:p>
        </p:txBody>
      </p:sp>
      <p:sp>
        <p:nvSpPr>
          <p:cNvPr id="30" name="Oval 29">
            <a:extLst>
              <a:ext uri="{FF2B5EF4-FFF2-40B4-BE49-F238E27FC236}">
                <a16:creationId xmlns:a16="http://schemas.microsoft.com/office/drawing/2014/main" id="{DB75EE02-1398-F302-C954-B51CB07C9E11}"/>
              </a:ext>
            </a:extLst>
          </p:cNvPr>
          <p:cNvSpPr/>
          <p:nvPr/>
        </p:nvSpPr>
        <p:spPr>
          <a:xfrm>
            <a:off x="617764" y="4495765"/>
            <a:ext cx="260350" cy="260350"/>
          </a:xfrm>
          <a:prstGeom prst="ellipse">
            <a:avLst/>
          </a:prstGeom>
          <a:solidFill>
            <a:schemeClr val="bg1"/>
          </a:solidFill>
          <a:ln>
            <a:solidFill>
              <a:srgbClr val="C9DD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1C3F99"/>
                </a:solidFill>
              </a:rPr>
              <a:t>4</a:t>
            </a:r>
          </a:p>
        </p:txBody>
      </p:sp>
      <p:sp>
        <p:nvSpPr>
          <p:cNvPr id="31" name="Oval 30">
            <a:extLst>
              <a:ext uri="{FF2B5EF4-FFF2-40B4-BE49-F238E27FC236}">
                <a16:creationId xmlns:a16="http://schemas.microsoft.com/office/drawing/2014/main" id="{C75EBC09-F99D-EEF4-A0DA-2E328B77B551}"/>
              </a:ext>
            </a:extLst>
          </p:cNvPr>
          <p:cNvSpPr/>
          <p:nvPr/>
        </p:nvSpPr>
        <p:spPr>
          <a:xfrm>
            <a:off x="617764" y="5139327"/>
            <a:ext cx="260350" cy="260350"/>
          </a:xfrm>
          <a:prstGeom prst="ellipse">
            <a:avLst/>
          </a:prstGeom>
          <a:solidFill>
            <a:schemeClr val="bg1"/>
          </a:solidFill>
          <a:ln>
            <a:solidFill>
              <a:srgbClr val="C9DD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1C3F99"/>
                </a:solidFill>
              </a:rPr>
              <a:t>5</a:t>
            </a:r>
          </a:p>
        </p:txBody>
      </p:sp>
      <p:pic>
        <p:nvPicPr>
          <p:cNvPr id="6" name="Picture 5" descr="A blue arrow with three stripes&#10;&#10;AI-generated content may be incorrect.">
            <a:extLst>
              <a:ext uri="{FF2B5EF4-FFF2-40B4-BE49-F238E27FC236}">
                <a16:creationId xmlns:a16="http://schemas.microsoft.com/office/drawing/2014/main" id="{78730100-4E2D-A9C5-C8C2-BC8F5E6726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0718" y="3479830"/>
            <a:ext cx="274320" cy="274320"/>
          </a:xfrm>
          <a:prstGeom prst="rect">
            <a:avLst/>
          </a:prstGeom>
        </p:spPr>
      </p:pic>
      <p:pic>
        <p:nvPicPr>
          <p:cNvPr id="7" name="Picture 6" descr="A blue arrow with three stripes&#10;&#10;AI-generated content may be incorrect.">
            <a:extLst>
              <a:ext uri="{FF2B5EF4-FFF2-40B4-BE49-F238E27FC236}">
                <a16:creationId xmlns:a16="http://schemas.microsoft.com/office/drawing/2014/main" id="{2F05D147-1BE1-AF97-135B-63BF4F8F1A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5731" y="4132925"/>
            <a:ext cx="274320" cy="274320"/>
          </a:xfrm>
          <a:prstGeom prst="rect">
            <a:avLst/>
          </a:prstGeom>
        </p:spPr>
      </p:pic>
      <p:pic>
        <p:nvPicPr>
          <p:cNvPr id="8" name="Picture 7" descr="A blue arrow with three stripes&#10;&#10;AI-generated content may be incorrect.">
            <a:extLst>
              <a:ext uri="{FF2B5EF4-FFF2-40B4-BE49-F238E27FC236}">
                <a16:creationId xmlns:a16="http://schemas.microsoft.com/office/drawing/2014/main" id="{1D02227D-A9A3-34D7-5F03-094491320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5731" y="5239052"/>
            <a:ext cx="274320" cy="274320"/>
          </a:xfrm>
          <a:prstGeom prst="rect">
            <a:avLst/>
          </a:prstGeom>
        </p:spPr>
      </p:pic>
      <p:pic>
        <p:nvPicPr>
          <p:cNvPr id="9" name="Picture 8" descr="A blue arrow with three stripes&#10;&#10;AI-generated content may be incorrect.">
            <a:extLst>
              <a:ext uri="{FF2B5EF4-FFF2-40B4-BE49-F238E27FC236}">
                <a16:creationId xmlns:a16="http://schemas.microsoft.com/office/drawing/2014/main" id="{029B3518-1AD7-FF50-A543-EA7DAA24C9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7044" y="5857696"/>
            <a:ext cx="274320" cy="274320"/>
          </a:xfrm>
          <a:prstGeom prst="rect">
            <a:avLst/>
          </a:prstGeom>
        </p:spPr>
      </p:pic>
    </p:spTree>
    <p:extLst>
      <p:ext uri="{BB962C8B-B14F-4D97-AF65-F5344CB8AC3E}">
        <p14:creationId xmlns:p14="http://schemas.microsoft.com/office/powerpoint/2010/main" val="186678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F74AA-FC02-86A0-39DC-F55738D8ADA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83B7FF62-9331-6932-333C-8BD58B452D76}"/>
              </a:ext>
            </a:extLst>
          </p:cNvPr>
          <p:cNvSpPr txBox="1"/>
          <p:nvPr/>
        </p:nvSpPr>
        <p:spPr>
          <a:xfrm>
            <a:off x="617764" y="472976"/>
            <a:ext cx="10956472" cy="646331"/>
          </a:xfrm>
          <a:prstGeom prst="rect">
            <a:avLst/>
          </a:prstGeom>
          <a:noFill/>
        </p:spPr>
        <p:txBody>
          <a:bodyPr wrap="square">
            <a:spAutoFit/>
          </a:bodyPr>
          <a:lstStyle/>
          <a:p>
            <a:r>
              <a:rPr lang="en-US" sz="3600" dirty="0">
                <a:solidFill>
                  <a:srgbClr val="1C3F99"/>
                </a:solidFill>
              </a:rPr>
              <a:t>ML Pipeline Architecture</a:t>
            </a:r>
          </a:p>
        </p:txBody>
      </p:sp>
      <p:sp>
        <p:nvSpPr>
          <p:cNvPr id="5" name="TextBox 4">
            <a:extLst>
              <a:ext uri="{FF2B5EF4-FFF2-40B4-BE49-F238E27FC236}">
                <a16:creationId xmlns:a16="http://schemas.microsoft.com/office/drawing/2014/main" id="{318F6A20-3FAA-6773-5DA6-E06F27954554}"/>
              </a:ext>
            </a:extLst>
          </p:cNvPr>
          <p:cNvSpPr txBox="1"/>
          <p:nvPr/>
        </p:nvSpPr>
        <p:spPr>
          <a:xfrm>
            <a:off x="617764" y="1068507"/>
            <a:ext cx="10972800" cy="523220"/>
          </a:xfrm>
          <a:prstGeom prst="rect">
            <a:avLst/>
          </a:prstGeom>
          <a:noFill/>
        </p:spPr>
        <p:txBody>
          <a:bodyPr wrap="square">
            <a:spAutoFit/>
          </a:bodyPr>
          <a:lstStyle/>
          <a:p>
            <a:r>
              <a:rPr lang="en-US" sz="1400" i="1" dirty="0"/>
              <a:t>The pipeline was designed with modularity and reproducibility as key principles, enabling rapid iteration while maintaining good code quality standards.</a:t>
            </a:r>
          </a:p>
        </p:txBody>
      </p:sp>
      <p:grpSp>
        <p:nvGrpSpPr>
          <p:cNvPr id="30" name="Group 29">
            <a:extLst>
              <a:ext uri="{FF2B5EF4-FFF2-40B4-BE49-F238E27FC236}">
                <a16:creationId xmlns:a16="http://schemas.microsoft.com/office/drawing/2014/main" id="{FF6630D7-1220-8274-5C2B-5BA97796F4C3}"/>
              </a:ext>
            </a:extLst>
          </p:cNvPr>
          <p:cNvGrpSpPr/>
          <p:nvPr/>
        </p:nvGrpSpPr>
        <p:grpSpPr>
          <a:xfrm>
            <a:off x="471922" y="1589932"/>
            <a:ext cx="11248156" cy="4916715"/>
            <a:chOff x="617764" y="1589932"/>
            <a:chExt cx="11248156" cy="4916715"/>
          </a:xfrm>
        </p:grpSpPr>
        <p:sp>
          <p:nvSpPr>
            <p:cNvPr id="4" name="Rectangle 3">
              <a:extLst>
                <a:ext uri="{FF2B5EF4-FFF2-40B4-BE49-F238E27FC236}">
                  <a16:creationId xmlns:a16="http://schemas.microsoft.com/office/drawing/2014/main" id="{CE7D5834-A188-4893-969E-D8BEB97DD70A}"/>
                </a:ext>
              </a:extLst>
            </p:cNvPr>
            <p:cNvSpPr/>
            <p:nvPr/>
          </p:nvSpPr>
          <p:spPr>
            <a:xfrm>
              <a:off x="3513819" y="1589932"/>
              <a:ext cx="5456046" cy="49167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dirty="0">
                  <a:solidFill>
                    <a:srgbClr val="1C3F99"/>
                  </a:solidFill>
                </a:rPr>
                <a:t>       Key Components and Execution Flow</a:t>
              </a:r>
            </a:p>
            <a:p>
              <a:pPr marL="228600" indent="-228600">
                <a:lnSpc>
                  <a:spcPct val="150000"/>
                </a:lnSpc>
                <a:buFont typeface="Arial" panose="020B0604020202020204" pitchFamily="34" charset="0"/>
                <a:buChar char="•"/>
              </a:pPr>
              <a:r>
                <a:rPr lang="en-US" sz="1400" b="1" dirty="0">
                  <a:solidFill>
                    <a:schemeClr val="tx1"/>
                  </a:solidFill>
                </a:rPr>
                <a:t>Utilities: </a:t>
              </a:r>
              <a:r>
                <a:rPr lang="en-US" sz="1400" dirty="0">
                  <a:solidFill>
                    <a:schemeClr val="tx1"/>
                  </a:solidFill>
                </a:rPr>
                <a:t>Enable easy debugging and directory management to save logs and results</a:t>
              </a:r>
              <a:endParaRPr lang="en-US" sz="1400" b="1" dirty="0">
                <a:solidFill>
                  <a:schemeClr val="tx1"/>
                </a:solidFill>
              </a:endParaRPr>
            </a:p>
            <a:p>
              <a:pPr marL="228600" indent="-228600">
                <a:lnSpc>
                  <a:spcPct val="150000"/>
                </a:lnSpc>
                <a:buFont typeface="Arial" panose="020B0604020202020204" pitchFamily="34" charset="0"/>
                <a:buChar char="•"/>
              </a:pPr>
              <a:r>
                <a:rPr lang="en-US" sz="1400" b="1" dirty="0">
                  <a:solidFill>
                    <a:schemeClr val="tx1"/>
                  </a:solidFill>
                </a:rPr>
                <a:t>Configuration Management: </a:t>
              </a:r>
              <a:r>
                <a:rPr lang="en-US" sz="1400" dirty="0">
                  <a:solidFill>
                    <a:schemeClr val="tx1"/>
                  </a:solidFill>
                </a:rPr>
                <a:t>Enable configurability to facilitate easy experimentation.</a:t>
              </a:r>
            </a:p>
            <a:p>
              <a:pPr marL="228600" indent="-228600">
                <a:lnSpc>
                  <a:spcPct val="150000"/>
                </a:lnSpc>
                <a:buFont typeface="Arial" panose="020B0604020202020204" pitchFamily="34" charset="0"/>
                <a:buChar char="•"/>
              </a:pPr>
              <a:r>
                <a:rPr lang="en-US" sz="1400" b="1" dirty="0">
                  <a:solidFill>
                    <a:schemeClr val="tx1"/>
                  </a:solidFill>
                </a:rPr>
                <a:t>Preprocessing: </a:t>
              </a:r>
              <a:r>
                <a:rPr lang="en-US" sz="1400" dirty="0">
                  <a:solidFill>
                    <a:schemeClr val="tx1"/>
                  </a:solidFill>
                </a:rPr>
                <a:t>Ensure data quality and prevent data leakages</a:t>
              </a:r>
            </a:p>
            <a:p>
              <a:pPr marL="228600" indent="-228600">
                <a:lnSpc>
                  <a:spcPct val="150000"/>
                </a:lnSpc>
                <a:buFont typeface="Arial" panose="020B0604020202020204" pitchFamily="34" charset="0"/>
                <a:buChar char="•"/>
              </a:pPr>
              <a:r>
                <a:rPr lang="en-US" sz="1400" b="1" dirty="0">
                  <a:solidFill>
                    <a:schemeClr val="tx1"/>
                  </a:solidFill>
                </a:rPr>
                <a:t>Feature Engineering: </a:t>
              </a:r>
              <a:r>
                <a:rPr lang="en-US" sz="1400" dirty="0">
                  <a:solidFill>
                    <a:schemeClr val="tx1"/>
                  </a:solidFill>
                </a:rPr>
                <a:t>For advanced feature interactions.</a:t>
              </a:r>
            </a:p>
            <a:p>
              <a:pPr marL="228600" indent="-228600">
                <a:lnSpc>
                  <a:spcPct val="150000"/>
                </a:lnSpc>
                <a:buFont typeface="Arial" panose="020B0604020202020204" pitchFamily="34" charset="0"/>
                <a:buChar char="•"/>
              </a:pPr>
              <a:r>
                <a:rPr lang="en-US" sz="1400" b="1" dirty="0" err="1">
                  <a:solidFill>
                    <a:schemeClr val="tx1"/>
                  </a:solidFill>
                </a:rPr>
                <a:t>Sklearn</a:t>
              </a:r>
              <a:r>
                <a:rPr lang="en-US" sz="1400" b="1" dirty="0">
                  <a:solidFill>
                    <a:schemeClr val="tx1"/>
                  </a:solidFill>
                </a:rPr>
                <a:t> pipeline creation: </a:t>
              </a:r>
              <a:r>
                <a:rPr lang="en-US" sz="1400" dirty="0">
                  <a:solidFill>
                    <a:schemeClr val="tx1"/>
                  </a:solidFill>
                </a:rPr>
                <a:t>Dynamic feature preprocessing treatment based on selected features, and automated preprocessing pipeline construction based on selected models.</a:t>
              </a:r>
            </a:p>
            <a:p>
              <a:pPr marL="228600" indent="-228600">
                <a:lnSpc>
                  <a:spcPct val="150000"/>
                </a:lnSpc>
                <a:buFont typeface="Arial" panose="020B0604020202020204" pitchFamily="34" charset="0"/>
                <a:buChar char="•"/>
              </a:pPr>
              <a:r>
                <a:rPr lang="en-US" sz="1400" b="1" dirty="0">
                  <a:solidFill>
                    <a:schemeClr val="tx1"/>
                  </a:solidFill>
                </a:rPr>
                <a:t>Model Training: </a:t>
              </a:r>
              <a:r>
                <a:rPr lang="en-US" sz="1400" dirty="0">
                  <a:solidFill>
                    <a:schemeClr val="tx1"/>
                  </a:solidFill>
                </a:rPr>
                <a:t>Implementation of nested cross-validation for unbiased selection of optimal hyperparameters and train model on it.</a:t>
              </a:r>
            </a:p>
            <a:p>
              <a:pPr marL="228600" indent="-228600">
                <a:lnSpc>
                  <a:spcPct val="150000"/>
                </a:lnSpc>
                <a:buFont typeface="Arial" panose="020B0604020202020204" pitchFamily="34" charset="0"/>
                <a:buChar char="•"/>
              </a:pPr>
              <a:r>
                <a:rPr lang="en-US" sz="1400" b="1" dirty="0">
                  <a:solidFill>
                    <a:schemeClr val="tx1"/>
                  </a:solidFill>
                </a:rPr>
                <a:t>Evaluation: </a:t>
              </a:r>
              <a:r>
                <a:rPr lang="en-US" sz="1400" dirty="0">
                  <a:solidFill>
                    <a:schemeClr val="tx1"/>
                  </a:solidFill>
                </a:rPr>
                <a:t>Allow ease of evaluation with proper recording and visualization techniques</a:t>
              </a:r>
            </a:p>
            <a:p>
              <a:pPr>
                <a:lnSpc>
                  <a:spcPct val="150000"/>
                </a:lnSpc>
              </a:pPr>
              <a:endParaRPr lang="en-US" sz="1200" dirty="0">
                <a:solidFill>
                  <a:schemeClr val="tx1"/>
                </a:solidFill>
              </a:endParaRPr>
            </a:p>
          </p:txBody>
        </p:sp>
        <p:sp>
          <p:nvSpPr>
            <p:cNvPr id="55" name="TextBox 54">
              <a:extLst>
                <a:ext uri="{FF2B5EF4-FFF2-40B4-BE49-F238E27FC236}">
                  <a16:creationId xmlns:a16="http://schemas.microsoft.com/office/drawing/2014/main" id="{5D8EB3E6-1D1B-C694-E985-CC092D8078BA}"/>
                </a:ext>
              </a:extLst>
            </p:cNvPr>
            <p:cNvSpPr txBox="1"/>
            <p:nvPr/>
          </p:nvSpPr>
          <p:spPr>
            <a:xfrm>
              <a:off x="618148" y="1685848"/>
              <a:ext cx="3391877" cy="369332"/>
            </a:xfrm>
            <a:prstGeom prst="rect">
              <a:avLst/>
            </a:prstGeom>
            <a:noFill/>
          </p:spPr>
          <p:txBody>
            <a:bodyPr wrap="square">
              <a:spAutoFit/>
            </a:bodyPr>
            <a:lstStyle/>
            <a:p>
              <a:r>
                <a:rPr lang="en-US" dirty="0">
                  <a:solidFill>
                    <a:srgbClr val="1C3F99"/>
                  </a:solidFill>
                </a:rPr>
                <a:t>Directory Structure</a:t>
              </a:r>
            </a:p>
          </p:txBody>
        </p:sp>
        <p:pic>
          <p:nvPicPr>
            <p:cNvPr id="26" name="Picture 25">
              <a:extLst>
                <a:ext uri="{FF2B5EF4-FFF2-40B4-BE49-F238E27FC236}">
                  <a16:creationId xmlns:a16="http://schemas.microsoft.com/office/drawing/2014/main" id="{5D08B1ED-B821-5BD6-41D4-84BD3E214B10}"/>
                </a:ext>
              </a:extLst>
            </p:cNvPr>
            <p:cNvPicPr>
              <a:picLocks noChangeAspect="1"/>
            </p:cNvPicPr>
            <p:nvPr/>
          </p:nvPicPr>
          <p:blipFill>
            <a:blip r:embed="rId2"/>
            <a:stretch>
              <a:fillRect/>
            </a:stretch>
          </p:blipFill>
          <p:spPr>
            <a:xfrm>
              <a:off x="617764" y="2149301"/>
              <a:ext cx="2781688" cy="4172532"/>
            </a:xfrm>
            <a:prstGeom prst="rect">
              <a:avLst/>
            </a:prstGeom>
          </p:spPr>
        </p:pic>
        <p:pic>
          <p:nvPicPr>
            <p:cNvPr id="28" name="Picture 27">
              <a:extLst>
                <a:ext uri="{FF2B5EF4-FFF2-40B4-BE49-F238E27FC236}">
                  <a16:creationId xmlns:a16="http://schemas.microsoft.com/office/drawing/2014/main" id="{DB945120-09D3-55E2-6ECA-E39244081513}"/>
                </a:ext>
              </a:extLst>
            </p:cNvPr>
            <p:cNvPicPr>
              <a:picLocks noChangeAspect="1"/>
            </p:cNvPicPr>
            <p:nvPr/>
          </p:nvPicPr>
          <p:blipFill>
            <a:blip r:embed="rId3"/>
            <a:stretch>
              <a:fillRect/>
            </a:stretch>
          </p:blipFill>
          <p:spPr>
            <a:xfrm>
              <a:off x="8969866" y="2149301"/>
              <a:ext cx="2896053" cy="2695423"/>
            </a:xfrm>
            <a:prstGeom prst="rect">
              <a:avLst/>
            </a:prstGeom>
          </p:spPr>
        </p:pic>
        <p:sp>
          <p:nvSpPr>
            <p:cNvPr id="29" name="TextBox 28">
              <a:extLst>
                <a:ext uri="{FF2B5EF4-FFF2-40B4-BE49-F238E27FC236}">
                  <a16:creationId xmlns:a16="http://schemas.microsoft.com/office/drawing/2014/main" id="{25781D4E-ED6B-8A6E-140F-54E81DB001E6}"/>
                </a:ext>
              </a:extLst>
            </p:cNvPr>
            <p:cNvSpPr txBox="1"/>
            <p:nvPr/>
          </p:nvSpPr>
          <p:spPr>
            <a:xfrm>
              <a:off x="8969866" y="1758017"/>
              <a:ext cx="2896054" cy="369332"/>
            </a:xfrm>
            <a:prstGeom prst="rect">
              <a:avLst/>
            </a:prstGeom>
            <a:noFill/>
          </p:spPr>
          <p:txBody>
            <a:bodyPr wrap="square">
              <a:spAutoFit/>
            </a:bodyPr>
            <a:lstStyle/>
            <a:p>
              <a:r>
                <a:rPr lang="en-US" dirty="0">
                  <a:solidFill>
                    <a:srgbClr val="1C3F99"/>
                  </a:solidFill>
                </a:rPr>
                <a:t>Results Directory</a:t>
              </a:r>
            </a:p>
          </p:txBody>
        </p:sp>
      </p:grpSp>
    </p:spTree>
    <p:extLst>
      <p:ext uri="{BB962C8B-B14F-4D97-AF65-F5344CB8AC3E}">
        <p14:creationId xmlns:p14="http://schemas.microsoft.com/office/powerpoint/2010/main" val="2956996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2DA70-060B-5D44-CAB9-B7A5701892C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EC443370-B164-AF12-9E3D-D85D0DC973C2}"/>
              </a:ext>
            </a:extLst>
          </p:cNvPr>
          <p:cNvSpPr txBox="1"/>
          <p:nvPr/>
        </p:nvSpPr>
        <p:spPr>
          <a:xfrm>
            <a:off x="617764" y="472976"/>
            <a:ext cx="10956472" cy="646331"/>
          </a:xfrm>
          <a:prstGeom prst="rect">
            <a:avLst/>
          </a:prstGeom>
          <a:noFill/>
        </p:spPr>
        <p:txBody>
          <a:bodyPr wrap="square">
            <a:spAutoFit/>
          </a:bodyPr>
          <a:lstStyle/>
          <a:p>
            <a:r>
              <a:rPr lang="en-US" sz="3600" dirty="0">
                <a:solidFill>
                  <a:srgbClr val="1C3F99"/>
                </a:solidFill>
              </a:rPr>
              <a:t>Engineered Features</a:t>
            </a:r>
          </a:p>
        </p:txBody>
      </p:sp>
      <p:sp>
        <p:nvSpPr>
          <p:cNvPr id="5" name="TextBox 4">
            <a:extLst>
              <a:ext uri="{FF2B5EF4-FFF2-40B4-BE49-F238E27FC236}">
                <a16:creationId xmlns:a16="http://schemas.microsoft.com/office/drawing/2014/main" id="{9FD75A5F-3F4B-ED5F-9478-2277A4259D77}"/>
              </a:ext>
            </a:extLst>
          </p:cNvPr>
          <p:cNvSpPr txBox="1"/>
          <p:nvPr/>
        </p:nvSpPr>
        <p:spPr>
          <a:xfrm>
            <a:off x="617764" y="1068507"/>
            <a:ext cx="10972800" cy="307777"/>
          </a:xfrm>
          <a:prstGeom prst="rect">
            <a:avLst/>
          </a:prstGeom>
          <a:noFill/>
        </p:spPr>
        <p:txBody>
          <a:bodyPr wrap="square">
            <a:spAutoFit/>
          </a:bodyPr>
          <a:lstStyle/>
          <a:p>
            <a:r>
              <a:rPr lang="en-US" sz="1400" i="1" dirty="0"/>
              <a:t>Engineered features were created based on a mixture of domain knowledge and effect sizes</a:t>
            </a:r>
          </a:p>
        </p:txBody>
      </p:sp>
      <p:graphicFrame>
        <p:nvGraphicFramePr>
          <p:cNvPr id="2" name="Table 1">
            <a:extLst>
              <a:ext uri="{FF2B5EF4-FFF2-40B4-BE49-F238E27FC236}">
                <a16:creationId xmlns:a16="http://schemas.microsoft.com/office/drawing/2014/main" id="{F2270582-F27A-C1F2-9BCA-0FF7E6F6F513}"/>
              </a:ext>
            </a:extLst>
          </p:cNvPr>
          <p:cNvGraphicFramePr>
            <a:graphicFrameLocks noGrp="1"/>
          </p:cNvGraphicFramePr>
          <p:nvPr>
            <p:extLst>
              <p:ext uri="{D42A27DB-BD31-4B8C-83A1-F6EECF244321}">
                <p14:modId xmlns:p14="http://schemas.microsoft.com/office/powerpoint/2010/main" val="218368845"/>
              </p:ext>
            </p:extLst>
          </p:nvPr>
        </p:nvGraphicFramePr>
        <p:xfrm>
          <a:off x="989838" y="1818005"/>
          <a:ext cx="10212324" cy="4291232"/>
        </p:xfrm>
        <a:graphic>
          <a:graphicData uri="http://schemas.openxmlformats.org/drawingml/2006/table">
            <a:tbl>
              <a:tblPr/>
              <a:tblGrid>
                <a:gridCol w="3404108">
                  <a:extLst>
                    <a:ext uri="{9D8B030D-6E8A-4147-A177-3AD203B41FA5}">
                      <a16:colId xmlns:a16="http://schemas.microsoft.com/office/drawing/2014/main" val="789814354"/>
                    </a:ext>
                  </a:extLst>
                </a:gridCol>
                <a:gridCol w="3404108">
                  <a:extLst>
                    <a:ext uri="{9D8B030D-6E8A-4147-A177-3AD203B41FA5}">
                      <a16:colId xmlns:a16="http://schemas.microsoft.com/office/drawing/2014/main" val="1944576089"/>
                    </a:ext>
                  </a:extLst>
                </a:gridCol>
                <a:gridCol w="3404108">
                  <a:extLst>
                    <a:ext uri="{9D8B030D-6E8A-4147-A177-3AD203B41FA5}">
                      <a16:colId xmlns:a16="http://schemas.microsoft.com/office/drawing/2014/main" val="1848310629"/>
                    </a:ext>
                  </a:extLst>
                </a:gridCol>
              </a:tblGrid>
              <a:tr h="593725">
                <a:tc>
                  <a:txBody>
                    <a:bodyPr/>
                    <a:lstStyle/>
                    <a:p>
                      <a:pPr algn="ctr"/>
                      <a:r>
                        <a:rPr lang="en-US" sz="1400" dirty="0"/>
                        <a:t>✨ </a:t>
                      </a:r>
                      <a:r>
                        <a:rPr lang="en-US" sz="1400" b="1" dirty="0">
                          <a:solidFill>
                            <a:srgbClr val="1C3F99"/>
                          </a:solidFill>
                        </a:rPr>
                        <a:t>Feature Name</a:t>
                      </a:r>
                    </a:p>
                  </a:txBody>
                  <a:tcPr marL="88803" marR="88803" marT="44401" marB="4440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400" dirty="0"/>
                        <a:t>🎯 </a:t>
                      </a:r>
                      <a:r>
                        <a:rPr lang="en-US" sz="1400" b="1" kern="1200" dirty="0">
                          <a:solidFill>
                            <a:srgbClr val="1C3F99"/>
                          </a:solidFill>
                          <a:latin typeface="+mn-lt"/>
                          <a:ea typeface="+mn-ea"/>
                          <a:cs typeface="+mn-cs"/>
                        </a:rPr>
                        <a:t>Key Purpose</a:t>
                      </a:r>
                    </a:p>
                  </a:txBody>
                  <a:tcPr marL="88803" marR="88803" marT="44401" marB="4440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400" dirty="0"/>
                        <a:t>🧩 </a:t>
                      </a:r>
                      <a:r>
                        <a:rPr lang="en-US" sz="1400" b="1" kern="1200" dirty="0">
                          <a:solidFill>
                            <a:srgbClr val="1C3F99"/>
                          </a:solidFill>
                          <a:latin typeface="+mn-lt"/>
                          <a:ea typeface="+mn-ea"/>
                          <a:cs typeface="+mn-cs"/>
                        </a:rPr>
                        <a:t>Input Components</a:t>
                      </a:r>
                    </a:p>
                  </a:txBody>
                  <a:tcPr marL="88803" marR="88803" marT="44401" marB="4440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67254902"/>
                  </a:ext>
                </a:extLst>
              </a:tr>
              <a:tr h="593725">
                <a:tc>
                  <a:txBody>
                    <a:bodyPr/>
                    <a:lstStyle/>
                    <a:p>
                      <a:pPr algn="l"/>
                      <a:r>
                        <a:rPr lang="en-US" sz="1400" b="1"/>
                        <a:t>F2-Optimized Ultimate Profile</a:t>
                      </a:r>
                      <a:endParaRPr lang="en-US" sz="1400"/>
                    </a:p>
                  </a:txBody>
                  <a:tcPr marL="88803" marR="88803" marT="44401" marB="4440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DF4FB"/>
                    </a:solidFill>
                  </a:tcPr>
                </a:tc>
                <a:tc>
                  <a:txBody>
                    <a:bodyPr/>
                    <a:lstStyle/>
                    <a:p>
                      <a:pPr algn="l"/>
                      <a:r>
                        <a:rPr lang="en-US" sz="1400"/>
                        <a:t>Create tiered approach capturing 85-99% of positives with conversion rates from 5-90%</a:t>
                      </a:r>
                    </a:p>
                  </a:txBody>
                  <a:tcPr marL="88803" marR="88803" marT="44401" marB="4440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DF4FB"/>
                    </a:solidFill>
                  </a:tcPr>
                </a:tc>
                <a:tc>
                  <a:txBody>
                    <a:bodyPr/>
                    <a:lstStyle/>
                    <a:p>
                      <a:pPr algn="l"/>
                      <a:r>
                        <a:rPr lang="en-US" sz="1400" dirty="0"/>
                        <a:t>Any previous contact + age 50+ OR professional education</a:t>
                      </a:r>
                    </a:p>
                  </a:txBody>
                  <a:tcPr marL="88803" marR="88803" marT="44401" marB="4440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DF4FB"/>
                    </a:solidFill>
                  </a:tcPr>
                </a:tc>
                <a:extLst>
                  <a:ext uri="{0D108BD9-81ED-4DB2-BD59-A6C34878D82A}">
                    <a16:rowId xmlns:a16="http://schemas.microsoft.com/office/drawing/2014/main" val="4198215381"/>
                  </a:ext>
                </a:extLst>
              </a:tr>
              <a:tr h="593725">
                <a:tc>
                  <a:txBody>
                    <a:bodyPr/>
                    <a:lstStyle/>
                    <a:p>
                      <a:pPr algn="l"/>
                      <a:r>
                        <a:rPr lang="en-US" sz="1400" b="1"/>
                        <a:t>Age_Weighted_Engagement</a:t>
                      </a:r>
                      <a:endParaRPr lang="en-US" sz="1400"/>
                    </a:p>
                  </a:txBody>
                  <a:tcPr marL="88803" marR="88803" marT="44401" marB="4440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a:r>
                        <a:rPr lang="en-US" sz="1400"/>
                        <a:t>Maximize capture of high-converting age groups</a:t>
                      </a:r>
                    </a:p>
                  </a:txBody>
                  <a:tcPr marL="88803" marR="88803" marT="44401" marB="4440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a:r>
                        <a:rPr lang="en-US" sz="1400" dirty="0"/>
                        <a:t>Age Group + Previous Contact + Engagement Depth</a:t>
                      </a:r>
                    </a:p>
                  </a:txBody>
                  <a:tcPr marL="88803" marR="88803" marT="44401" marB="4440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40842062"/>
                  </a:ext>
                </a:extLst>
              </a:tr>
              <a:tr h="593725">
                <a:tc>
                  <a:txBody>
                    <a:bodyPr/>
                    <a:lstStyle/>
                    <a:p>
                      <a:pPr algn="l"/>
                      <a:r>
                        <a:rPr lang="en-US" sz="1400" b="1" dirty="0" err="1"/>
                        <a:t>Engagement_Depth_Score</a:t>
                      </a:r>
                      <a:endParaRPr lang="en-US" sz="1400" dirty="0"/>
                    </a:p>
                  </a:txBody>
                  <a:tcPr marL="88803" marR="88803" marT="44401" marB="4440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DF4FB"/>
                    </a:solidFill>
                  </a:tcPr>
                </a:tc>
                <a:tc>
                  <a:txBody>
                    <a:bodyPr/>
                    <a:lstStyle/>
                    <a:p>
                      <a:pPr algn="l"/>
                      <a:r>
                        <a:rPr lang="en-US" sz="1400" dirty="0"/>
                        <a:t>Capture nuanced engagement history beyond binary Yes/No</a:t>
                      </a:r>
                    </a:p>
                  </a:txBody>
                  <a:tcPr marL="88803" marR="88803" marT="44401" marB="4440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DF4FB"/>
                    </a:solidFill>
                  </a:tcPr>
                </a:tc>
                <a:tc>
                  <a:txBody>
                    <a:bodyPr/>
                    <a:lstStyle/>
                    <a:p>
                      <a:pPr algn="l"/>
                      <a:r>
                        <a:rPr lang="en-US" sz="1400" dirty="0"/>
                        <a:t>Previous Contact + Contact Frequency + Last Response</a:t>
                      </a:r>
                    </a:p>
                  </a:txBody>
                  <a:tcPr marL="88803" marR="88803" marT="44401" marB="4440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DF4FB"/>
                    </a:solidFill>
                  </a:tcPr>
                </a:tc>
                <a:extLst>
                  <a:ext uri="{0D108BD9-81ED-4DB2-BD59-A6C34878D82A}">
                    <a16:rowId xmlns:a16="http://schemas.microsoft.com/office/drawing/2014/main" val="4116194444"/>
                  </a:ext>
                </a:extLst>
              </a:tr>
              <a:tr h="593725">
                <a:tc>
                  <a:txBody>
                    <a:bodyPr/>
                    <a:lstStyle/>
                    <a:p>
                      <a:pPr algn="l"/>
                      <a:r>
                        <a:rPr lang="en-US" sz="1400" b="1"/>
                        <a:t>Senior_Priority_Index</a:t>
                      </a:r>
                      <a:endParaRPr lang="en-US" sz="1400"/>
                    </a:p>
                  </a:txBody>
                  <a:tcPr marL="88803" marR="88803" marT="44401" marB="4440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a:r>
                        <a:rPr lang="en-US" sz="1400"/>
                        <a:t>Aggressive inclusion of 60+ prospects</a:t>
                      </a:r>
                    </a:p>
                  </a:txBody>
                  <a:tcPr marL="88803" marR="88803" marT="44401" marB="4440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a:r>
                        <a:rPr lang="en-US" sz="1400" dirty="0"/>
                        <a:t>Age Group + Any Positive Signal + Contact Method</a:t>
                      </a:r>
                    </a:p>
                  </a:txBody>
                  <a:tcPr marL="88803" marR="88803" marT="44401" marB="4440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09760445"/>
                  </a:ext>
                </a:extLst>
              </a:tr>
              <a:tr h="593725">
                <a:tc>
                  <a:txBody>
                    <a:bodyPr/>
                    <a:lstStyle/>
                    <a:p>
                      <a:pPr algn="l"/>
                      <a:r>
                        <a:rPr lang="en-US" sz="1400" b="1"/>
                        <a:t>Permissive_Campaign_Score</a:t>
                      </a:r>
                      <a:endParaRPr lang="en-US" sz="1400"/>
                    </a:p>
                  </a:txBody>
                  <a:tcPr marL="88803" marR="88803" marT="44401" marB="4440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DF4FB"/>
                    </a:solidFill>
                  </a:tcPr>
                </a:tc>
                <a:tc>
                  <a:txBody>
                    <a:bodyPr/>
                    <a:lstStyle/>
                    <a:p>
                      <a:pPr algn="l"/>
                      <a:r>
                        <a:rPr lang="en-US" sz="1400"/>
                        <a:t>Allow more attempts before giving up</a:t>
                      </a:r>
                    </a:p>
                  </a:txBody>
                  <a:tcPr marL="88803" marR="88803" marT="44401" marB="4440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DF4FB"/>
                    </a:solidFill>
                  </a:tcPr>
                </a:tc>
                <a:tc>
                  <a:txBody>
                    <a:bodyPr/>
                    <a:lstStyle/>
                    <a:p>
                      <a:pPr algn="l"/>
                      <a:r>
                        <a:rPr lang="en-US" sz="1400" dirty="0"/>
                        <a:t>Campaign Calls + Previous Contact + Age</a:t>
                      </a:r>
                    </a:p>
                  </a:txBody>
                  <a:tcPr marL="88803" marR="88803" marT="44401" marB="4440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DF4FB"/>
                    </a:solidFill>
                  </a:tcPr>
                </a:tc>
                <a:extLst>
                  <a:ext uri="{0D108BD9-81ED-4DB2-BD59-A6C34878D82A}">
                    <a16:rowId xmlns:a16="http://schemas.microsoft.com/office/drawing/2014/main" val="3550296946"/>
                  </a:ext>
                </a:extLst>
              </a:tr>
              <a:tr h="593725">
                <a:tc>
                  <a:txBody>
                    <a:bodyPr/>
                    <a:lstStyle/>
                    <a:p>
                      <a:pPr algn="l"/>
                      <a:r>
                        <a:rPr lang="en-US" sz="1400" b="1"/>
                        <a:t>Age_Multiplier_Score</a:t>
                      </a:r>
                      <a:endParaRPr lang="en-US" sz="1400"/>
                    </a:p>
                  </a:txBody>
                  <a:tcPr marL="88803" marR="88803" marT="44401" marB="4440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a:r>
                        <a:rPr lang="en-US" sz="1400"/>
                        <a:t>Weight older prospects more heavily</a:t>
                      </a:r>
                    </a:p>
                  </a:txBody>
                  <a:tcPr marL="88803" marR="88803" marT="44401" marB="4440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a:r>
                        <a:rPr lang="en-US" sz="1400" dirty="0"/>
                        <a:t>Age + Previous Contact + Credit + Education</a:t>
                      </a:r>
                    </a:p>
                  </a:txBody>
                  <a:tcPr marL="88803" marR="88803" marT="44401" marB="4440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58810044"/>
                  </a:ext>
                </a:extLst>
              </a:tr>
            </a:tbl>
          </a:graphicData>
        </a:graphic>
      </p:graphicFrame>
    </p:spTree>
    <p:extLst>
      <p:ext uri="{BB962C8B-B14F-4D97-AF65-F5344CB8AC3E}">
        <p14:creationId xmlns:p14="http://schemas.microsoft.com/office/powerpoint/2010/main" val="487013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7DF37-866E-7FB7-CF13-172D514EB00A}"/>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26181719-2E46-B691-D230-010363604755}"/>
              </a:ext>
            </a:extLst>
          </p:cNvPr>
          <p:cNvSpPr txBox="1"/>
          <p:nvPr/>
        </p:nvSpPr>
        <p:spPr>
          <a:xfrm>
            <a:off x="617764" y="472976"/>
            <a:ext cx="10956472" cy="646331"/>
          </a:xfrm>
          <a:prstGeom prst="rect">
            <a:avLst/>
          </a:prstGeom>
          <a:noFill/>
        </p:spPr>
        <p:txBody>
          <a:bodyPr wrap="square">
            <a:spAutoFit/>
          </a:bodyPr>
          <a:lstStyle/>
          <a:p>
            <a:r>
              <a:rPr lang="en-US" sz="3600" dirty="0">
                <a:solidFill>
                  <a:srgbClr val="1C3F99"/>
                </a:solidFill>
              </a:rPr>
              <a:t>Model Selection</a:t>
            </a:r>
          </a:p>
        </p:txBody>
      </p:sp>
      <p:sp>
        <p:nvSpPr>
          <p:cNvPr id="5" name="TextBox 4">
            <a:extLst>
              <a:ext uri="{FF2B5EF4-FFF2-40B4-BE49-F238E27FC236}">
                <a16:creationId xmlns:a16="http://schemas.microsoft.com/office/drawing/2014/main" id="{226ACE10-AF85-9C4F-3E58-ADEA553F46D4}"/>
              </a:ext>
            </a:extLst>
          </p:cNvPr>
          <p:cNvSpPr txBox="1"/>
          <p:nvPr/>
        </p:nvSpPr>
        <p:spPr>
          <a:xfrm>
            <a:off x="617764" y="1068507"/>
            <a:ext cx="10972800" cy="307777"/>
          </a:xfrm>
          <a:prstGeom prst="rect">
            <a:avLst/>
          </a:prstGeom>
          <a:noFill/>
        </p:spPr>
        <p:txBody>
          <a:bodyPr wrap="square">
            <a:spAutoFit/>
          </a:bodyPr>
          <a:lstStyle/>
          <a:p>
            <a:r>
              <a:rPr lang="en-US" sz="1400" i="1" dirty="0"/>
              <a:t>  </a:t>
            </a:r>
          </a:p>
        </p:txBody>
      </p:sp>
      <p:graphicFrame>
        <p:nvGraphicFramePr>
          <p:cNvPr id="3" name="Table 2">
            <a:extLst>
              <a:ext uri="{FF2B5EF4-FFF2-40B4-BE49-F238E27FC236}">
                <a16:creationId xmlns:a16="http://schemas.microsoft.com/office/drawing/2014/main" id="{7BB0CAAF-E737-ABB0-AEB6-5BA6EDF042A5}"/>
              </a:ext>
            </a:extLst>
          </p:cNvPr>
          <p:cNvGraphicFramePr>
            <a:graphicFrameLocks noGrp="1"/>
          </p:cNvGraphicFramePr>
          <p:nvPr>
            <p:extLst>
              <p:ext uri="{D42A27DB-BD31-4B8C-83A1-F6EECF244321}">
                <p14:modId xmlns:p14="http://schemas.microsoft.com/office/powerpoint/2010/main" val="493837445"/>
              </p:ext>
            </p:extLst>
          </p:nvPr>
        </p:nvGraphicFramePr>
        <p:xfrm>
          <a:off x="314325" y="1676738"/>
          <a:ext cx="11582396" cy="4682808"/>
        </p:xfrm>
        <a:graphic>
          <a:graphicData uri="http://schemas.openxmlformats.org/drawingml/2006/table">
            <a:tbl>
              <a:tblPr/>
              <a:tblGrid>
                <a:gridCol w="2124075">
                  <a:extLst>
                    <a:ext uri="{9D8B030D-6E8A-4147-A177-3AD203B41FA5}">
                      <a16:colId xmlns:a16="http://schemas.microsoft.com/office/drawing/2014/main" val="1323486111"/>
                    </a:ext>
                  </a:extLst>
                </a:gridCol>
                <a:gridCol w="3324225">
                  <a:extLst>
                    <a:ext uri="{9D8B030D-6E8A-4147-A177-3AD203B41FA5}">
                      <a16:colId xmlns:a16="http://schemas.microsoft.com/office/drawing/2014/main" val="2153917059"/>
                    </a:ext>
                  </a:extLst>
                </a:gridCol>
                <a:gridCol w="2733675">
                  <a:extLst>
                    <a:ext uri="{9D8B030D-6E8A-4147-A177-3AD203B41FA5}">
                      <a16:colId xmlns:a16="http://schemas.microsoft.com/office/drawing/2014/main" val="1415890297"/>
                    </a:ext>
                  </a:extLst>
                </a:gridCol>
                <a:gridCol w="3400421">
                  <a:extLst>
                    <a:ext uri="{9D8B030D-6E8A-4147-A177-3AD203B41FA5}">
                      <a16:colId xmlns:a16="http://schemas.microsoft.com/office/drawing/2014/main" val="3128560381"/>
                    </a:ext>
                  </a:extLst>
                </a:gridCol>
              </a:tblGrid>
              <a:tr h="92995">
                <a:tc>
                  <a:txBody>
                    <a:bodyPr/>
                    <a:lstStyle/>
                    <a:p>
                      <a:r>
                        <a:rPr lang="en-US" sz="1400" b="1" kern="1200" dirty="0">
                          <a:solidFill>
                            <a:srgbClr val="1C3F99"/>
                          </a:solidFill>
                          <a:latin typeface="+mn-lt"/>
                          <a:ea typeface="+mn-ea"/>
                          <a:cs typeface="+mn-cs"/>
                        </a:rPr>
                        <a:t>🤖 Model</a:t>
                      </a:r>
                    </a:p>
                  </a:txBody>
                  <a:tcPr marL="18055" marR="18055" marT="9028" marB="90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400" b="1" kern="1200">
                          <a:solidFill>
                            <a:srgbClr val="1C3F99"/>
                          </a:solidFill>
                          <a:latin typeface="+mn-lt"/>
                          <a:ea typeface="+mn-ea"/>
                          <a:cs typeface="+mn-cs"/>
                        </a:rPr>
                        <a:t>✅ Pros</a:t>
                      </a:r>
                    </a:p>
                  </a:txBody>
                  <a:tcPr marL="18055" marR="18055" marT="9028" marB="90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400" b="1" kern="1200">
                          <a:solidFill>
                            <a:srgbClr val="1C3F99"/>
                          </a:solidFill>
                          <a:latin typeface="+mn-lt"/>
                          <a:ea typeface="+mn-ea"/>
                          <a:cs typeface="+mn-cs"/>
                        </a:rPr>
                        <a:t>⚠️ Cons</a:t>
                      </a:r>
                    </a:p>
                  </a:txBody>
                  <a:tcPr marL="18055" marR="18055" marT="9028" marB="90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400" b="1" kern="1200" dirty="0">
                          <a:solidFill>
                            <a:srgbClr val="1C3F99"/>
                          </a:solidFill>
                          <a:latin typeface="+mn-lt"/>
                          <a:ea typeface="+mn-ea"/>
                          <a:cs typeface="+mn-cs"/>
                        </a:rPr>
                        <a:t>🔧 Mitigation measures</a:t>
                      </a:r>
                    </a:p>
                  </a:txBody>
                  <a:tcPr marL="18055" marR="18055" marT="9028" marB="90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03788794"/>
                  </a:ext>
                </a:extLst>
              </a:tr>
              <a:tr h="847746">
                <a:tc>
                  <a:txBody>
                    <a:bodyPr/>
                    <a:lstStyle/>
                    <a:p>
                      <a:r>
                        <a:rPr lang="en-US" sz="1200" b="1" dirty="0"/>
                        <a:t>Logistic Regression</a:t>
                      </a:r>
                      <a:endParaRPr lang="en-US" sz="12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DF4FB"/>
                    </a:solidFill>
                  </a:tcPr>
                </a:tc>
                <a:tc>
                  <a:txBody>
                    <a:bodyPr/>
                    <a:lstStyle/>
                    <a:p>
                      <a:pPr marL="285750" indent="-285750">
                        <a:buFont typeface="Arial" panose="020B0604020202020204" pitchFamily="34" charset="0"/>
                        <a:buChar char="•"/>
                      </a:pPr>
                      <a:r>
                        <a:rPr lang="en-US" sz="1200" dirty="0"/>
                        <a:t>High interpretability</a:t>
                      </a:r>
                    </a:p>
                    <a:p>
                      <a:pPr marL="285750" indent="-285750">
                        <a:buFont typeface="Arial" panose="020B0604020202020204" pitchFamily="34" charset="0"/>
                        <a:buChar char="•"/>
                      </a:pPr>
                      <a:r>
                        <a:rPr lang="en-US" sz="1200" dirty="0"/>
                        <a:t>Well-calibrated probabilities</a:t>
                      </a:r>
                    </a:p>
                    <a:p>
                      <a:pPr marL="285750" indent="-285750">
                        <a:buFont typeface="Arial" panose="020B0604020202020204" pitchFamily="34" charset="0"/>
                        <a:buChar char="•"/>
                      </a:pPr>
                      <a:r>
                        <a:rPr lang="en-US" sz="1200" dirty="0"/>
                        <a:t>Fast training and inference</a:t>
                      </a:r>
                    </a:p>
                    <a:p>
                      <a:pPr marL="285750" indent="-285750">
                        <a:buFont typeface="Arial" panose="020B0604020202020204" pitchFamily="34" charset="0"/>
                        <a:buChar char="•"/>
                      </a:pPr>
                      <a:r>
                        <a:rPr lang="en-US" sz="1200" dirty="0"/>
                        <a:t>Reliable baseline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DF4FB"/>
                    </a:solidFill>
                  </a:tcPr>
                </a:tc>
                <a:tc>
                  <a:txBody>
                    <a:bodyPr/>
                    <a:lstStyle/>
                    <a:p>
                      <a:pPr marL="171450" indent="-171450">
                        <a:buFont typeface="Arial" panose="020B0604020202020204" pitchFamily="34" charset="0"/>
                        <a:buChar char="•"/>
                      </a:pPr>
                      <a:r>
                        <a:rPr lang="en-US" sz="1200" dirty="0"/>
                        <a:t>Not as effective in handling imbalanced datasets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DF4FB"/>
                    </a:solidFill>
                  </a:tcPr>
                </a:tc>
                <a:tc>
                  <a:txBody>
                    <a:bodyPr/>
                    <a:lstStyle/>
                    <a:p>
                      <a:pPr marL="171450" indent="-171450">
                        <a:buFont typeface="Arial" panose="020B0604020202020204" pitchFamily="34" charset="0"/>
                        <a:buChar char="•"/>
                      </a:pPr>
                      <a:r>
                        <a:rPr lang="en-US" sz="1200" dirty="0"/>
                        <a:t>Use comprehensive </a:t>
                      </a:r>
                      <a:r>
                        <a:rPr lang="en-US" sz="1200" dirty="0" err="1"/>
                        <a:t>GridSearchCV</a:t>
                      </a:r>
                      <a:r>
                        <a:rPr lang="en-US" sz="1200" dirty="0"/>
                        <a:t> to create good baseline for evaluation of other models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DF4FB"/>
                    </a:solidFill>
                  </a:tcPr>
                </a:tc>
                <a:extLst>
                  <a:ext uri="{0D108BD9-81ED-4DB2-BD59-A6C34878D82A}">
                    <a16:rowId xmlns:a16="http://schemas.microsoft.com/office/drawing/2014/main" val="3381348831"/>
                  </a:ext>
                </a:extLst>
              </a:tr>
              <a:tr h="1298216">
                <a:tc>
                  <a:txBody>
                    <a:bodyPr/>
                    <a:lstStyle/>
                    <a:p>
                      <a:r>
                        <a:rPr lang="en-US" sz="1200" b="1" dirty="0"/>
                        <a:t>Balanced Random Forest</a:t>
                      </a:r>
                      <a:endParaRPr lang="en-US" sz="12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200" dirty="0" err="1"/>
                        <a:t>Undersamples</a:t>
                      </a:r>
                      <a:r>
                        <a:rPr lang="en-US" sz="1200" dirty="0"/>
                        <a:t> majority class during tree creation</a:t>
                      </a:r>
                    </a:p>
                    <a:p>
                      <a:pPr marL="285750" indent="-285750">
                        <a:buFont typeface="Arial" panose="020B0604020202020204" pitchFamily="34" charset="0"/>
                        <a:buChar char="•"/>
                      </a:pPr>
                      <a:r>
                        <a:rPr lang="en-US" sz="1200" dirty="0"/>
                        <a:t>Captures non-linear patterns Handles mixed data types Provides feature importance</a:t>
                      </a:r>
                    </a:p>
                    <a:p>
                      <a:pPr marL="285750" indent="-285750">
                        <a:buFont typeface="Arial" panose="020B0604020202020204" pitchFamily="34" charset="0"/>
                        <a:buChar char="•"/>
                      </a:pPr>
                      <a:r>
                        <a:rPr lang="en-US" sz="1200" dirty="0"/>
                        <a:t>Robust to outliers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t>Computationally expensive, longest training time. May limit bank's ability to extend outreach to many potential clients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t>Reduce number of estimators</a:t>
                      </a:r>
                    </a:p>
                    <a:p>
                      <a:pPr marL="171450" indent="-171450">
                        <a:buFont typeface="Arial" panose="020B0604020202020204" pitchFamily="34" charset="0"/>
                        <a:buChar char="•"/>
                      </a:pPr>
                      <a:r>
                        <a:rPr lang="en-US" sz="1200" dirty="0"/>
                        <a:t>Implement parallel processing (</a:t>
                      </a:r>
                      <a:r>
                        <a:rPr lang="en-US" sz="1200" dirty="0" err="1"/>
                        <a:t>n_jobs</a:t>
                      </a:r>
                      <a:r>
                        <a:rPr lang="en-US" sz="1200" dirty="0"/>
                        <a:t>)</a:t>
                      </a:r>
                    </a:p>
                    <a:p>
                      <a:pPr marL="171450" indent="-171450">
                        <a:buFont typeface="Arial" panose="020B0604020202020204" pitchFamily="34" charset="0"/>
                        <a:buChar char="•"/>
                      </a:pPr>
                      <a:r>
                        <a:rPr lang="en-US" sz="1200" dirty="0"/>
                        <a:t>Use feature selection to reduce dimensionality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66812457"/>
                  </a:ext>
                </a:extLst>
              </a:tr>
              <a:tr h="1007214">
                <a:tc>
                  <a:txBody>
                    <a:bodyPr/>
                    <a:lstStyle/>
                    <a:p>
                      <a:r>
                        <a:rPr lang="en-US" sz="1200" b="1" dirty="0" err="1"/>
                        <a:t>XGBoost</a:t>
                      </a:r>
                      <a:endParaRPr lang="en-US" sz="12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DF4FB"/>
                    </a:solidFill>
                  </a:tcPr>
                </a:tc>
                <a:tc>
                  <a:txBody>
                    <a:bodyPr/>
                    <a:lstStyle/>
                    <a:p>
                      <a:pPr marL="285750" indent="-285750">
                        <a:buFont typeface="Arial" panose="020B0604020202020204" pitchFamily="34" charset="0"/>
                        <a:buChar char="•"/>
                      </a:pPr>
                      <a:r>
                        <a:rPr lang="en-US" sz="1200" dirty="0"/>
                        <a:t>Built-in regularization prevents overfitting</a:t>
                      </a:r>
                    </a:p>
                    <a:p>
                      <a:pPr marL="285750" indent="-285750">
                        <a:buFont typeface="Arial" panose="020B0604020202020204" pitchFamily="34" charset="0"/>
                        <a:buChar char="•"/>
                      </a:pPr>
                      <a:r>
                        <a:rPr lang="en-US" sz="1200" dirty="0"/>
                        <a:t>Gradient boosting corrects previous errors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DF4FB"/>
                    </a:solidFill>
                  </a:tcPr>
                </a:tc>
                <a:tc>
                  <a:txBody>
                    <a:bodyPr/>
                    <a:lstStyle/>
                    <a:p>
                      <a:pPr marL="171450" indent="-171450">
                        <a:buFont typeface="Arial" panose="020B0604020202020204" pitchFamily="34" charset="0"/>
                        <a:buChar char="•"/>
                      </a:pPr>
                      <a:r>
                        <a:rPr lang="en-US" sz="1200" dirty="0"/>
                        <a:t>Requires careful parameter tuning to optimize performance and prevent overfitting</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DF4FB"/>
                    </a:solidFill>
                  </a:tcPr>
                </a:tc>
                <a:tc>
                  <a:txBody>
                    <a:bodyPr/>
                    <a:lstStyle/>
                    <a:p>
                      <a:pPr marL="171450" indent="-171450">
                        <a:buFont typeface="Arial" panose="020B0604020202020204" pitchFamily="34" charset="0"/>
                        <a:buChar char="•"/>
                      </a:pPr>
                      <a:r>
                        <a:rPr lang="en-US" sz="1200" dirty="0"/>
                        <a:t>Grid search with cross-validation</a:t>
                      </a:r>
                    </a:p>
                    <a:p>
                      <a:pPr marL="171450" indent="-171450">
                        <a:buFont typeface="Arial" panose="020B0604020202020204" pitchFamily="34" charset="0"/>
                        <a:buChar char="•"/>
                      </a:pPr>
                      <a:r>
                        <a:rPr lang="en-US" sz="1200" dirty="0"/>
                        <a:t>Early stopping</a:t>
                      </a:r>
                    </a:p>
                    <a:p>
                      <a:pPr marL="171450" indent="-171450">
                        <a:buFont typeface="Arial" panose="020B0604020202020204" pitchFamily="34" charset="0"/>
                        <a:buChar char="•"/>
                      </a:pPr>
                      <a:r>
                        <a:rPr lang="en-US" sz="1200" dirty="0"/>
                        <a:t>Conservative learning rate</a:t>
                      </a:r>
                    </a:p>
                    <a:p>
                      <a:pPr marL="171450" indent="-171450">
                        <a:buFont typeface="Arial" panose="020B0604020202020204" pitchFamily="34" charset="0"/>
                        <a:buChar char="•"/>
                      </a:pPr>
                      <a:r>
                        <a:rPr lang="en-US" sz="1200" dirty="0"/>
                        <a:t>Monitor validation metrics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DF4FB"/>
                    </a:solidFill>
                  </a:tcPr>
                </a:tc>
                <a:extLst>
                  <a:ext uri="{0D108BD9-81ED-4DB2-BD59-A6C34878D82A}">
                    <a16:rowId xmlns:a16="http://schemas.microsoft.com/office/drawing/2014/main" val="2196045651"/>
                  </a:ext>
                </a:extLst>
              </a:tr>
              <a:tr h="1298216">
                <a:tc>
                  <a:txBody>
                    <a:bodyPr/>
                    <a:lstStyle/>
                    <a:p>
                      <a:r>
                        <a:rPr lang="en-US" sz="1200" b="1"/>
                        <a:t>Final ensemble</a:t>
                      </a:r>
                      <a:endParaRPr lang="en-US" sz="1200"/>
                    </a:p>
                  </a:txBody>
                  <a:tcPr marL="18055" marR="18055" marT="9028" marB="90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t>Combines strengths of multiple model</a:t>
                      </a:r>
                    </a:p>
                    <a:p>
                      <a:pPr marL="171450" indent="-171450">
                        <a:buFont typeface="Arial" panose="020B0604020202020204" pitchFamily="34" charset="0"/>
                        <a:buChar char="•"/>
                      </a:pPr>
                      <a:r>
                        <a:rPr lang="en-US" sz="1200" dirty="0"/>
                        <a:t>Reduces overfitting risk</a:t>
                      </a:r>
                    </a:p>
                    <a:p>
                      <a:pPr marL="171450" indent="-171450">
                        <a:buFont typeface="Arial" panose="020B0604020202020204" pitchFamily="34" charset="0"/>
                        <a:buChar char="•"/>
                      </a:pPr>
                      <a:r>
                        <a:rPr lang="en-US" sz="1200" dirty="0"/>
                        <a:t>Improves stability</a:t>
                      </a:r>
                    </a:p>
                    <a:p>
                      <a:pPr marL="171450" indent="-171450">
                        <a:buFont typeface="Arial" panose="020B0604020202020204" pitchFamily="34" charset="0"/>
                        <a:buChar char="•"/>
                      </a:pPr>
                      <a:r>
                        <a:rPr lang="en-US" sz="1200" dirty="0"/>
                        <a:t>Soft voting for probability calibration</a:t>
                      </a:r>
                    </a:p>
                  </a:txBody>
                  <a:tcPr marL="18055" marR="18055" marT="9028" marB="9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t>Dynamic model selection means that different pipeline runs might results in different ensembles, making reproducing results challenging</a:t>
                      </a:r>
                    </a:p>
                  </a:txBody>
                  <a:tcPr marL="18055" marR="18055" marT="9028" marB="9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t>Use multiple evaluation metrics when selecting models. Implement diversity constraints to ensure different model types are included. Create a fixed random seed for selection process to ensure reproducibility. Track and version ensemble components for each production deployment.</a:t>
                      </a:r>
                    </a:p>
                  </a:txBody>
                  <a:tcPr marL="18055" marR="18055" marT="9028" marB="9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74497367"/>
                  </a:ext>
                </a:extLst>
              </a:tr>
            </a:tbl>
          </a:graphicData>
        </a:graphic>
      </p:graphicFrame>
    </p:spTree>
    <p:extLst>
      <p:ext uri="{BB962C8B-B14F-4D97-AF65-F5344CB8AC3E}">
        <p14:creationId xmlns:p14="http://schemas.microsoft.com/office/powerpoint/2010/main" val="419931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4486</TotalTime>
  <Words>1520</Words>
  <Application>Microsoft Office PowerPoint</Application>
  <PresentationFormat>Widescreen</PresentationFormat>
  <Paragraphs>246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Microsoft YaHei UI</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Khee Ern Wong</dc:creator>
  <cp:lastModifiedBy>Khee Ern Wong</cp:lastModifiedBy>
  <cp:revision>212</cp:revision>
  <dcterms:created xsi:type="dcterms:W3CDTF">2025-06-15T23:49:18Z</dcterms:created>
  <dcterms:modified xsi:type="dcterms:W3CDTF">2025-06-27T13:47:43Z</dcterms:modified>
</cp:coreProperties>
</file>