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77" r:id="rId5"/>
    <p:sldId id="268" r:id="rId6"/>
    <p:sldId id="269" r:id="rId7"/>
    <p:sldId id="270" r:id="rId8"/>
    <p:sldId id="259" r:id="rId9"/>
    <p:sldId id="274" r:id="rId10"/>
    <p:sldId id="260" r:id="rId11"/>
    <p:sldId id="272" r:id="rId12"/>
    <p:sldId id="275" r:id="rId13"/>
    <p:sldId id="261" r:id="rId14"/>
    <p:sldId id="263" r:id="rId15"/>
    <p:sldId id="271" r:id="rId16"/>
    <p:sldId id="276" r:id="rId17"/>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
      <p:font typeface="Montserrat" panose="00000500000000000000" pitchFamily="2" charset="0"/>
      <p:regular r:id="rId23"/>
      <p:bold r:id="rId24"/>
      <p:italic r:id="rId25"/>
      <p:boldItalic r:id="rId26"/>
    </p:embeddedFont>
    <p:embeddedFont>
      <p:font typeface="Raleway"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36c227a4f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36c227a4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36251e9b6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36251e9b6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36c227a4f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36c227a4f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6c227a4f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36c227a4f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1B28C543-B47C-B5AA-3132-05573C653FD8}"/>
            </a:ext>
          </a:extLst>
        </p:cNvPr>
        <p:cNvGrpSpPr/>
        <p:nvPr/>
      </p:nvGrpSpPr>
      <p:grpSpPr>
        <a:xfrm>
          <a:off x="0" y="0"/>
          <a:ext cx="0" cy="0"/>
          <a:chOff x="0" y="0"/>
          <a:chExt cx="0" cy="0"/>
        </a:xfrm>
      </p:grpSpPr>
      <p:sp>
        <p:nvSpPr>
          <p:cNvPr id="124" name="Google Shape;124;g136c227a4fd_0_19:notes">
            <a:extLst>
              <a:ext uri="{FF2B5EF4-FFF2-40B4-BE49-F238E27FC236}">
                <a16:creationId xmlns:a16="http://schemas.microsoft.com/office/drawing/2014/main" id="{1B395780-12A0-0963-188D-79EEC4722F2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36c227a4fd_0_19:notes">
            <a:extLst>
              <a:ext uri="{FF2B5EF4-FFF2-40B4-BE49-F238E27FC236}">
                <a16:creationId xmlns:a16="http://schemas.microsoft.com/office/drawing/2014/main" id="{690DAC0B-FAA6-367D-5EA0-CF90DCB0D78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6751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5DDC4C03-2F94-D0AD-A7EA-3C7F3E6E0006}"/>
            </a:ext>
          </a:extLst>
        </p:cNvPr>
        <p:cNvGrpSpPr/>
        <p:nvPr/>
      </p:nvGrpSpPr>
      <p:grpSpPr>
        <a:xfrm>
          <a:off x="0" y="0"/>
          <a:ext cx="0" cy="0"/>
          <a:chOff x="0" y="0"/>
          <a:chExt cx="0" cy="0"/>
        </a:xfrm>
      </p:grpSpPr>
      <p:sp>
        <p:nvSpPr>
          <p:cNvPr id="124" name="Google Shape;124;g136c227a4fd_0_19:notes">
            <a:extLst>
              <a:ext uri="{FF2B5EF4-FFF2-40B4-BE49-F238E27FC236}">
                <a16:creationId xmlns:a16="http://schemas.microsoft.com/office/drawing/2014/main" id="{DC5B898A-CF26-283D-D15A-604CBA5C981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36c227a4fd_0_19:notes">
            <a:extLst>
              <a:ext uri="{FF2B5EF4-FFF2-40B4-BE49-F238E27FC236}">
                <a16:creationId xmlns:a16="http://schemas.microsoft.com/office/drawing/2014/main" id="{34EECEF0-BCDA-A9DF-9E71-5958FF1602F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7838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36251e9b6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36251e9b6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36251e9b6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6251e9b6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DD083C36-E8DE-629F-2ECB-4BB68B1DDFA0}"/>
            </a:ext>
          </a:extLst>
        </p:cNvPr>
        <p:cNvGrpSpPr/>
        <p:nvPr/>
      </p:nvGrpSpPr>
      <p:grpSpPr>
        <a:xfrm>
          <a:off x="0" y="0"/>
          <a:ext cx="0" cy="0"/>
          <a:chOff x="0" y="0"/>
          <a:chExt cx="0" cy="0"/>
        </a:xfrm>
      </p:grpSpPr>
      <p:sp>
        <p:nvSpPr>
          <p:cNvPr id="95" name="Google Shape;95;g136251e9b62_0_26:notes">
            <a:extLst>
              <a:ext uri="{FF2B5EF4-FFF2-40B4-BE49-F238E27FC236}">
                <a16:creationId xmlns:a16="http://schemas.microsoft.com/office/drawing/2014/main" id="{7190CEFA-6B9A-1F1A-050E-7521EC9DE1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6251e9b62_0_26:notes">
            <a:extLst>
              <a:ext uri="{FF2B5EF4-FFF2-40B4-BE49-F238E27FC236}">
                <a16:creationId xmlns:a16="http://schemas.microsoft.com/office/drawing/2014/main" id="{42C6948A-A581-BBC5-947E-94F29A2386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2434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D375AE63-D1E9-D6DF-A330-8E1D123A0A94}"/>
            </a:ext>
          </a:extLst>
        </p:cNvPr>
        <p:cNvGrpSpPr/>
        <p:nvPr/>
      </p:nvGrpSpPr>
      <p:grpSpPr>
        <a:xfrm>
          <a:off x="0" y="0"/>
          <a:ext cx="0" cy="0"/>
          <a:chOff x="0" y="0"/>
          <a:chExt cx="0" cy="0"/>
        </a:xfrm>
      </p:grpSpPr>
      <p:sp>
        <p:nvSpPr>
          <p:cNvPr id="95" name="Google Shape;95;g136251e9b62_0_26:notes">
            <a:extLst>
              <a:ext uri="{FF2B5EF4-FFF2-40B4-BE49-F238E27FC236}">
                <a16:creationId xmlns:a16="http://schemas.microsoft.com/office/drawing/2014/main" id="{1D9E9567-AA7E-C2F6-0A21-768DF23720D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6251e9b62_0_26:notes">
            <a:extLst>
              <a:ext uri="{FF2B5EF4-FFF2-40B4-BE49-F238E27FC236}">
                <a16:creationId xmlns:a16="http://schemas.microsoft.com/office/drawing/2014/main" id="{B55A659D-889F-5D52-289E-0F82DC26137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2998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6F9A9537-FB89-5787-5A3B-778E1FFC55FC}"/>
            </a:ext>
          </a:extLst>
        </p:cNvPr>
        <p:cNvGrpSpPr/>
        <p:nvPr/>
      </p:nvGrpSpPr>
      <p:grpSpPr>
        <a:xfrm>
          <a:off x="0" y="0"/>
          <a:ext cx="0" cy="0"/>
          <a:chOff x="0" y="0"/>
          <a:chExt cx="0" cy="0"/>
        </a:xfrm>
      </p:grpSpPr>
      <p:sp>
        <p:nvSpPr>
          <p:cNvPr id="95" name="Google Shape;95;g136251e9b62_0_26:notes">
            <a:extLst>
              <a:ext uri="{FF2B5EF4-FFF2-40B4-BE49-F238E27FC236}">
                <a16:creationId xmlns:a16="http://schemas.microsoft.com/office/drawing/2014/main" id="{0011A9F5-1A98-C0A5-38F8-95BB0C7FAB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6251e9b62_0_26:notes">
            <a:extLst>
              <a:ext uri="{FF2B5EF4-FFF2-40B4-BE49-F238E27FC236}">
                <a16:creationId xmlns:a16="http://schemas.microsoft.com/office/drawing/2014/main" id="{C34A50F0-4BAE-96FE-4DAC-D68514B7BFE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6111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9D3C2E45-8DC6-5EA2-1737-AF686F5E5A8C}"/>
            </a:ext>
          </a:extLst>
        </p:cNvPr>
        <p:cNvGrpSpPr/>
        <p:nvPr/>
      </p:nvGrpSpPr>
      <p:grpSpPr>
        <a:xfrm>
          <a:off x="0" y="0"/>
          <a:ext cx="0" cy="0"/>
          <a:chOff x="0" y="0"/>
          <a:chExt cx="0" cy="0"/>
        </a:xfrm>
      </p:grpSpPr>
      <p:sp>
        <p:nvSpPr>
          <p:cNvPr id="95" name="Google Shape;95;g136251e9b62_0_26:notes">
            <a:extLst>
              <a:ext uri="{FF2B5EF4-FFF2-40B4-BE49-F238E27FC236}">
                <a16:creationId xmlns:a16="http://schemas.microsoft.com/office/drawing/2014/main" id="{14E134E8-8093-79EB-4A72-C06E30E6A55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6251e9b62_0_26:notes">
            <a:extLst>
              <a:ext uri="{FF2B5EF4-FFF2-40B4-BE49-F238E27FC236}">
                <a16:creationId xmlns:a16="http://schemas.microsoft.com/office/drawing/2014/main" id="{40912996-8292-D25A-9058-25F37A3757C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3337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36251e9b6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36251e9b6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5119FB28-4C57-1A75-4D7D-18EEB26D71BB}"/>
            </a:ext>
          </a:extLst>
        </p:cNvPr>
        <p:cNvGrpSpPr/>
        <p:nvPr/>
      </p:nvGrpSpPr>
      <p:grpSpPr>
        <a:xfrm>
          <a:off x="0" y="0"/>
          <a:ext cx="0" cy="0"/>
          <a:chOff x="0" y="0"/>
          <a:chExt cx="0" cy="0"/>
        </a:xfrm>
      </p:grpSpPr>
      <p:sp>
        <p:nvSpPr>
          <p:cNvPr id="101" name="Google Shape;101;g136251e9b62_0_32:notes">
            <a:extLst>
              <a:ext uri="{FF2B5EF4-FFF2-40B4-BE49-F238E27FC236}">
                <a16:creationId xmlns:a16="http://schemas.microsoft.com/office/drawing/2014/main" id="{8CE984B9-7039-28B2-3AA3-13210BF982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36251e9b62_0_32:notes">
            <a:extLst>
              <a:ext uri="{FF2B5EF4-FFF2-40B4-BE49-F238E27FC236}">
                <a16:creationId xmlns:a16="http://schemas.microsoft.com/office/drawing/2014/main" id="{4DDB04AA-053B-DD98-5513-15D2048B214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7653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Les Plus Beaux Logis de Paris</a:t>
            </a:r>
            <a:endParaRPr/>
          </a:p>
          <a:p>
            <a:pPr marL="0" lvl="0" indent="0" algn="l" rtl="0">
              <a:spcBef>
                <a:spcPts val="0"/>
              </a:spcBef>
              <a:spcAft>
                <a:spcPts val="0"/>
              </a:spcAft>
              <a:buNone/>
            </a:pPr>
            <a:r>
              <a:rPr lang="fr"/>
              <a:t>Partie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671000" y="640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sz="3300" dirty="0">
                <a:latin typeface="Montserrat"/>
                <a:ea typeface="Montserrat"/>
                <a:cs typeface="Montserrat"/>
                <a:sym typeface="Montserrat"/>
              </a:rPr>
              <a:t>III. Résultat des prédictions</a:t>
            </a:r>
            <a:endParaRPr sz="3300" dirty="0">
              <a:latin typeface="Montserrat"/>
              <a:ea typeface="Montserrat"/>
              <a:cs typeface="Montserrat"/>
              <a:sym typeface="Montserrat"/>
            </a:endParaRPr>
          </a:p>
          <a:p>
            <a:pPr marL="0" lvl="0" indent="0" algn="l" rtl="0">
              <a:spcBef>
                <a:spcPts val="0"/>
              </a:spcBef>
              <a:spcAft>
                <a:spcPts val="0"/>
              </a:spcAft>
              <a:buNone/>
            </a:pPr>
            <a:endParaRPr sz="3600" dirty="0"/>
          </a:p>
          <a:p>
            <a:pPr marL="0" lvl="0" indent="0" algn="l" rtl="0">
              <a:spcBef>
                <a:spcPts val="0"/>
              </a:spcBef>
              <a:spcAft>
                <a:spcPts val="0"/>
              </a:spcAft>
              <a:buNone/>
            </a:pPr>
            <a:endParaRPr sz="3600" dirty="0"/>
          </a:p>
          <a:p>
            <a:pPr marL="0" lvl="0" indent="0" algn="l" rtl="0">
              <a:spcBef>
                <a:spcPts val="0"/>
              </a:spcBef>
              <a:spcAft>
                <a:spcPts val="0"/>
              </a:spcAft>
              <a:buNone/>
            </a:pPr>
            <a:endParaRPr dirty="0"/>
          </a:p>
        </p:txBody>
      </p:sp>
      <p:pic>
        <p:nvPicPr>
          <p:cNvPr id="5" name="Image 4">
            <a:extLst>
              <a:ext uri="{FF2B5EF4-FFF2-40B4-BE49-F238E27FC236}">
                <a16:creationId xmlns:a16="http://schemas.microsoft.com/office/drawing/2014/main" id="{6F6D36ED-50D5-499D-2DB8-6B7A2A40E50F}"/>
              </a:ext>
            </a:extLst>
          </p:cNvPr>
          <p:cNvPicPr>
            <a:picLocks noChangeAspect="1"/>
          </p:cNvPicPr>
          <p:nvPr/>
        </p:nvPicPr>
        <p:blipFill>
          <a:blip r:embed="rId3"/>
          <a:stretch>
            <a:fillRect/>
          </a:stretch>
        </p:blipFill>
        <p:spPr>
          <a:xfrm>
            <a:off x="964915" y="1423206"/>
            <a:ext cx="5158300" cy="1315133"/>
          </a:xfrm>
          <a:prstGeom prst="rect">
            <a:avLst/>
          </a:prstGeom>
        </p:spPr>
      </p:pic>
      <p:sp>
        <p:nvSpPr>
          <p:cNvPr id="7" name="ZoneTexte 6">
            <a:extLst>
              <a:ext uri="{FF2B5EF4-FFF2-40B4-BE49-F238E27FC236}">
                <a16:creationId xmlns:a16="http://schemas.microsoft.com/office/drawing/2014/main" id="{E0D1A521-C2CC-3630-F34B-9A38AB8F9979}"/>
              </a:ext>
            </a:extLst>
          </p:cNvPr>
          <p:cNvSpPr txBox="1"/>
          <p:nvPr/>
        </p:nvSpPr>
        <p:spPr>
          <a:xfrm>
            <a:off x="671000" y="2795490"/>
            <a:ext cx="7688700" cy="1569660"/>
          </a:xfrm>
          <a:prstGeom prst="rect">
            <a:avLst/>
          </a:prstGeom>
          <a:noFill/>
        </p:spPr>
        <p:txBody>
          <a:bodyPr wrap="square">
            <a:spAutoFit/>
          </a:bodyPr>
          <a:lstStyle/>
          <a:p>
            <a:pPr algn="l"/>
            <a:r>
              <a:rPr lang="fr-FR" sz="1200" b="0" i="0" u="sng" dirty="0">
                <a:effectLst/>
                <a:latin typeface="+mn-lt"/>
              </a:rPr>
              <a:t>Mes conclusions sur ce résultat et comment j'aurais pu aller plus loin :</a:t>
            </a:r>
          </a:p>
          <a:p>
            <a:pPr algn="l">
              <a:buFont typeface="Arial" panose="020B0604020202020204" pitchFamily="34" charset="0"/>
              <a:buChar char="•"/>
            </a:pPr>
            <a:r>
              <a:rPr lang="fr-FR" sz="1200" b="0" i="0" dirty="0">
                <a:effectLst/>
                <a:latin typeface="+mn-lt"/>
              </a:rPr>
              <a:t>Analyse des caractéristiques : étudier plus en détail l'influence de chaque caractéristique sur la prédiction des prix immobiliers. Par exemple, est-ce que la surface habitable a une plus grande influence que le nombre de pièces ? En comprenant mieux l'importance de chaque </a:t>
            </a:r>
            <a:r>
              <a:rPr lang="fr-FR" sz="1200" b="0" i="0" dirty="0" err="1">
                <a:effectLst/>
                <a:latin typeface="+mn-lt"/>
              </a:rPr>
              <a:t>feature</a:t>
            </a:r>
            <a:r>
              <a:rPr lang="fr-FR" sz="1200" b="0" i="0" dirty="0">
                <a:effectLst/>
                <a:latin typeface="+mn-lt"/>
              </a:rPr>
              <a:t>, vous pourriez affiner votre modèle de prédiction.</a:t>
            </a:r>
          </a:p>
          <a:p>
            <a:pPr algn="l">
              <a:buFont typeface="Arial" panose="020B0604020202020204" pitchFamily="34" charset="0"/>
              <a:buChar char="•"/>
            </a:pPr>
            <a:r>
              <a:rPr lang="fr-FR" sz="1200" b="0" i="0" dirty="0">
                <a:effectLst/>
                <a:latin typeface="+mn-lt"/>
              </a:rPr>
              <a:t>Enrichir votre jeu de données : Vous pourriez envisager d'incorporer davantage de variables ou de données externes dans votre modèle. Par exemple, vous pourriez ajouter des informations sur le quartier (comme les écoles, les commerces, les transports en commun) qui pourraient avoir un impact sur les prix immobiliers.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0;p17">
            <a:extLst>
              <a:ext uri="{FF2B5EF4-FFF2-40B4-BE49-F238E27FC236}">
                <a16:creationId xmlns:a16="http://schemas.microsoft.com/office/drawing/2014/main" id="{C6B26C4B-0383-C696-F5DE-714CEB18FEE0}"/>
              </a:ext>
            </a:extLst>
          </p:cNvPr>
          <p:cNvSpPr txBox="1">
            <a:spLocks noGrp="1"/>
          </p:cNvSpPr>
          <p:nvPr>
            <p:ph type="title"/>
          </p:nvPr>
        </p:nvSpPr>
        <p:spPr>
          <a:xfrm>
            <a:off x="727075" y="617085"/>
            <a:ext cx="7689850" cy="534987"/>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sz="3300" dirty="0">
                <a:latin typeface="Montserrat"/>
                <a:ea typeface="Montserrat"/>
                <a:cs typeface="Montserrat"/>
                <a:sym typeface="Montserrat"/>
              </a:rPr>
              <a:t>III. Résultat des prédictions</a:t>
            </a:r>
            <a:endParaRPr sz="3300" dirty="0">
              <a:latin typeface="Montserrat"/>
              <a:ea typeface="Montserrat"/>
              <a:cs typeface="Montserrat"/>
              <a:sym typeface="Montserrat"/>
            </a:endParaRPr>
          </a:p>
          <a:p>
            <a:pPr marL="0" lvl="0" indent="0" algn="l" rtl="0">
              <a:spcBef>
                <a:spcPts val="0"/>
              </a:spcBef>
              <a:spcAft>
                <a:spcPts val="0"/>
              </a:spcAft>
              <a:buNone/>
            </a:pPr>
            <a:br>
              <a:rPr lang="fr-FR" sz="1800" b="1" i="0" u="sng" dirty="0">
                <a:effectLst/>
                <a:latin typeface="system-ui"/>
              </a:rPr>
            </a:br>
            <a:r>
              <a:rPr lang="fr-FR" sz="1300" b="1" i="0" u="sng" dirty="0">
                <a:effectLst/>
                <a:latin typeface="+mn-lt"/>
              </a:rPr>
              <a:t>Prédiction définitive pour le client</a:t>
            </a:r>
            <a:endParaRPr sz="1300" dirty="0">
              <a:latin typeface="+mn-lt"/>
            </a:endParaRPr>
          </a:p>
          <a:p>
            <a:r>
              <a:rPr lang="fr-FR" sz="1300" b="0" i="0" dirty="0">
                <a:effectLst/>
                <a:latin typeface="+mn-lt"/>
              </a:rPr>
              <a:t>Nous avons récupéré le fichier avec le portefeuille des actifs de la société. Nous allons l'importer puis effectuer la prédiction et statuer sur la branche qui, selon notre prédiction, aura le plus de valeur à la date demandée c'est à dire au 31 décembre 2022.</a:t>
            </a:r>
            <a:br>
              <a:rPr lang="fr-FR" sz="1300" b="1" i="0" dirty="0">
                <a:effectLst/>
                <a:latin typeface="+mn-lt"/>
              </a:rPr>
            </a:br>
            <a:endParaRPr sz="1300" dirty="0">
              <a:latin typeface="+mn-lt"/>
            </a:endParaRPr>
          </a:p>
          <a:p>
            <a:pPr marL="0" lvl="0" indent="0" algn="l" rtl="0">
              <a:spcBef>
                <a:spcPts val="0"/>
              </a:spcBef>
              <a:spcAft>
                <a:spcPts val="0"/>
              </a:spcAft>
              <a:buNone/>
            </a:pPr>
            <a:endParaRPr dirty="0"/>
          </a:p>
        </p:txBody>
      </p:sp>
      <p:pic>
        <p:nvPicPr>
          <p:cNvPr id="3" name="Image 2">
            <a:extLst>
              <a:ext uri="{FF2B5EF4-FFF2-40B4-BE49-F238E27FC236}">
                <a16:creationId xmlns:a16="http://schemas.microsoft.com/office/drawing/2014/main" id="{023AE80E-BF06-B4FE-623F-AC7F692B8EBE}"/>
              </a:ext>
            </a:extLst>
          </p:cNvPr>
          <p:cNvPicPr>
            <a:picLocks noChangeAspect="1"/>
          </p:cNvPicPr>
          <p:nvPr/>
        </p:nvPicPr>
        <p:blipFill>
          <a:blip r:embed="rId2"/>
          <a:stretch>
            <a:fillRect/>
          </a:stretch>
        </p:blipFill>
        <p:spPr>
          <a:xfrm>
            <a:off x="810440" y="2210475"/>
            <a:ext cx="3916681" cy="534987"/>
          </a:xfrm>
          <a:prstGeom prst="rect">
            <a:avLst/>
          </a:prstGeom>
        </p:spPr>
      </p:pic>
      <p:sp>
        <p:nvSpPr>
          <p:cNvPr id="8" name="ZoneTexte 7">
            <a:extLst>
              <a:ext uri="{FF2B5EF4-FFF2-40B4-BE49-F238E27FC236}">
                <a16:creationId xmlns:a16="http://schemas.microsoft.com/office/drawing/2014/main" id="{C0127F51-2DBE-CBA4-4F38-0C46CD7F7D07}"/>
              </a:ext>
            </a:extLst>
          </p:cNvPr>
          <p:cNvSpPr txBox="1"/>
          <p:nvPr/>
        </p:nvSpPr>
        <p:spPr>
          <a:xfrm>
            <a:off x="727075" y="2814025"/>
            <a:ext cx="8172450" cy="461665"/>
          </a:xfrm>
          <a:prstGeom prst="rect">
            <a:avLst/>
          </a:prstGeom>
          <a:noFill/>
        </p:spPr>
        <p:txBody>
          <a:bodyPr wrap="square">
            <a:spAutoFit/>
          </a:bodyPr>
          <a:lstStyle/>
          <a:p>
            <a:r>
              <a:rPr lang="fr-FR" sz="1200" b="0" i="0" dirty="0">
                <a:effectLst/>
                <a:latin typeface="+mn-lt"/>
              </a:rPr>
              <a:t>Nous avons la liste des biens immobiliers de l'entreprise. Pour effectuer une prédiction, nous devons mettre ce fichier au même format que le </a:t>
            </a:r>
            <a:r>
              <a:rPr lang="fr-FR" sz="1200" b="0" i="0" dirty="0" err="1">
                <a:effectLst/>
                <a:latin typeface="+mn-lt"/>
              </a:rPr>
              <a:t>dataframe</a:t>
            </a:r>
            <a:r>
              <a:rPr lang="fr-FR" sz="1200" b="0" i="0" dirty="0">
                <a:effectLst/>
                <a:latin typeface="+mn-lt"/>
              </a:rPr>
              <a:t> que nous avons utilisé lors de l'entraînement de l'algorithme.</a:t>
            </a:r>
            <a:endParaRPr lang="fr-FR" sz="1200" dirty="0">
              <a:latin typeface="+mn-lt"/>
            </a:endParaRPr>
          </a:p>
        </p:txBody>
      </p:sp>
      <p:pic>
        <p:nvPicPr>
          <p:cNvPr id="9" name="Image 8">
            <a:extLst>
              <a:ext uri="{FF2B5EF4-FFF2-40B4-BE49-F238E27FC236}">
                <a16:creationId xmlns:a16="http://schemas.microsoft.com/office/drawing/2014/main" id="{F1E889F1-C067-FE3A-BA41-1168771171D5}"/>
              </a:ext>
            </a:extLst>
          </p:cNvPr>
          <p:cNvPicPr>
            <a:picLocks noChangeAspect="1"/>
          </p:cNvPicPr>
          <p:nvPr/>
        </p:nvPicPr>
        <p:blipFill>
          <a:blip r:embed="rId3"/>
          <a:stretch>
            <a:fillRect/>
          </a:stretch>
        </p:blipFill>
        <p:spPr>
          <a:xfrm>
            <a:off x="810440" y="4407415"/>
            <a:ext cx="3505380" cy="534987"/>
          </a:xfrm>
          <a:prstGeom prst="rect">
            <a:avLst/>
          </a:prstGeom>
        </p:spPr>
      </p:pic>
      <p:pic>
        <p:nvPicPr>
          <p:cNvPr id="11" name="Image 10">
            <a:extLst>
              <a:ext uri="{FF2B5EF4-FFF2-40B4-BE49-F238E27FC236}">
                <a16:creationId xmlns:a16="http://schemas.microsoft.com/office/drawing/2014/main" id="{5D00772D-DD08-0C53-9A77-F0D49D7E89BC}"/>
              </a:ext>
            </a:extLst>
          </p:cNvPr>
          <p:cNvPicPr>
            <a:picLocks noChangeAspect="1"/>
          </p:cNvPicPr>
          <p:nvPr/>
        </p:nvPicPr>
        <p:blipFill>
          <a:blip r:embed="rId4"/>
          <a:stretch>
            <a:fillRect/>
          </a:stretch>
        </p:blipFill>
        <p:spPr>
          <a:xfrm>
            <a:off x="810440" y="3275690"/>
            <a:ext cx="6617040" cy="977950"/>
          </a:xfrm>
          <a:prstGeom prst="rect">
            <a:avLst/>
          </a:prstGeom>
        </p:spPr>
      </p:pic>
    </p:spTree>
    <p:extLst>
      <p:ext uri="{BB962C8B-B14F-4D97-AF65-F5344CB8AC3E}">
        <p14:creationId xmlns:p14="http://schemas.microsoft.com/office/powerpoint/2010/main" val="1890919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ABABF1-62C8-B9F9-99EB-54D88ACB9441}"/>
            </a:ext>
          </a:extLst>
        </p:cNvPr>
        <p:cNvGrpSpPr/>
        <p:nvPr/>
      </p:nvGrpSpPr>
      <p:grpSpPr>
        <a:xfrm>
          <a:off x="0" y="0"/>
          <a:ext cx="0" cy="0"/>
          <a:chOff x="0" y="0"/>
          <a:chExt cx="0" cy="0"/>
        </a:xfrm>
      </p:grpSpPr>
      <p:sp>
        <p:nvSpPr>
          <p:cNvPr id="4" name="Google Shape;110;p17">
            <a:extLst>
              <a:ext uri="{FF2B5EF4-FFF2-40B4-BE49-F238E27FC236}">
                <a16:creationId xmlns:a16="http://schemas.microsoft.com/office/drawing/2014/main" id="{FAB3C715-E88F-C909-223A-AA45CB1A45A4}"/>
              </a:ext>
            </a:extLst>
          </p:cNvPr>
          <p:cNvSpPr txBox="1">
            <a:spLocks noGrp="1"/>
          </p:cNvSpPr>
          <p:nvPr>
            <p:ph type="title"/>
          </p:nvPr>
        </p:nvSpPr>
        <p:spPr>
          <a:xfrm>
            <a:off x="727075" y="617085"/>
            <a:ext cx="7689850" cy="534987"/>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sz="3300" dirty="0">
                <a:latin typeface="Montserrat"/>
                <a:ea typeface="Montserrat"/>
                <a:cs typeface="Montserrat"/>
                <a:sym typeface="Montserrat"/>
              </a:rPr>
              <a:t>III. Résultat des prédictions</a:t>
            </a:r>
            <a:endParaRPr sz="3300" dirty="0">
              <a:latin typeface="Montserrat"/>
              <a:ea typeface="Montserrat"/>
              <a:cs typeface="Montserrat"/>
              <a:sym typeface="Montserrat"/>
            </a:endParaRPr>
          </a:p>
          <a:p>
            <a:pPr marL="0" lvl="0" indent="0" algn="l" rtl="0">
              <a:spcBef>
                <a:spcPts val="0"/>
              </a:spcBef>
              <a:spcAft>
                <a:spcPts val="0"/>
              </a:spcAft>
              <a:buNone/>
            </a:pPr>
            <a:br>
              <a:rPr lang="fr-FR" sz="1800" b="1" i="0" u="sng" dirty="0">
                <a:effectLst/>
                <a:latin typeface="system-ui"/>
              </a:rPr>
            </a:br>
            <a:br>
              <a:rPr lang="fr-FR" sz="2400" b="1" i="0" dirty="0">
                <a:effectLst/>
                <a:latin typeface="system-ui"/>
              </a:rPr>
            </a:br>
            <a:endParaRPr sz="3600" dirty="0"/>
          </a:p>
          <a:p>
            <a:pPr marL="0" lvl="0" indent="0" algn="l" rtl="0">
              <a:spcBef>
                <a:spcPts val="0"/>
              </a:spcBef>
              <a:spcAft>
                <a:spcPts val="0"/>
              </a:spcAft>
              <a:buNone/>
            </a:pPr>
            <a:endParaRPr dirty="0"/>
          </a:p>
        </p:txBody>
      </p:sp>
      <p:pic>
        <p:nvPicPr>
          <p:cNvPr id="10" name="Image 9">
            <a:extLst>
              <a:ext uri="{FF2B5EF4-FFF2-40B4-BE49-F238E27FC236}">
                <a16:creationId xmlns:a16="http://schemas.microsoft.com/office/drawing/2014/main" id="{ECE8CAA9-D947-8A1C-634C-9D66C6F0A724}"/>
              </a:ext>
            </a:extLst>
          </p:cNvPr>
          <p:cNvPicPr>
            <a:picLocks noChangeAspect="1"/>
          </p:cNvPicPr>
          <p:nvPr/>
        </p:nvPicPr>
        <p:blipFill>
          <a:blip r:embed="rId2"/>
          <a:stretch>
            <a:fillRect/>
          </a:stretch>
        </p:blipFill>
        <p:spPr>
          <a:xfrm>
            <a:off x="859882" y="1441392"/>
            <a:ext cx="6969668" cy="852772"/>
          </a:xfrm>
          <a:prstGeom prst="rect">
            <a:avLst/>
          </a:prstGeom>
        </p:spPr>
      </p:pic>
      <p:pic>
        <p:nvPicPr>
          <p:cNvPr id="12" name="Image 11">
            <a:extLst>
              <a:ext uri="{FF2B5EF4-FFF2-40B4-BE49-F238E27FC236}">
                <a16:creationId xmlns:a16="http://schemas.microsoft.com/office/drawing/2014/main" id="{BEE911BC-3527-1375-2111-955449F6887A}"/>
              </a:ext>
            </a:extLst>
          </p:cNvPr>
          <p:cNvPicPr>
            <a:picLocks noChangeAspect="1"/>
          </p:cNvPicPr>
          <p:nvPr/>
        </p:nvPicPr>
        <p:blipFill>
          <a:blip r:embed="rId3"/>
          <a:stretch>
            <a:fillRect/>
          </a:stretch>
        </p:blipFill>
        <p:spPr>
          <a:xfrm>
            <a:off x="859881" y="2422951"/>
            <a:ext cx="6969668" cy="852772"/>
          </a:xfrm>
          <a:prstGeom prst="rect">
            <a:avLst/>
          </a:prstGeom>
        </p:spPr>
      </p:pic>
      <p:pic>
        <p:nvPicPr>
          <p:cNvPr id="14" name="Image 13">
            <a:extLst>
              <a:ext uri="{FF2B5EF4-FFF2-40B4-BE49-F238E27FC236}">
                <a16:creationId xmlns:a16="http://schemas.microsoft.com/office/drawing/2014/main" id="{F513A605-6B0B-7A20-F8CC-05C5339B8FD7}"/>
              </a:ext>
            </a:extLst>
          </p:cNvPr>
          <p:cNvPicPr>
            <a:picLocks noChangeAspect="1"/>
          </p:cNvPicPr>
          <p:nvPr/>
        </p:nvPicPr>
        <p:blipFill>
          <a:blip r:embed="rId4"/>
          <a:stretch>
            <a:fillRect/>
          </a:stretch>
        </p:blipFill>
        <p:spPr>
          <a:xfrm>
            <a:off x="859881" y="3371850"/>
            <a:ext cx="7625443" cy="1301500"/>
          </a:xfrm>
          <a:prstGeom prst="rect">
            <a:avLst/>
          </a:prstGeom>
        </p:spPr>
      </p:pic>
    </p:spTree>
    <p:extLst>
      <p:ext uri="{BB962C8B-B14F-4D97-AF65-F5344CB8AC3E}">
        <p14:creationId xmlns:p14="http://schemas.microsoft.com/office/powerpoint/2010/main" val="1921208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Les Plus Beaux Logis de Paris</a:t>
            </a:r>
            <a:endParaRPr/>
          </a:p>
          <a:p>
            <a:pPr marL="0" lvl="0" indent="0" algn="l" rtl="0">
              <a:spcBef>
                <a:spcPts val="0"/>
              </a:spcBef>
              <a:spcAft>
                <a:spcPts val="0"/>
              </a:spcAft>
              <a:buNone/>
            </a:pPr>
            <a:r>
              <a:rPr lang="fr"/>
              <a:t>Partie 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727650" y="617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3333"/>
              <a:buFont typeface="Arial"/>
              <a:buNone/>
            </a:pPr>
            <a:r>
              <a:rPr lang="fr" sz="3300">
                <a:latin typeface="Montserrat"/>
                <a:ea typeface="Montserrat"/>
                <a:cs typeface="Montserrat"/>
                <a:sym typeface="Montserrat"/>
              </a:rPr>
              <a:t>I. Méthodologie suivie </a:t>
            </a:r>
            <a:endParaRPr sz="3300">
              <a:latin typeface="Montserrat"/>
              <a:ea typeface="Montserrat"/>
              <a:cs typeface="Montserrat"/>
              <a:sym typeface="Montserrat"/>
            </a:endParaRPr>
          </a:p>
          <a:p>
            <a:pPr marL="0" lvl="0" indent="0" algn="l" rtl="0">
              <a:spcBef>
                <a:spcPts val="0"/>
              </a:spcBef>
              <a:spcAft>
                <a:spcPts val="0"/>
              </a:spcAft>
              <a:buClr>
                <a:schemeClr val="dk1"/>
              </a:buClr>
              <a:buSzPct val="30555"/>
              <a:buFont typeface="Arial"/>
              <a:buNone/>
            </a:pPr>
            <a:endParaRPr sz="3600"/>
          </a:p>
          <a:p>
            <a:pPr marL="0" lvl="0" indent="0" algn="l" rtl="0">
              <a:spcBef>
                <a:spcPts val="0"/>
              </a:spcBef>
              <a:spcAft>
                <a:spcPts val="0"/>
              </a:spcAft>
              <a:buClr>
                <a:schemeClr val="dk1"/>
              </a:buClr>
              <a:buSzPct val="30555"/>
              <a:buFont typeface="Arial"/>
              <a:buNone/>
            </a:pPr>
            <a:endParaRPr sz="3600"/>
          </a:p>
          <a:p>
            <a:pPr marL="0" lvl="0" indent="0" algn="l" rtl="0">
              <a:spcBef>
                <a:spcPts val="0"/>
              </a:spcBef>
              <a:spcAft>
                <a:spcPts val="0"/>
              </a:spcAft>
              <a:buNone/>
            </a:pPr>
            <a:endParaRPr/>
          </a:p>
        </p:txBody>
      </p:sp>
      <p:sp>
        <p:nvSpPr>
          <p:cNvPr id="5" name="ZoneTexte 4">
            <a:extLst>
              <a:ext uri="{FF2B5EF4-FFF2-40B4-BE49-F238E27FC236}">
                <a16:creationId xmlns:a16="http://schemas.microsoft.com/office/drawing/2014/main" id="{171C26B0-53A5-9AC7-BF6B-3DB64BF43B0F}"/>
              </a:ext>
            </a:extLst>
          </p:cNvPr>
          <p:cNvSpPr txBox="1"/>
          <p:nvPr/>
        </p:nvSpPr>
        <p:spPr>
          <a:xfrm>
            <a:off x="727649" y="1386696"/>
            <a:ext cx="8114271" cy="1200329"/>
          </a:xfrm>
          <a:prstGeom prst="rect">
            <a:avLst/>
          </a:prstGeom>
          <a:noFill/>
        </p:spPr>
        <p:txBody>
          <a:bodyPr wrap="square">
            <a:spAutoFit/>
          </a:bodyPr>
          <a:lstStyle/>
          <a:p>
            <a:r>
              <a:rPr lang="fr-FR" sz="1200" b="1" i="0" u="sng" dirty="0">
                <a:effectLst/>
                <a:latin typeface="+mn-lt"/>
              </a:rPr>
              <a:t>Classification des données issues du jeu de test:</a:t>
            </a:r>
          </a:p>
          <a:p>
            <a:pPr algn="l"/>
            <a:endParaRPr lang="fr-FR" sz="1200" b="0" i="0" dirty="0">
              <a:effectLst/>
              <a:latin typeface="+mn-lt"/>
            </a:endParaRPr>
          </a:p>
          <a:p>
            <a:pPr algn="l"/>
            <a:r>
              <a:rPr lang="fr-FR" sz="1200" b="0" i="0" dirty="0">
                <a:effectLst/>
                <a:latin typeface="+mn-lt"/>
              </a:rPr>
              <a:t>Dans cette partie nous allons labelliser automatiquement les biens immobiliers comme étant :</a:t>
            </a:r>
          </a:p>
          <a:p>
            <a:pPr algn="l">
              <a:buFont typeface="Arial" panose="020B0604020202020204" pitchFamily="34" charset="0"/>
              <a:buChar char="•"/>
            </a:pPr>
            <a:r>
              <a:rPr lang="fr-FR" sz="1200" b="0" i="0" dirty="0">
                <a:effectLst/>
                <a:latin typeface="+mn-lt"/>
              </a:rPr>
              <a:t>soit des Appartements</a:t>
            </a:r>
          </a:p>
          <a:p>
            <a:pPr algn="l">
              <a:buFont typeface="Arial" panose="020B0604020202020204" pitchFamily="34" charset="0"/>
              <a:buChar char="•"/>
            </a:pPr>
            <a:r>
              <a:rPr lang="fr-FR" sz="1200" b="0" i="0" dirty="0">
                <a:effectLst/>
                <a:latin typeface="+mn-lt"/>
              </a:rPr>
              <a:t>soit des Local industriel. commercial ou assimilé Pour cela nous allons utiliser l'algorithme du </a:t>
            </a:r>
            <a:r>
              <a:rPr lang="fr-FR" sz="1200" b="0" i="0" dirty="0" err="1">
                <a:effectLst/>
                <a:latin typeface="+mn-lt"/>
              </a:rPr>
              <a:t>KMeans</a:t>
            </a:r>
            <a:r>
              <a:rPr lang="fr-FR" sz="1200" b="0" i="0" dirty="0">
                <a:effectLst/>
                <a:latin typeface="+mn-lt"/>
              </a:rPr>
              <a:t> sur le jeu de données partagé par l'entreprise.</a:t>
            </a:r>
          </a:p>
        </p:txBody>
      </p:sp>
      <p:pic>
        <p:nvPicPr>
          <p:cNvPr id="4" name="Image 3">
            <a:extLst>
              <a:ext uri="{FF2B5EF4-FFF2-40B4-BE49-F238E27FC236}">
                <a16:creationId xmlns:a16="http://schemas.microsoft.com/office/drawing/2014/main" id="{8B8ECA05-9D43-B83A-8F88-E7293156C2FE}"/>
              </a:ext>
            </a:extLst>
          </p:cNvPr>
          <p:cNvPicPr>
            <a:picLocks noChangeAspect="1"/>
          </p:cNvPicPr>
          <p:nvPr/>
        </p:nvPicPr>
        <p:blipFill>
          <a:blip r:embed="rId3"/>
          <a:stretch>
            <a:fillRect/>
          </a:stretch>
        </p:blipFill>
        <p:spPr>
          <a:xfrm>
            <a:off x="787308" y="2543685"/>
            <a:ext cx="3568883" cy="438173"/>
          </a:xfrm>
          <a:prstGeom prst="rect">
            <a:avLst/>
          </a:prstGeom>
        </p:spPr>
      </p:pic>
      <p:pic>
        <p:nvPicPr>
          <p:cNvPr id="9" name="Image 8">
            <a:extLst>
              <a:ext uri="{FF2B5EF4-FFF2-40B4-BE49-F238E27FC236}">
                <a16:creationId xmlns:a16="http://schemas.microsoft.com/office/drawing/2014/main" id="{8B237D41-D5DE-C7DB-B6D9-2CB297B2260F}"/>
              </a:ext>
            </a:extLst>
          </p:cNvPr>
          <p:cNvPicPr>
            <a:picLocks noChangeAspect="1"/>
          </p:cNvPicPr>
          <p:nvPr/>
        </p:nvPicPr>
        <p:blipFill>
          <a:blip r:embed="rId4"/>
          <a:stretch>
            <a:fillRect/>
          </a:stretch>
        </p:blipFill>
        <p:spPr>
          <a:xfrm>
            <a:off x="787308" y="3117407"/>
            <a:ext cx="6495235" cy="183831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a:extLst>
            <a:ext uri="{FF2B5EF4-FFF2-40B4-BE49-F238E27FC236}">
              <a16:creationId xmlns:a16="http://schemas.microsoft.com/office/drawing/2014/main" id="{66A7CA78-18CE-14D3-6B3A-7177C02E9AAB}"/>
            </a:ext>
          </a:extLst>
        </p:cNvPr>
        <p:cNvGrpSpPr/>
        <p:nvPr/>
      </p:nvGrpSpPr>
      <p:grpSpPr>
        <a:xfrm>
          <a:off x="0" y="0"/>
          <a:ext cx="0" cy="0"/>
          <a:chOff x="0" y="0"/>
          <a:chExt cx="0" cy="0"/>
        </a:xfrm>
      </p:grpSpPr>
      <p:sp>
        <p:nvSpPr>
          <p:cNvPr id="127" name="Google Shape;127;p20">
            <a:extLst>
              <a:ext uri="{FF2B5EF4-FFF2-40B4-BE49-F238E27FC236}">
                <a16:creationId xmlns:a16="http://schemas.microsoft.com/office/drawing/2014/main" id="{5B2822EE-CD78-6124-E5D1-D2904B3CA1D1}"/>
              </a:ext>
            </a:extLst>
          </p:cNvPr>
          <p:cNvSpPr txBox="1">
            <a:spLocks noGrp="1"/>
          </p:cNvSpPr>
          <p:nvPr>
            <p:ph type="title"/>
          </p:nvPr>
        </p:nvSpPr>
        <p:spPr>
          <a:xfrm>
            <a:off x="727650" y="617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3333"/>
              <a:buFont typeface="Arial"/>
              <a:buNone/>
            </a:pPr>
            <a:r>
              <a:rPr lang="fr" sz="3300" dirty="0">
                <a:latin typeface="Montserrat"/>
                <a:ea typeface="Montserrat"/>
                <a:cs typeface="Montserrat"/>
                <a:sym typeface="Montserrat"/>
              </a:rPr>
              <a:t>I. Méthodologie suivie </a:t>
            </a:r>
            <a:endParaRPr sz="3300" dirty="0">
              <a:latin typeface="Montserrat"/>
              <a:ea typeface="Montserrat"/>
              <a:cs typeface="Montserrat"/>
              <a:sym typeface="Montserrat"/>
            </a:endParaRPr>
          </a:p>
          <a:p>
            <a:pPr algn="l"/>
            <a:br>
              <a:rPr lang="fr-FR" sz="3600" dirty="0"/>
            </a:br>
            <a:r>
              <a:rPr lang="fr-FR" sz="1300" b="0" i="0" dirty="0">
                <a:effectLst/>
                <a:latin typeface="+mn-lt"/>
              </a:rPr>
              <a:t>Nous observons dans les données que nous avons des valeurs différentes de prix au mètre carré pour un même arrondissement (ici le 19ème arrondissement). Il se peut fort que cela soit notre dimension à utiliser pour attribuer les prix au mètre carré les plus élevés dans un département aux locaux commerciaux, et les prix les plus bas aux appartements.</a:t>
            </a:r>
            <a:br>
              <a:rPr lang="fr-FR" sz="1300" b="0" i="0" dirty="0">
                <a:effectLst/>
                <a:latin typeface="+mn-lt"/>
              </a:rPr>
            </a:br>
            <a:br>
              <a:rPr lang="fr-FR" sz="1100" b="0" i="0" dirty="0">
                <a:effectLst/>
                <a:latin typeface="system-ui"/>
              </a:rPr>
            </a:br>
            <a:endParaRPr sz="1600" dirty="0"/>
          </a:p>
          <a:p>
            <a:pPr marL="0" lvl="0" indent="0" algn="l" rtl="0">
              <a:spcBef>
                <a:spcPts val="0"/>
              </a:spcBef>
              <a:spcAft>
                <a:spcPts val="0"/>
              </a:spcAft>
              <a:buNone/>
            </a:pPr>
            <a:endParaRPr lang="fr-FR" dirty="0"/>
          </a:p>
        </p:txBody>
      </p:sp>
      <p:pic>
        <p:nvPicPr>
          <p:cNvPr id="4" name="Image 3">
            <a:extLst>
              <a:ext uri="{FF2B5EF4-FFF2-40B4-BE49-F238E27FC236}">
                <a16:creationId xmlns:a16="http://schemas.microsoft.com/office/drawing/2014/main" id="{3CF260A1-E325-6196-1F40-C97403235001}"/>
              </a:ext>
            </a:extLst>
          </p:cNvPr>
          <p:cNvPicPr>
            <a:picLocks noChangeAspect="1"/>
          </p:cNvPicPr>
          <p:nvPr/>
        </p:nvPicPr>
        <p:blipFill>
          <a:blip r:embed="rId3"/>
          <a:stretch>
            <a:fillRect/>
          </a:stretch>
        </p:blipFill>
        <p:spPr>
          <a:xfrm>
            <a:off x="763875" y="2592600"/>
            <a:ext cx="7616250" cy="1933650"/>
          </a:xfrm>
          <a:prstGeom prst="rect">
            <a:avLst/>
          </a:prstGeom>
        </p:spPr>
      </p:pic>
    </p:spTree>
    <p:extLst>
      <p:ext uri="{BB962C8B-B14F-4D97-AF65-F5344CB8AC3E}">
        <p14:creationId xmlns:p14="http://schemas.microsoft.com/office/powerpoint/2010/main" val="3046057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6">
          <a:extLst>
            <a:ext uri="{FF2B5EF4-FFF2-40B4-BE49-F238E27FC236}">
              <a16:creationId xmlns:a16="http://schemas.microsoft.com/office/drawing/2014/main" id="{F935F209-4082-56D1-429D-A20526814261}"/>
            </a:ext>
          </a:extLst>
        </p:cNvPr>
        <p:cNvGrpSpPr/>
        <p:nvPr/>
      </p:nvGrpSpPr>
      <p:grpSpPr>
        <a:xfrm>
          <a:off x="0" y="0"/>
          <a:ext cx="0" cy="0"/>
          <a:chOff x="0" y="0"/>
          <a:chExt cx="0" cy="0"/>
        </a:xfrm>
      </p:grpSpPr>
      <p:sp>
        <p:nvSpPr>
          <p:cNvPr id="127" name="Google Shape;127;p20">
            <a:extLst>
              <a:ext uri="{FF2B5EF4-FFF2-40B4-BE49-F238E27FC236}">
                <a16:creationId xmlns:a16="http://schemas.microsoft.com/office/drawing/2014/main" id="{C6C948E7-B213-75FA-E441-2D810FF609E8}"/>
              </a:ext>
            </a:extLst>
          </p:cNvPr>
          <p:cNvSpPr txBox="1">
            <a:spLocks noGrp="1"/>
          </p:cNvSpPr>
          <p:nvPr>
            <p:ph type="title"/>
          </p:nvPr>
        </p:nvSpPr>
        <p:spPr>
          <a:xfrm>
            <a:off x="727650" y="617250"/>
            <a:ext cx="7688700" cy="535200"/>
          </a:xfrm>
          <a:prstGeom prst="rect">
            <a:avLst/>
          </a:prstGeom>
        </p:spPr>
        <p:txBody>
          <a:bodyPr spcFirstLastPara="1" wrap="square" lIns="91425" tIns="91425" rIns="91425" bIns="91425" anchor="t" anchorCtr="0">
            <a:normAutofit fontScale="90000"/>
          </a:bodyPr>
          <a:lstStyle/>
          <a:p>
            <a:pPr algn="l"/>
            <a:r>
              <a:rPr lang="fr" sz="3600" dirty="0">
                <a:latin typeface="Montserrat"/>
                <a:ea typeface="Montserrat"/>
                <a:cs typeface="Montserrat"/>
                <a:sym typeface="Montserrat"/>
              </a:rPr>
              <a:t>II. Résultat de la classification</a:t>
            </a:r>
            <a:br>
              <a:rPr lang="fr-FR" sz="3600" dirty="0"/>
            </a:br>
            <a:br>
              <a:rPr lang="fr-FR" sz="1100" b="0" i="0" dirty="0">
                <a:effectLst/>
                <a:latin typeface="system-ui"/>
              </a:rPr>
            </a:br>
            <a:endParaRPr sz="1600" dirty="0"/>
          </a:p>
          <a:p>
            <a:pPr marL="0" lvl="0" indent="0" algn="l" rtl="0">
              <a:spcBef>
                <a:spcPts val="0"/>
              </a:spcBef>
              <a:spcAft>
                <a:spcPts val="0"/>
              </a:spcAft>
              <a:buNone/>
            </a:pPr>
            <a:endParaRPr lang="fr-FR" dirty="0"/>
          </a:p>
        </p:txBody>
      </p:sp>
      <p:sp>
        <p:nvSpPr>
          <p:cNvPr id="8" name="ZoneTexte 7">
            <a:extLst>
              <a:ext uri="{FF2B5EF4-FFF2-40B4-BE49-F238E27FC236}">
                <a16:creationId xmlns:a16="http://schemas.microsoft.com/office/drawing/2014/main" id="{D2AC8022-D545-DE82-2AFA-62584056B9C7}"/>
              </a:ext>
            </a:extLst>
          </p:cNvPr>
          <p:cNvSpPr txBox="1"/>
          <p:nvPr/>
        </p:nvSpPr>
        <p:spPr>
          <a:xfrm>
            <a:off x="880253" y="3327618"/>
            <a:ext cx="7688700" cy="1600438"/>
          </a:xfrm>
          <a:prstGeom prst="rect">
            <a:avLst/>
          </a:prstGeom>
          <a:noFill/>
        </p:spPr>
        <p:txBody>
          <a:bodyPr wrap="square">
            <a:spAutoFit/>
          </a:bodyPr>
          <a:lstStyle/>
          <a:p>
            <a:pPr algn="l"/>
            <a:r>
              <a:rPr lang="fr-FR" b="1" i="0" u="sng" dirty="0">
                <a:effectLst/>
                <a:latin typeface="+mn-lt"/>
              </a:rPr>
              <a:t>Mes conclusions sur l'analyse et les limites de l'exercice :</a:t>
            </a:r>
          </a:p>
          <a:p>
            <a:pPr algn="l"/>
            <a:endParaRPr lang="fr-FR" b="0" i="0" u="sng" dirty="0">
              <a:effectLst/>
              <a:latin typeface="+mn-lt"/>
            </a:endParaRPr>
          </a:p>
          <a:p>
            <a:pPr algn="l"/>
            <a:r>
              <a:rPr lang="fr-FR" b="0" i="0" dirty="0">
                <a:effectLst/>
                <a:latin typeface="+mn-lt"/>
              </a:rPr>
              <a:t>Le k-</a:t>
            </a:r>
            <a:r>
              <a:rPr lang="fr-FR" b="0" i="0" dirty="0" err="1">
                <a:effectLst/>
                <a:latin typeface="+mn-lt"/>
              </a:rPr>
              <a:t>means</a:t>
            </a:r>
            <a:r>
              <a:rPr lang="fr-FR" b="0" i="0" dirty="0">
                <a:effectLst/>
                <a:latin typeface="+mn-lt"/>
              </a:rPr>
              <a:t> a plusieurs avantages mais il présente des limites telles que la nécessité de spécifier au préalable le nombre de clusters, la sensibilité aux positions initiales des centroïdes des clusters et les hypothèses sur la forme et la taille des clusters. Le manque d’interprétabilité pose également un défi dans la compréhension des caractéristiques ou caractéristiques explicites des clusters.</a:t>
            </a:r>
          </a:p>
        </p:txBody>
      </p:sp>
      <p:pic>
        <p:nvPicPr>
          <p:cNvPr id="4" name="Image 3">
            <a:extLst>
              <a:ext uri="{FF2B5EF4-FFF2-40B4-BE49-F238E27FC236}">
                <a16:creationId xmlns:a16="http://schemas.microsoft.com/office/drawing/2014/main" id="{7CE5D177-BBF6-EB36-4870-23FD7DE5F78D}"/>
              </a:ext>
            </a:extLst>
          </p:cNvPr>
          <p:cNvPicPr>
            <a:picLocks noChangeAspect="1"/>
          </p:cNvPicPr>
          <p:nvPr/>
        </p:nvPicPr>
        <p:blipFill>
          <a:blip r:embed="rId3"/>
          <a:stretch>
            <a:fillRect/>
          </a:stretch>
        </p:blipFill>
        <p:spPr>
          <a:xfrm>
            <a:off x="777744" y="1403758"/>
            <a:ext cx="3794256" cy="1797142"/>
          </a:xfrm>
          <a:prstGeom prst="rect">
            <a:avLst/>
          </a:prstGeom>
        </p:spPr>
      </p:pic>
      <p:pic>
        <p:nvPicPr>
          <p:cNvPr id="7" name="Image 6">
            <a:extLst>
              <a:ext uri="{FF2B5EF4-FFF2-40B4-BE49-F238E27FC236}">
                <a16:creationId xmlns:a16="http://schemas.microsoft.com/office/drawing/2014/main" id="{FFE5B46A-BBA1-22B0-A00A-13CB12E8A32F}"/>
              </a:ext>
            </a:extLst>
          </p:cNvPr>
          <p:cNvPicPr>
            <a:picLocks noChangeAspect="1"/>
          </p:cNvPicPr>
          <p:nvPr/>
        </p:nvPicPr>
        <p:blipFill>
          <a:blip r:embed="rId4"/>
          <a:stretch>
            <a:fillRect/>
          </a:stretch>
        </p:blipFill>
        <p:spPr>
          <a:xfrm>
            <a:off x="5131265" y="1403758"/>
            <a:ext cx="3234991" cy="1797142"/>
          </a:xfrm>
          <a:prstGeom prst="rect">
            <a:avLst/>
          </a:prstGeom>
        </p:spPr>
      </p:pic>
    </p:spTree>
    <p:extLst>
      <p:ext uri="{BB962C8B-B14F-4D97-AF65-F5344CB8AC3E}">
        <p14:creationId xmlns:p14="http://schemas.microsoft.com/office/powerpoint/2010/main" val="410930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subTitle" idx="1"/>
          </p:nvPr>
        </p:nvSpPr>
        <p:spPr>
          <a:xfrm>
            <a:off x="623400" y="2612199"/>
            <a:ext cx="8520600" cy="2090429"/>
          </a:xfrm>
          <a:prstGeom prst="rect">
            <a:avLst/>
          </a:prstGeom>
        </p:spPr>
        <p:txBody>
          <a:bodyPr spcFirstLastPara="1" wrap="square" lIns="91425" tIns="91425" rIns="91425" bIns="91425" anchor="t" anchorCtr="0">
            <a:normAutofit fontScale="25000" lnSpcReduction="20000"/>
          </a:bodyPr>
          <a:lstStyle/>
          <a:p>
            <a:pPr marL="0" indent="0">
              <a:lnSpc>
                <a:spcPct val="90000"/>
              </a:lnSpc>
              <a:spcBef>
                <a:spcPts val="1000"/>
              </a:spcBef>
              <a:buClr>
                <a:schemeClr val="dk1"/>
              </a:buClr>
              <a:buSzPct val="50000"/>
            </a:pPr>
            <a:r>
              <a:rPr lang="fr-FR" sz="6400" i="1" u="sng" dirty="0">
                <a:solidFill>
                  <a:schemeClr val="dk1"/>
                </a:solidFill>
                <a:latin typeface="+mj-lt"/>
                <a:ea typeface="Montserrat"/>
                <a:cs typeface="Montserrat"/>
                <a:sym typeface="Montserrat"/>
              </a:rPr>
              <a:t>Titre du projet: </a:t>
            </a:r>
            <a:r>
              <a:rPr lang="fr-FR" sz="6400" i="1" dirty="0">
                <a:solidFill>
                  <a:schemeClr val="dk1"/>
                </a:solidFill>
                <a:latin typeface="+mj-lt"/>
              </a:rPr>
              <a:t>Analysez l’évolution des prix de l’immobilier avec Python</a:t>
            </a:r>
          </a:p>
          <a:p>
            <a:pPr marL="0" lvl="0" indent="0" algn="l" rtl="0">
              <a:lnSpc>
                <a:spcPct val="90000"/>
              </a:lnSpc>
              <a:spcBef>
                <a:spcPts val="1000"/>
              </a:spcBef>
              <a:spcAft>
                <a:spcPts val="0"/>
              </a:spcAft>
              <a:buClr>
                <a:schemeClr val="dk1"/>
              </a:buClr>
              <a:buSzPct val="50000"/>
              <a:buFont typeface="Arial"/>
              <a:buNone/>
            </a:pPr>
            <a:endParaRPr lang="fr-FR" sz="6400" i="1" dirty="0">
              <a:solidFill>
                <a:schemeClr val="dk1"/>
              </a:solidFill>
              <a:latin typeface="+mj-lt"/>
              <a:ea typeface="Montserrat"/>
              <a:cs typeface="Montserrat"/>
              <a:sym typeface="Montserrat"/>
            </a:endParaRPr>
          </a:p>
          <a:p>
            <a:pPr marL="0" lvl="0" indent="0" algn="l" rtl="0">
              <a:lnSpc>
                <a:spcPct val="90000"/>
              </a:lnSpc>
              <a:spcBef>
                <a:spcPts val="1000"/>
              </a:spcBef>
              <a:spcAft>
                <a:spcPts val="0"/>
              </a:spcAft>
              <a:buClr>
                <a:schemeClr val="dk1"/>
              </a:buClr>
              <a:buSzPct val="50000"/>
              <a:buFont typeface="Arial"/>
              <a:buNone/>
            </a:pPr>
            <a:r>
              <a:rPr lang="fr" sz="6400" i="1" u="sng" dirty="0">
                <a:solidFill>
                  <a:schemeClr val="dk1"/>
                </a:solidFill>
                <a:latin typeface="+mj-lt"/>
                <a:ea typeface="Montserrat"/>
                <a:cs typeface="Montserrat"/>
                <a:sym typeface="Montserrat"/>
              </a:rPr>
              <a:t>Prénom</a:t>
            </a:r>
            <a:r>
              <a:rPr lang="fr" sz="6400" i="1" dirty="0">
                <a:solidFill>
                  <a:schemeClr val="dk1"/>
                </a:solidFill>
                <a:latin typeface="+mj-lt"/>
                <a:ea typeface="Montserrat"/>
                <a:cs typeface="Montserrat"/>
                <a:sym typeface="Montserrat"/>
              </a:rPr>
              <a:t> Kheira</a:t>
            </a:r>
            <a:endParaRPr sz="6400" i="1" dirty="0">
              <a:solidFill>
                <a:schemeClr val="dk1"/>
              </a:solidFill>
              <a:latin typeface="+mj-lt"/>
              <a:ea typeface="Montserrat"/>
              <a:cs typeface="Montserrat"/>
              <a:sym typeface="Montserrat"/>
            </a:endParaRPr>
          </a:p>
          <a:p>
            <a:pPr marL="0" lvl="0" indent="0" algn="l" rtl="0">
              <a:lnSpc>
                <a:spcPct val="90000"/>
              </a:lnSpc>
              <a:spcBef>
                <a:spcPts val="1000"/>
              </a:spcBef>
              <a:spcAft>
                <a:spcPts val="0"/>
              </a:spcAft>
              <a:buClr>
                <a:schemeClr val="dk1"/>
              </a:buClr>
              <a:buSzPct val="50000"/>
              <a:buFont typeface="Arial"/>
              <a:buNone/>
            </a:pPr>
            <a:r>
              <a:rPr lang="fr" sz="6400" i="1" u="sng" dirty="0">
                <a:solidFill>
                  <a:schemeClr val="dk1"/>
                </a:solidFill>
                <a:latin typeface="+mj-lt"/>
                <a:ea typeface="Montserrat"/>
                <a:cs typeface="Montserrat"/>
                <a:sym typeface="Montserrat"/>
              </a:rPr>
              <a:t>Nom</a:t>
            </a:r>
            <a:r>
              <a:rPr lang="fr" sz="6400" i="1" dirty="0">
                <a:solidFill>
                  <a:schemeClr val="dk1"/>
                </a:solidFill>
                <a:latin typeface="+mj-lt"/>
                <a:ea typeface="Montserrat"/>
                <a:cs typeface="Montserrat"/>
                <a:sym typeface="Montserrat"/>
              </a:rPr>
              <a:t> CHAIBEDDERA</a:t>
            </a:r>
            <a:endParaRPr sz="6400" i="1" dirty="0">
              <a:solidFill>
                <a:schemeClr val="dk1"/>
              </a:solidFill>
              <a:latin typeface="+mj-lt"/>
              <a:ea typeface="Montserrat"/>
              <a:cs typeface="Montserrat"/>
              <a:sym typeface="Montserrat"/>
            </a:endParaRPr>
          </a:p>
          <a:p>
            <a:pPr marL="0" lvl="0" indent="0" algn="l" rtl="0">
              <a:lnSpc>
                <a:spcPct val="90000"/>
              </a:lnSpc>
              <a:spcBef>
                <a:spcPts val="1000"/>
              </a:spcBef>
              <a:spcAft>
                <a:spcPts val="0"/>
              </a:spcAft>
              <a:buClr>
                <a:schemeClr val="dk1"/>
              </a:buClr>
              <a:buSzPct val="50000"/>
              <a:buFont typeface="Arial"/>
              <a:buNone/>
            </a:pPr>
            <a:r>
              <a:rPr lang="fr" sz="6400" i="1" u="sng" dirty="0">
                <a:solidFill>
                  <a:schemeClr val="dk1"/>
                </a:solidFill>
                <a:latin typeface="+mj-lt"/>
                <a:ea typeface="Montserrat"/>
                <a:cs typeface="Montserrat"/>
                <a:sym typeface="Montserrat"/>
              </a:rPr>
              <a:t>Date</a:t>
            </a:r>
            <a:r>
              <a:rPr lang="fr" sz="6400" i="1" dirty="0">
                <a:solidFill>
                  <a:schemeClr val="dk1"/>
                </a:solidFill>
                <a:latin typeface="+mj-lt"/>
                <a:ea typeface="Montserrat"/>
                <a:cs typeface="Montserrat"/>
                <a:sym typeface="Montserrat"/>
              </a:rPr>
              <a:t> 10.2024</a:t>
            </a:r>
            <a:endParaRPr sz="6400" i="1" dirty="0">
              <a:solidFill>
                <a:schemeClr val="dk1"/>
              </a:solidFill>
              <a:latin typeface="+mj-lt"/>
              <a:ea typeface="Montserrat"/>
              <a:cs typeface="Montserrat"/>
              <a:sym typeface="Montserrat"/>
            </a:endParaRPr>
          </a:p>
          <a:p>
            <a:pPr marL="0" lvl="0" indent="0" algn="l" rtl="0">
              <a:spcBef>
                <a:spcPts val="0"/>
              </a:spcBef>
              <a:spcAft>
                <a:spcPts val="0"/>
              </a:spcAft>
              <a:buNone/>
            </a:pPr>
            <a:endParaRPr dirty="0"/>
          </a:p>
        </p:txBody>
      </p:sp>
      <p:pic>
        <p:nvPicPr>
          <p:cNvPr id="92" name="Google Shape;92;p14"/>
          <p:cNvPicPr preferRelativeResize="0"/>
          <p:nvPr/>
        </p:nvPicPr>
        <p:blipFill>
          <a:blip r:embed="rId3">
            <a:alphaModFix/>
          </a:blip>
          <a:stretch>
            <a:fillRect/>
          </a:stretch>
        </p:blipFill>
        <p:spPr>
          <a:xfrm>
            <a:off x="623400" y="89925"/>
            <a:ext cx="3669750" cy="1645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7650" y="605575"/>
            <a:ext cx="7688700" cy="535200"/>
          </a:xfrm>
          <a:prstGeom prst="rect">
            <a:avLst/>
          </a:prstGeom>
        </p:spPr>
        <p:txBody>
          <a:bodyPr spcFirstLastPara="1" wrap="square" lIns="91425" tIns="91425" rIns="91425" bIns="91425" anchor="t" anchorCtr="0">
            <a:noAutofit/>
          </a:bodyPr>
          <a:lstStyle/>
          <a:p>
            <a:pPr marL="457200" lvl="0" indent="-415290" algn="l" rtl="0">
              <a:spcBef>
                <a:spcPts val="0"/>
              </a:spcBef>
              <a:spcAft>
                <a:spcPts val="0"/>
              </a:spcAft>
              <a:buSzPts val="2940"/>
              <a:buFont typeface="Montserrat"/>
              <a:buAutoNum type="romanUcPeriod"/>
            </a:pPr>
            <a:r>
              <a:rPr lang="fr" sz="2940" dirty="0">
                <a:latin typeface="Montserrat"/>
                <a:ea typeface="Montserrat"/>
                <a:cs typeface="Montserrat"/>
                <a:sym typeface="Montserrat"/>
              </a:rPr>
              <a:t>Analyse du marché de l’immobilier</a:t>
            </a:r>
            <a:endParaRPr sz="2520" dirty="0"/>
          </a:p>
        </p:txBody>
      </p:sp>
      <p:sp>
        <p:nvSpPr>
          <p:cNvPr id="10" name="ZoneTexte 9">
            <a:extLst>
              <a:ext uri="{FF2B5EF4-FFF2-40B4-BE49-F238E27FC236}">
                <a16:creationId xmlns:a16="http://schemas.microsoft.com/office/drawing/2014/main" id="{7F1B5A98-C413-33DD-BF23-259688FDC7E6}"/>
              </a:ext>
            </a:extLst>
          </p:cNvPr>
          <p:cNvSpPr txBox="1"/>
          <p:nvPr/>
        </p:nvSpPr>
        <p:spPr>
          <a:xfrm>
            <a:off x="801128" y="1366693"/>
            <a:ext cx="4572000" cy="307777"/>
          </a:xfrm>
          <a:prstGeom prst="rect">
            <a:avLst/>
          </a:prstGeom>
          <a:noFill/>
        </p:spPr>
        <p:txBody>
          <a:bodyPr wrap="square">
            <a:spAutoFit/>
          </a:bodyPr>
          <a:lstStyle/>
          <a:p>
            <a:pPr algn="l"/>
            <a:r>
              <a:rPr lang="fr-FR" b="1" u="sng" dirty="0">
                <a:latin typeface="system-ui"/>
              </a:rPr>
              <a:t>L</a:t>
            </a:r>
            <a:r>
              <a:rPr lang="fr-FR" b="1" i="0" u="sng" dirty="0">
                <a:effectLst/>
                <a:latin typeface="system-ui"/>
              </a:rPr>
              <a:t>es différents types de biens immobiliers:</a:t>
            </a:r>
            <a:r>
              <a:rPr lang="fr-FR" b="1" i="0" dirty="0">
                <a:effectLst/>
                <a:latin typeface="system-ui"/>
              </a:rPr>
              <a:t> </a:t>
            </a:r>
          </a:p>
        </p:txBody>
      </p:sp>
      <p:pic>
        <p:nvPicPr>
          <p:cNvPr id="4" name="Image 3">
            <a:extLst>
              <a:ext uri="{FF2B5EF4-FFF2-40B4-BE49-F238E27FC236}">
                <a16:creationId xmlns:a16="http://schemas.microsoft.com/office/drawing/2014/main" id="{0D9C860B-9785-999F-C427-7A3196F0337B}"/>
              </a:ext>
            </a:extLst>
          </p:cNvPr>
          <p:cNvPicPr>
            <a:picLocks noChangeAspect="1"/>
          </p:cNvPicPr>
          <p:nvPr/>
        </p:nvPicPr>
        <p:blipFill>
          <a:blip r:embed="rId3"/>
          <a:stretch>
            <a:fillRect/>
          </a:stretch>
        </p:blipFill>
        <p:spPr>
          <a:xfrm>
            <a:off x="801128" y="1828358"/>
            <a:ext cx="7069243" cy="1052066"/>
          </a:xfrm>
          <a:prstGeom prst="rect">
            <a:avLst/>
          </a:prstGeom>
        </p:spPr>
      </p:pic>
      <p:pic>
        <p:nvPicPr>
          <p:cNvPr id="7" name="Image 6">
            <a:extLst>
              <a:ext uri="{FF2B5EF4-FFF2-40B4-BE49-F238E27FC236}">
                <a16:creationId xmlns:a16="http://schemas.microsoft.com/office/drawing/2014/main" id="{1D126852-1796-2C3E-1645-A4B839C37C13}"/>
              </a:ext>
            </a:extLst>
          </p:cNvPr>
          <p:cNvPicPr>
            <a:picLocks noChangeAspect="1"/>
          </p:cNvPicPr>
          <p:nvPr/>
        </p:nvPicPr>
        <p:blipFill>
          <a:blip r:embed="rId4"/>
          <a:stretch>
            <a:fillRect/>
          </a:stretch>
        </p:blipFill>
        <p:spPr>
          <a:xfrm>
            <a:off x="801128" y="3034313"/>
            <a:ext cx="7069243" cy="116088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9A80823E-B24A-E0FB-6031-2E273945B814}"/>
            </a:ext>
          </a:extLst>
        </p:cNvPr>
        <p:cNvGrpSpPr/>
        <p:nvPr/>
      </p:nvGrpSpPr>
      <p:grpSpPr>
        <a:xfrm>
          <a:off x="0" y="0"/>
          <a:ext cx="0" cy="0"/>
          <a:chOff x="0" y="0"/>
          <a:chExt cx="0" cy="0"/>
        </a:xfrm>
      </p:grpSpPr>
      <p:sp>
        <p:nvSpPr>
          <p:cNvPr id="98" name="Google Shape;98;p15">
            <a:extLst>
              <a:ext uri="{FF2B5EF4-FFF2-40B4-BE49-F238E27FC236}">
                <a16:creationId xmlns:a16="http://schemas.microsoft.com/office/drawing/2014/main" id="{7C1E45E5-5864-BA4C-36D6-AC3F47CF1A3F}"/>
              </a:ext>
            </a:extLst>
          </p:cNvPr>
          <p:cNvSpPr txBox="1">
            <a:spLocks noGrp="1"/>
          </p:cNvSpPr>
          <p:nvPr>
            <p:ph type="title"/>
          </p:nvPr>
        </p:nvSpPr>
        <p:spPr>
          <a:xfrm>
            <a:off x="727650" y="605575"/>
            <a:ext cx="7688700" cy="535200"/>
          </a:xfrm>
          <a:prstGeom prst="rect">
            <a:avLst/>
          </a:prstGeom>
        </p:spPr>
        <p:txBody>
          <a:bodyPr spcFirstLastPara="1" wrap="square" lIns="91425" tIns="91425" rIns="91425" bIns="91425" anchor="t" anchorCtr="0">
            <a:noAutofit/>
          </a:bodyPr>
          <a:lstStyle/>
          <a:p>
            <a:pPr marL="457200" lvl="0" indent="-415290" algn="l" rtl="0">
              <a:spcBef>
                <a:spcPts val="0"/>
              </a:spcBef>
              <a:spcAft>
                <a:spcPts val="0"/>
              </a:spcAft>
              <a:buSzPts val="2940"/>
              <a:buFont typeface="Montserrat"/>
              <a:buAutoNum type="romanUcPeriod"/>
            </a:pPr>
            <a:r>
              <a:rPr lang="fr" sz="2940" dirty="0">
                <a:latin typeface="Montserrat"/>
                <a:ea typeface="Montserrat"/>
                <a:cs typeface="Montserrat"/>
                <a:sym typeface="Montserrat"/>
              </a:rPr>
              <a:t>Analyse du marché de l’immobilier</a:t>
            </a:r>
            <a:endParaRPr sz="2520" dirty="0"/>
          </a:p>
        </p:txBody>
      </p:sp>
      <p:sp>
        <p:nvSpPr>
          <p:cNvPr id="3" name="ZoneTexte 2">
            <a:extLst>
              <a:ext uri="{FF2B5EF4-FFF2-40B4-BE49-F238E27FC236}">
                <a16:creationId xmlns:a16="http://schemas.microsoft.com/office/drawing/2014/main" id="{8E8F58F3-0063-30C5-5F0D-0B8C4ED704E2}"/>
              </a:ext>
            </a:extLst>
          </p:cNvPr>
          <p:cNvSpPr txBox="1"/>
          <p:nvPr/>
        </p:nvSpPr>
        <p:spPr>
          <a:xfrm>
            <a:off x="727650" y="1480789"/>
            <a:ext cx="7297843" cy="954107"/>
          </a:xfrm>
          <a:prstGeom prst="rect">
            <a:avLst/>
          </a:prstGeom>
          <a:noFill/>
        </p:spPr>
        <p:txBody>
          <a:bodyPr wrap="square">
            <a:spAutoFit/>
          </a:bodyPr>
          <a:lstStyle/>
          <a:p>
            <a:r>
              <a:rPr lang="fr-FR" b="0" i="0" dirty="0">
                <a:effectLst/>
                <a:latin typeface="+mn-lt"/>
              </a:rPr>
              <a:t>Maintenant nous allons analyser les données historiques pour les 2 différents types de biens immobiliers en essayant d'identifier les relations entre les variables. Mais avant cela, il nous faudra pouvoir comparer les biens entre eux, et pour cela nous allons créer une colonne du prix au mètre carré.</a:t>
            </a:r>
            <a:endParaRPr lang="fr-FR" dirty="0">
              <a:latin typeface="+mn-lt"/>
            </a:endParaRPr>
          </a:p>
        </p:txBody>
      </p:sp>
      <p:pic>
        <p:nvPicPr>
          <p:cNvPr id="6" name="Image 5">
            <a:extLst>
              <a:ext uri="{FF2B5EF4-FFF2-40B4-BE49-F238E27FC236}">
                <a16:creationId xmlns:a16="http://schemas.microsoft.com/office/drawing/2014/main" id="{FA3710A2-801F-8DAA-03A5-BDDAD7267264}"/>
              </a:ext>
            </a:extLst>
          </p:cNvPr>
          <p:cNvPicPr>
            <a:picLocks noChangeAspect="1"/>
          </p:cNvPicPr>
          <p:nvPr/>
        </p:nvPicPr>
        <p:blipFill>
          <a:blip r:embed="rId3"/>
          <a:stretch>
            <a:fillRect/>
          </a:stretch>
        </p:blipFill>
        <p:spPr>
          <a:xfrm>
            <a:off x="833270" y="2571750"/>
            <a:ext cx="7053943" cy="1898240"/>
          </a:xfrm>
          <a:prstGeom prst="rect">
            <a:avLst/>
          </a:prstGeom>
        </p:spPr>
      </p:pic>
    </p:spTree>
    <p:extLst>
      <p:ext uri="{BB962C8B-B14F-4D97-AF65-F5344CB8AC3E}">
        <p14:creationId xmlns:p14="http://schemas.microsoft.com/office/powerpoint/2010/main" val="170979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E257CCBA-C4FB-2FB1-3D3C-D2DB8C0F8322}"/>
            </a:ext>
          </a:extLst>
        </p:cNvPr>
        <p:cNvGrpSpPr/>
        <p:nvPr/>
      </p:nvGrpSpPr>
      <p:grpSpPr>
        <a:xfrm>
          <a:off x="0" y="0"/>
          <a:ext cx="0" cy="0"/>
          <a:chOff x="0" y="0"/>
          <a:chExt cx="0" cy="0"/>
        </a:xfrm>
      </p:grpSpPr>
      <p:sp>
        <p:nvSpPr>
          <p:cNvPr id="98" name="Google Shape;98;p15">
            <a:extLst>
              <a:ext uri="{FF2B5EF4-FFF2-40B4-BE49-F238E27FC236}">
                <a16:creationId xmlns:a16="http://schemas.microsoft.com/office/drawing/2014/main" id="{EE20E863-FEB9-C30C-473B-F909B1F709C1}"/>
              </a:ext>
            </a:extLst>
          </p:cNvPr>
          <p:cNvSpPr txBox="1">
            <a:spLocks noGrp="1"/>
          </p:cNvSpPr>
          <p:nvPr>
            <p:ph type="title"/>
          </p:nvPr>
        </p:nvSpPr>
        <p:spPr>
          <a:xfrm>
            <a:off x="727650" y="605575"/>
            <a:ext cx="7688700" cy="535200"/>
          </a:xfrm>
          <a:prstGeom prst="rect">
            <a:avLst/>
          </a:prstGeom>
        </p:spPr>
        <p:txBody>
          <a:bodyPr spcFirstLastPara="1" wrap="square" lIns="91425" tIns="91425" rIns="91425" bIns="91425" anchor="t" anchorCtr="0">
            <a:noAutofit/>
          </a:bodyPr>
          <a:lstStyle/>
          <a:p>
            <a:pPr marL="457200" lvl="0" indent="-415290" algn="l" rtl="0">
              <a:spcBef>
                <a:spcPts val="0"/>
              </a:spcBef>
              <a:spcAft>
                <a:spcPts val="0"/>
              </a:spcAft>
              <a:buSzPts val="2940"/>
              <a:buFont typeface="Montserrat"/>
              <a:buAutoNum type="romanUcPeriod"/>
            </a:pPr>
            <a:r>
              <a:rPr lang="fr" sz="2940" dirty="0">
                <a:latin typeface="Montserrat"/>
                <a:ea typeface="Montserrat"/>
                <a:cs typeface="Montserrat"/>
                <a:sym typeface="Montserrat"/>
              </a:rPr>
              <a:t>Analyse du marché de l’immobilier</a:t>
            </a:r>
            <a:endParaRPr sz="2520" dirty="0"/>
          </a:p>
        </p:txBody>
      </p:sp>
      <p:pic>
        <p:nvPicPr>
          <p:cNvPr id="4" name="Image 3">
            <a:extLst>
              <a:ext uri="{FF2B5EF4-FFF2-40B4-BE49-F238E27FC236}">
                <a16:creationId xmlns:a16="http://schemas.microsoft.com/office/drawing/2014/main" id="{8F778179-42FA-7430-D636-6F623D5989DF}"/>
              </a:ext>
            </a:extLst>
          </p:cNvPr>
          <p:cNvPicPr>
            <a:picLocks noChangeAspect="1"/>
          </p:cNvPicPr>
          <p:nvPr/>
        </p:nvPicPr>
        <p:blipFill>
          <a:blip r:embed="rId3"/>
          <a:stretch>
            <a:fillRect/>
          </a:stretch>
        </p:blipFill>
        <p:spPr>
          <a:xfrm>
            <a:off x="727650" y="1727561"/>
            <a:ext cx="4660779" cy="2915308"/>
          </a:xfrm>
          <a:prstGeom prst="rect">
            <a:avLst/>
          </a:prstGeom>
        </p:spPr>
      </p:pic>
      <p:sp>
        <p:nvSpPr>
          <p:cNvPr id="6" name="ZoneTexte 5">
            <a:extLst>
              <a:ext uri="{FF2B5EF4-FFF2-40B4-BE49-F238E27FC236}">
                <a16:creationId xmlns:a16="http://schemas.microsoft.com/office/drawing/2014/main" id="{3AF2F2AD-42C6-3C2D-6C88-4690792A4190}"/>
              </a:ext>
            </a:extLst>
          </p:cNvPr>
          <p:cNvSpPr txBox="1"/>
          <p:nvPr/>
        </p:nvSpPr>
        <p:spPr>
          <a:xfrm>
            <a:off x="907732" y="1240170"/>
            <a:ext cx="5197659" cy="307777"/>
          </a:xfrm>
          <a:prstGeom prst="rect">
            <a:avLst/>
          </a:prstGeom>
          <a:noFill/>
        </p:spPr>
        <p:txBody>
          <a:bodyPr wrap="square">
            <a:spAutoFit/>
          </a:bodyPr>
          <a:lstStyle/>
          <a:p>
            <a:pPr algn="l"/>
            <a:r>
              <a:rPr lang="fr-FR" b="1" i="0" u="sng" dirty="0">
                <a:effectLst/>
                <a:latin typeface="system-ui"/>
              </a:rPr>
              <a:t>Evolution du prix au mètre carré des appartements dans Paris:</a:t>
            </a:r>
          </a:p>
        </p:txBody>
      </p:sp>
      <p:pic>
        <p:nvPicPr>
          <p:cNvPr id="3" name="Image 2">
            <a:extLst>
              <a:ext uri="{FF2B5EF4-FFF2-40B4-BE49-F238E27FC236}">
                <a16:creationId xmlns:a16="http://schemas.microsoft.com/office/drawing/2014/main" id="{026FA1AB-856B-1742-89F5-2A5020A26E2D}"/>
              </a:ext>
            </a:extLst>
          </p:cNvPr>
          <p:cNvPicPr>
            <a:picLocks noChangeAspect="1"/>
          </p:cNvPicPr>
          <p:nvPr/>
        </p:nvPicPr>
        <p:blipFill>
          <a:blip r:embed="rId4"/>
          <a:stretch>
            <a:fillRect/>
          </a:stretch>
        </p:blipFill>
        <p:spPr>
          <a:xfrm>
            <a:off x="5388429" y="2118007"/>
            <a:ext cx="2646302" cy="1657435"/>
          </a:xfrm>
          <a:prstGeom prst="rect">
            <a:avLst/>
          </a:prstGeom>
        </p:spPr>
      </p:pic>
    </p:spTree>
    <p:extLst>
      <p:ext uri="{BB962C8B-B14F-4D97-AF65-F5344CB8AC3E}">
        <p14:creationId xmlns:p14="http://schemas.microsoft.com/office/powerpoint/2010/main" val="2173375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70A07373-4EB9-474D-4B5F-EDE2AD77CC80}"/>
            </a:ext>
          </a:extLst>
        </p:cNvPr>
        <p:cNvGrpSpPr/>
        <p:nvPr/>
      </p:nvGrpSpPr>
      <p:grpSpPr>
        <a:xfrm>
          <a:off x="0" y="0"/>
          <a:ext cx="0" cy="0"/>
          <a:chOff x="0" y="0"/>
          <a:chExt cx="0" cy="0"/>
        </a:xfrm>
      </p:grpSpPr>
      <p:sp>
        <p:nvSpPr>
          <p:cNvPr id="98" name="Google Shape;98;p15">
            <a:extLst>
              <a:ext uri="{FF2B5EF4-FFF2-40B4-BE49-F238E27FC236}">
                <a16:creationId xmlns:a16="http://schemas.microsoft.com/office/drawing/2014/main" id="{9399B68A-1883-7DD5-F238-DC1E2862546A}"/>
              </a:ext>
            </a:extLst>
          </p:cNvPr>
          <p:cNvSpPr txBox="1">
            <a:spLocks noGrp="1"/>
          </p:cNvSpPr>
          <p:nvPr>
            <p:ph type="title"/>
          </p:nvPr>
        </p:nvSpPr>
        <p:spPr>
          <a:xfrm>
            <a:off x="727650" y="605575"/>
            <a:ext cx="7688700" cy="535200"/>
          </a:xfrm>
          <a:prstGeom prst="rect">
            <a:avLst/>
          </a:prstGeom>
        </p:spPr>
        <p:txBody>
          <a:bodyPr spcFirstLastPara="1" wrap="square" lIns="91425" tIns="91425" rIns="91425" bIns="91425" anchor="t" anchorCtr="0">
            <a:noAutofit/>
          </a:bodyPr>
          <a:lstStyle/>
          <a:p>
            <a:pPr marL="457200" lvl="0" indent="-415290" algn="l" rtl="0">
              <a:spcBef>
                <a:spcPts val="0"/>
              </a:spcBef>
              <a:spcAft>
                <a:spcPts val="0"/>
              </a:spcAft>
              <a:buSzPts val="2940"/>
              <a:buFont typeface="Montserrat"/>
              <a:buAutoNum type="romanUcPeriod"/>
            </a:pPr>
            <a:r>
              <a:rPr lang="fr" sz="2940" dirty="0">
                <a:latin typeface="Montserrat"/>
                <a:ea typeface="Montserrat"/>
                <a:cs typeface="Montserrat"/>
                <a:sym typeface="Montserrat"/>
              </a:rPr>
              <a:t>Analyse du marché de l’immobilier</a:t>
            </a:r>
            <a:endParaRPr sz="2520" dirty="0"/>
          </a:p>
        </p:txBody>
      </p:sp>
      <p:pic>
        <p:nvPicPr>
          <p:cNvPr id="3" name="Image 2">
            <a:extLst>
              <a:ext uri="{FF2B5EF4-FFF2-40B4-BE49-F238E27FC236}">
                <a16:creationId xmlns:a16="http://schemas.microsoft.com/office/drawing/2014/main" id="{AA902CD2-638B-AA7F-73FF-2C1338A29083}"/>
              </a:ext>
            </a:extLst>
          </p:cNvPr>
          <p:cNvPicPr>
            <a:picLocks noChangeAspect="1"/>
          </p:cNvPicPr>
          <p:nvPr/>
        </p:nvPicPr>
        <p:blipFill>
          <a:blip r:embed="rId3"/>
          <a:stretch>
            <a:fillRect/>
          </a:stretch>
        </p:blipFill>
        <p:spPr>
          <a:xfrm>
            <a:off x="840921" y="1736043"/>
            <a:ext cx="4718957" cy="3304272"/>
          </a:xfrm>
          <a:prstGeom prst="rect">
            <a:avLst/>
          </a:prstGeom>
        </p:spPr>
      </p:pic>
      <p:sp>
        <p:nvSpPr>
          <p:cNvPr id="4" name="ZoneTexte 3">
            <a:extLst>
              <a:ext uri="{FF2B5EF4-FFF2-40B4-BE49-F238E27FC236}">
                <a16:creationId xmlns:a16="http://schemas.microsoft.com/office/drawing/2014/main" id="{DFC69B69-DF4B-592A-1F20-FDC6D12313AB}"/>
              </a:ext>
            </a:extLst>
          </p:cNvPr>
          <p:cNvSpPr txBox="1"/>
          <p:nvPr/>
        </p:nvSpPr>
        <p:spPr>
          <a:xfrm>
            <a:off x="5812970" y="2359479"/>
            <a:ext cx="3061608" cy="954107"/>
          </a:xfrm>
          <a:prstGeom prst="rect">
            <a:avLst/>
          </a:prstGeom>
          <a:noFill/>
        </p:spPr>
        <p:txBody>
          <a:bodyPr wrap="square">
            <a:spAutoFit/>
          </a:bodyPr>
          <a:lstStyle/>
          <a:p>
            <a:r>
              <a:rPr lang="fr-FR" dirty="0"/>
              <a:t>Globalement ,on observe une évolution assez similaire pour chaque arrondissement , entre 2017 ET 2021.</a:t>
            </a:r>
          </a:p>
        </p:txBody>
      </p:sp>
      <p:sp>
        <p:nvSpPr>
          <p:cNvPr id="6" name="ZoneTexte 5">
            <a:extLst>
              <a:ext uri="{FF2B5EF4-FFF2-40B4-BE49-F238E27FC236}">
                <a16:creationId xmlns:a16="http://schemas.microsoft.com/office/drawing/2014/main" id="{934BA710-DA33-0F50-6069-AD6F300CAE34}"/>
              </a:ext>
            </a:extLst>
          </p:cNvPr>
          <p:cNvSpPr txBox="1"/>
          <p:nvPr/>
        </p:nvSpPr>
        <p:spPr>
          <a:xfrm>
            <a:off x="840921" y="1239476"/>
            <a:ext cx="7688700" cy="307777"/>
          </a:xfrm>
          <a:prstGeom prst="rect">
            <a:avLst/>
          </a:prstGeom>
          <a:noFill/>
        </p:spPr>
        <p:txBody>
          <a:bodyPr wrap="square">
            <a:spAutoFit/>
          </a:bodyPr>
          <a:lstStyle/>
          <a:p>
            <a:pPr algn="l"/>
            <a:r>
              <a:rPr lang="fr-FR" b="1" i="0" u="sng" dirty="0">
                <a:effectLst/>
                <a:latin typeface="system-ui"/>
              </a:rPr>
              <a:t>Evolution du prix au mètre carré des appartements dans Paris pour tous les arrondissements:</a:t>
            </a:r>
          </a:p>
        </p:txBody>
      </p:sp>
    </p:spTree>
    <p:extLst>
      <p:ext uri="{BB962C8B-B14F-4D97-AF65-F5344CB8AC3E}">
        <p14:creationId xmlns:p14="http://schemas.microsoft.com/office/powerpoint/2010/main" val="546569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008383E3-F5E1-74B3-9968-EBD31223D42F}"/>
            </a:ext>
          </a:extLst>
        </p:cNvPr>
        <p:cNvGrpSpPr/>
        <p:nvPr/>
      </p:nvGrpSpPr>
      <p:grpSpPr>
        <a:xfrm>
          <a:off x="0" y="0"/>
          <a:ext cx="0" cy="0"/>
          <a:chOff x="0" y="0"/>
          <a:chExt cx="0" cy="0"/>
        </a:xfrm>
      </p:grpSpPr>
      <p:sp>
        <p:nvSpPr>
          <p:cNvPr id="98" name="Google Shape;98;p15">
            <a:extLst>
              <a:ext uri="{FF2B5EF4-FFF2-40B4-BE49-F238E27FC236}">
                <a16:creationId xmlns:a16="http://schemas.microsoft.com/office/drawing/2014/main" id="{484C025B-171D-35C3-F388-D563F75DA1F2}"/>
              </a:ext>
            </a:extLst>
          </p:cNvPr>
          <p:cNvSpPr txBox="1">
            <a:spLocks noGrp="1"/>
          </p:cNvSpPr>
          <p:nvPr>
            <p:ph type="title"/>
          </p:nvPr>
        </p:nvSpPr>
        <p:spPr>
          <a:xfrm>
            <a:off x="727650" y="605575"/>
            <a:ext cx="7688700" cy="535200"/>
          </a:xfrm>
          <a:prstGeom prst="rect">
            <a:avLst/>
          </a:prstGeom>
        </p:spPr>
        <p:txBody>
          <a:bodyPr spcFirstLastPara="1" wrap="square" lIns="91425" tIns="91425" rIns="91425" bIns="91425" anchor="t" anchorCtr="0">
            <a:noAutofit/>
          </a:bodyPr>
          <a:lstStyle/>
          <a:p>
            <a:pPr marL="457200" lvl="0" indent="-415290" algn="l" rtl="0">
              <a:spcBef>
                <a:spcPts val="0"/>
              </a:spcBef>
              <a:spcAft>
                <a:spcPts val="0"/>
              </a:spcAft>
              <a:buSzPts val="2940"/>
              <a:buFont typeface="Montserrat"/>
              <a:buAutoNum type="romanUcPeriod"/>
            </a:pPr>
            <a:r>
              <a:rPr lang="fr" sz="2940" dirty="0">
                <a:latin typeface="Montserrat"/>
                <a:ea typeface="Montserrat"/>
                <a:cs typeface="Montserrat"/>
                <a:sym typeface="Montserrat"/>
              </a:rPr>
              <a:t>Analyse du marché de l’immobilier</a:t>
            </a:r>
            <a:endParaRPr sz="2520" dirty="0"/>
          </a:p>
        </p:txBody>
      </p:sp>
      <p:sp>
        <p:nvSpPr>
          <p:cNvPr id="4" name="ZoneTexte 3">
            <a:extLst>
              <a:ext uri="{FF2B5EF4-FFF2-40B4-BE49-F238E27FC236}">
                <a16:creationId xmlns:a16="http://schemas.microsoft.com/office/drawing/2014/main" id="{2BEB4750-864B-1BC4-9E6B-EF4F2A232520}"/>
              </a:ext>
            </a:extLst>
          </p:cNvPr>
          <p:cNvSpPr txBox="1"/>
          <p:nvPr/>
        </p:nvSpPr>
        <p:spPr>
          <a:xfrm>
            <a:off x="727650" y="1392131"/>
            <a:ext cx="6416100" cy="307777"/>
          </a:xfrm>
          <a:prstGeom prst="rect">
            <a:avLst/>
          </a:prstGeom>
          <a:noFill/>
        </p:spPr>
        <p:txBody>
          <a:bodyPr wrap="square">
            <a:spAutoFit/>
          </a:bodyPr>
          <a:lstStyle/>
          <a:p>
            <a:pPr algn="l"/>
            <a:r>
              <a:rPr lang="fr-FR" b="1" i="0" u="sng" dirty="0">
                <a:effectLst/>
                <a:latin typeface="system-ui"/>
              </a:rPr>
              <a:t>Analyse des locaux industriels ,commerciaux et des appartements:</a:t>
            </a:r>
            <a:r>
              <a:rPr lang="fr-FR" b="1" i="0" dirty="0">
                <a:effectLst/>
                <a:latin typeface="system-ui"/>
              </a:rPr>
              <a:t> </a:t>
            </a:r>
          </a:p>
        </p:txBody>
      </p:sp>
      <p:pic>
        <p:nvPicPr>
          <p:cNvPr id="6" name="Image 5">
            <a:extLst>
              <a:ext uri="{FF2B5EF4-FFF2-40B4-BE49-F238E27FC236}">
                <a16:creationId xmlns:a16="http://schemas.microsoft.com/office/drawing/2014/main" id="{3F943C6D-54D1-4B59-6C1E-A59EEFD21EB2}"/>
              </a:ext>
            </a:extLst>
          </p:cNvPr>
          <p:cNvPicPr>
            <a:picLocks noChangeAspect="1"/>
          </p:cNvPicPr>
          <p:nvPr/>
        </p:nvPicPr>
        <p:blipFill>
          <a:blip r:embed="rId3"/>
          <a:stretch>
            <a:fillRect/>
          </a:stretch>
        </p:blipFill>
        <p:spPr>
          <a:xfrm>
            <a:off x="870183" y="1699908"/>
            <a:ext cx="4485587" cy="2904749"/>
          </a:xfrm>
          <a:prstGeom prst="rect">
            <a:avLst/>
          </a:prstGeom>
        </p:spPr>
      </p:pic>
      <p:pic>
        <p:nvPicPr>
          <p:cNvPr id="3" name="Image 2">
            <a:extLst>
              <a:ext uri="{FF2B5EF4-FFF2-40B4-BE49-F238E27FC236}">
                <a16:creationId xmlns:a16="http://schemas.microsoft.com/office/drawing/2014/main" id="{6DBC956E-7FBF-2E70-D01D-47ABF91D4137}"/>
              </a:ext>
            </a:extLst>
          </p:cNvPr>
          <p:cNvPicPr>
            <a:picLocks noChangeAspect="1"/>
          </p:cNvPicPr>
          <p:nvPr/>
        </p:nvPicPr>
        <p:blipFill>
          <a:blip r:embed="rId4"/>
          <a:stretch>
            <a:fillRect/>
          </a:stretch>
        </p:blipFill>
        <p:spPr>
          <a:xfrm>
            <a:off x="5499015" y="2684192"/>
            <a:ext cx="1644735" cy="1701887"/>
          </a:xfrm>
          <a:prstGeom prst="rect">
            <a:avLst/>
          </a:prstGeom>
        </p:spPr>
      </p:pic>
      <p:sp>
        <p:nvSpPr>
          <p:cNvPr id="5" name="ZoneTexte 4">
            <a:extLst>
              <a:ext uri="{FF2B5EF4-FFF2-40B4-BE49-F238E27FC236}">
                <a16:creationId xmlns:a16="http://schemas.microsoft.com/office/drawing/2014/main" id="{E9A34BD6-456C-9731-A34F-1B4E414FDD84}"/>
              </a:ext>
            </a:extLst>
          </p:cNvPr>
          <p:cNvSpPr txBox="1"/>
          <p:nvPr/>
        </p:nvSpPr>
        <p:spPr>
          <a:xfrm>
            <a:off x="5498303" y="2305419"/>
            <a:ext cx="2689446" cy="307777"/>
          </a:xfrm>
          <a:prstGeom prst="rect">
            <a:avLst/>
          </a:prstGeom>
          <a:noFill/>
        </p:spPr>
        <p:txBody>
          <a:bodyPr wrap="square" rtlCol="0">
            <a:spAutoFit/>
          </a:bodyPr>
          <a:lstStyle/>
          <a:p>
            <a:r>
              <a:rPr lang="fr-FR" b="1" u="sng" dirty="0"/>
              <a:t>Prix m2 des locaux:</a:t>
            </a:r>
          </a:p>
        </p:txBody>
      </p:sp>
    </p:spTree>
    <p:extLst>
      <p:ext uri="{BB962C8B-B14F-4D97-AF65-F5344CB8AC3E}">
        <p14:creationId xmlns:p14="http://schemas.microsoft.com/office/powerpoint/2010/main" val="2119682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7650" y="617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3333"/>
              <a:buFont typeface="Arial"/>
              <a:buNone/>
            </a:pPr>
            <a:r>
              <a:rPr lang="fr" sz="3300" dirty="0">
                <a:latin typeface="Montserrat"/>
                <a:ea typeface="Montserrat"/>
                <a:cs typeface="Montserrat"/>
                <a:sym typeface="Montserrat"/>
              </a:rPr>
              <a:t>II. Méthodologie suivie </a:t>
            </a:r>
            <a:endParaRPr sz="3300" dirty="0">
              <a:latin typeface="Montserrat"/>
              <a:ea typeface="Montserrat"/>
              <a:cs typeface="Montserrat"/>
              <a:sym typeface="Montserrat"/>
            </a:endParaRPr>
          </a:p>
          <a:p>
            <a:pPr marL="0" lvl="0" indent="0" algn="l" rtl="0">
              <a:spcBef>
                <a:spcPts val="0"/>
              </a:spcBef>
              <a:spcAft>
                <a:spcPts val="0"/>
              </a:spcAft>
              <a:buClr>
                <a:schemeClr val="dk1"/>
              </a:buClr>
              <a:buSzPct val="30555"/>
              <a:buFont typeface="Arial"/>
              <a:buNone/>
            </a:pPr>
            <a:endParaRPr sz="3600" dirty="0"/>
          </a:p>
          <a:p>
            <a:pPr marL="0" lvl="0" indent="0" algn="l" rtl="0">
              <a:spcBef>
                <a:spcPts val="0"/>
              </a:spcBef>
              <a:spcAft>
                <a:spcPts val="0"/>
              </a:spcAft>
              <a:buClr>
                <a:schemeClr val="dk1"/>
              </a:buClr>
              <a:buSzPct val="30555"/>
              <a:buFont typeface="Arial"/>
              <a:buNone/>
            </a:pPr>
            <a:endParaRPr sz="3600" dirty="0"/>
          </a:p>
          <a:p>
            <a:pPr marL="0" lvl="0" indent="0" algn="l" rtl="0">
              <a:spcBef>
                <a:spcPts val="0"/>
              </a:spcBef>
              <a:spcAft>
                <a:spcPts val="0"/>
              </a:spcAft>
              <a:buNone/>
            </a:pPr>
            <a:endParaRPr dirty="0"/>
          </a:p>
        </p:txBody>
      </p:sp>
      <p:sp>
        <p:nvSpPr>
          <p:cNvPr id="6" name="ZoneTexte 5">
            <a:extLst>
              <a:ext uri="{FF2B5EF4-FFF2-40B4-BE49-F238E27FC236}">
                <a16:creationId xmlns:a16="http://schemas.microsoft.com/office/drawing/2014/main" id="{0D07DD03-ED76-DEE8-901A-54323C4754B4}"/>
              </a:ext>
            </a:extLst>
          </p:cNvPr>
          <p:cNvSpPr txBox="1"/>
          <p:nvPr/>
        </p:nvSpPr>
        <p:spPr>
          <a:xfrm>
            <a:off x="727650" y="1309747"/>
            <a:ext cx="7463685" cy="2246769"/>
          </a:xfrm>
          <a:prstGeom prst="rect">
            <a:avLst/>
          </a:prstGeom>
          <a:noFill/>
        </p:spPr>
        <p:txBody>
          <a:bodyPr wrap="square">
            <a:spAutoFit/>
          </a:bodyPr>
          <a:lstStyle/>
          <a:p>
            <a:endParaRPr lang="fr-FR" b="0" i="0" dirty="0">
              <a:effectLst/>
              <a:latin typeface="system-ui"/>
            </a:endParaRPr>
          </a:p>
          <a:p>
            <a:r>
              <a:rPr lang="fr-FR" dirty="0">
                <a:latin typeface="+mn-lt"/>
              </a:rPr>
              <a:t>Dans cette section nous allons maintenant entrainer un algorithme à prédire la valeur foncière d'un bien immobilier. </a:t>
            </a:r>
          </a:p>
          <a:p>
            <a:r>
              <a:rPr lang="fr-FR" dirty="0">
                <a:latin typeface="+mn-lt"/>
              </a:rPr>
              <a:t>Pour cela nous allons utiliser l'algorithme de régression linéaire.</a:t>
            </a:r>
          </a:p>
          <a:p>
            <a:r>
              <a:rPr lang="fr-FR" dirty="0">
                <a:latin typeface="+mn-lt"/>
              </a:rPr>
              <a:t>On commence par préparer nos données en transformant les colonnes catégoriques du code postal et du type de local grâce au one hot encoder (</a:t>
            </a:r>
            <a:r>
              <a:rPr lang="fr-FR" dirty="0" err="1">
                <a:latin typeface="+mn-lt"/>
              </a:rPr>
              <a:t>sklearn</a:t>
            </a:r>
            <a:r>
              <a:rPr lang="fr-FR" dirty="0">
                <a:latin typeface="+mn-lt"/>
              </a:rPr>
              <a:t>) / </a:t>
            </a:r>
            <a:r>
              <a:rPr lang="fr-FR" dirty="0" err="1">
                <a:latin typeface="+mn-lt"/>
              </a:rPr>
              <a:t>get_dummies</a:t>
            </a:r>
            <a:r>
              <a:rPr lang="fr-FR" dirty="0">
                <a:latin typeface="+mn-lt"/>
              </a:rPr>
              <a:t> (pandas)</a:t>
            </a:r>
          </a:p>
          <a:p>
            <a:endParaRPr lang="fr-FR" dirty="0">
              <a:latin typeface="+mn-lt"/>
            </a:endParaRPr>
          </a:p>
          <a:p>
            <a:r>
              <a:rPr lang="fr-FR" b="0" i="0" dirty="0">
                <a:effectLst/>
                <a:latin typeface="+mn-lt"/>
              </a:rPr>
              <a:t>On utilise le </a:t>
            </a:r>
            <a:r>
              <a:rPr lang="fr-FR" b="0" i="0" dirty="0" err="1">
                <a:effectLst/>
                <a:latin typeface="+mn-lt"/>
              </a:rPr>
              <a:t>train_test_split</a:t>
            </a:r>
            <a:r>
              <a:rPr lang="fr-FR" b="0" i="0" dirty="0">
                <a:effectLst/>
                <a:latin typeface="+mn-lt"/>
              </a:rPr>
              <a:t> pour prélever un tiers de nos données (33%) et les garder de côté. Nous allons entraîner notre algorithme sur le reste des données et puis mesurer notre erreur moyenne en pourcentage de la valeur foncière</a:t>
            </a:r>
            <a:endParaRPr lang="fr-FR" dirty="0">
              <a:latin typeface="+mn-lt"/>
            </a:endParaRPr>
          </a:p>
        </p:txBody>
      </p:sp>
      <p:pic>
        <p:nvPicPr>
          <p:cNvPr id="4" name="Image 3">
            <a:extLst>
              <a:ext uri="{FF2B5EF4-FFF2-40B4-BE49-F238E27FC236}">
                <a16:creationId xmlns:a16="http://schemas.microsoft.com/office/drawing/2014/main" id="{C28626CB-91A6-3333-C9F3-4B49B0CA6338}"/>
              </a:ext>
            </a:extLst>
          </p:cNvPr>
          <p:cNvPicPr>
            <a:picLocks noChangeAspect="1"/>
          </p:cNvPicPr>
          <p:nvPr/>
        </p:nvPicPr>
        <p:blipFill>
          <a:blip r:embed="rId3"/>
          <a:stretch>
            <a:fillRect/>
          </a:stretch>
        </p:blipFill>
        <p:spPr>
          <a:xfrm>
            <a:off x="727650" y="3713813"/>
            <a:ext cx="7159052" cy="109827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8A5B58F9-BAED-365F-E7F1-745B641CD935}"/>
            </a:ext>
          </a:extLst>
        </p:cNvPr>
        <p:cNvGrpSpPr/>
        <p:nvPr/>
      </p:nvGrpSpPr>
      <p:grpSpPr>
        <a:xfrm>
          <a:off x="0" y="0"/>
          <a:ext cx="0" cy="0"/>
          <a:chOff x="0" y="0"/>
          <a:chExt cx="0" cy="0"/>
        </a:xfrm>
      </p:grpSpPr>
      <p:sp>
        <p:nvSpPr>
          <p:cNvPr id="104" name="Google Shape;104;p16">
            <a:extLst>
              <a:ext uri="{FF2B5EF4-FFF2-40B4-BE49-F238E27FC236}">
                <a16:creationId xmlns:a16="http://schemas.microsoft.com/office/drawing/2014/main" id="{91390890-8160-D70F-DFAC-BCE52FCED2FC}"/>
              </a:ext>
            </a:extLst>
          </p:cNvPr>
          <p:cNvSpPr txBox="1">
            <a:spLocks noGrp="1"/>
          </p:cNvSpPr>
          <p:nvPr>
            <p:ph type="title"/>
          </p:nvPr>
        </p:nvSpPr>
        <p:spPr>
          <a:xfrm>
            <a:off x="727650" y="617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3333"/>
              <a:buFont typeface="Arial"/>
              <a:buNone/>
            </a:pPr>
            <a:r>
              <a:rPr lang="fr" sz="3300" dirty="0">
                <a:latin typeface="Montserrat"/>
                <a:ea typeface="Montserrat"/>
                <a:cs typeface="Montserrat"/>
                <a:sym typeface="Montserrat"/>
              </a:rPr>
              <a:t>II. Méthodologie suivie </a:t>
            </a:r>
            <a:endParaRPr sz="3300" dirty="0">
              <a:latin typeface="Montserrat"/>
              <a:ea typeface="Montserrat"/>
              <a:cs typeface="Montserrat"/>
              <a:sym typeface="Montserrat"/>
            </a:endParaRPr>
          </a:p>
          <a:p>
            <a:pPr marL="0" lvl="0" indent="0" algn="l" rtl="0">
              <a:spcBef>
                <a:spcPts val="0"/>
              </a:spcBef>
              <a:spcAft>
                <a:spcPts val="0"/>
              </a:spcAft>
              <a:buClr>
                <a:schemeClr val="dk1"/>
              </a:buClr>
              <a:buSzPct val="30555"/>
              <a:buFont typeface="Arial"/>
              <a:buNone/>
            </a:pPr>
            <a:endParaRPr sz="3600" dirty="0"/>
          </a:p>
          <a:p>
            <a:pPr marL="0" lvl="0" indent="0" algn="l" rtl="0">
              <a:spcBef>
                <a:spcPts val="0"/>
              </a:spcBef>
              <a:spcAft>
                <a:spcPts val="0"/>
              </a:spcAft>
              <a:buClr>
                <a:schemeClr val="dk1"/>
              </a:buClr>
              <a:buSzPct val="30555"/>
              <a:buFont typeface="Arial"/>
              <a:buNone/>
            </a:pPr>
            <a:endParaRPr sz="3600" dirty="0"/>
          </a:p>
          <a:p>
            <a:pPr marL="0" lvl="0" indent="0" algn="l" rtl="0">
              <a:spcBef>
                <a:spcPts val="0"/>
              </a:spcBef>
              <a:spcAft>
                <a:spcPts val="0"/>
              </a:spcAft>
              <a:buNone/>
            </a:pPr>
            <a:endParaRPr dirty="0"/>
          </a:p>
        </p:txBody>
      </p:sp>
      <p:pic>
        <p:nvPicPr>
          <p:cNvPr id="5" name="Image 4">
            <a:extLst>
              <a:ext uri="{FF2B5EF4-FFF2-40B4-BE49-F238E27FC236}">
                <a16:creationId xmlns:a16="http://schemas.microsoft.com/office/drawing/2014/main" id="{4EF38FFE-37A2-42D0-6C03-5FBA882E525B}"/>
              </a:ext>
            </a:extLst>
          </p:cNvPr>
          <p:cNvPicPr>
            <a:picLocks noChangeAspect="1"/>
          </p:cNvPicPr>
          <p:nvPr/>
        </p:nvPicPr>
        <p:blipFill>
          <a:blip r:embed="rId3"/>
          <a:stretch>
            <a:fillRect/>
          </a:stretch>
        </p:blipFill>
        <p:spPr>
          <a:xfrm>
            <a:off x="727650" y="1452683"/>
            <a:ext cx="7224365" cy="1845687"/>
          </a:xfrm>
          <a:prstGeom prst="rect">
            <a:avLst/>
          </a:prstGeom>
        </p:spPr>
      </p:pic>
      <p:pic>
        <p:nvPicPr>
          <p:cNvPr id="3" name="Image 2">
            <a:extLst>
              <a:ext uri="{FF2B5EF4-FFF2-40B4-BE49-F238E27FC236}">
                <a16:creationId xmlns:a16="http://schemas.microsoft.com/office/drawing/2014/main" id="{F8C1A380-40B9-1E8C-1B5C-3F41CE20124B}"/>
              </a:ext>
            </a:extLst>
          </p:cNvPr>
          <p:cNvPicPr>
            <a:picLocks noChangeAspect="1"/>
          </p:cNvPicPr>
          <p:nvPr/>
        </p:nvPicPr>
        <p:blipFill>
          <a:blip r:embed="rId4"/>
          <a:stretch>
            <a:fillRect/>
          </a:stretch>
        </p:blipFill>
        <p:spPr>
          <a:xfrm>
            <a:off x="727650" y="3404508"/>
            <a:ext cx="5689479" cy="1306285"/>
          </a:xfrm>
          <a:prstGeom prst="rect">
            <a:avLst/>
          </a:prstGeom>
        </p:spPr>
      </p:pic>
    </p:spTree>
    <p:extLst>
      <p:ext uri="{BB962C8B-B14F-4D97-AF65-F5344CB8AC3E}">
        <p14:creationId xmlns:p14="http://schemas.microsoft.com/office/powerpoint/2010/main" val="1958180868"/>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953</TotalTime>
  <Words>727</Words>
  <Application>Microsoft Office PowerPoint</Application>
  <PresentationFormat>Affichage à l'écran (16:9)</PresentationFormat>
  <Paragraphs>55</Paragraphs>
  <Slides>16</Slides>
  <Notes>14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16</vt:i4>
      </vt:variant>
    </vt:vector>
  </HeadingPairs>
  <TitlesOfParts>
    <vt:vector size="22" baseType="lpstr">
      <vt:lpstr>Lato</vt:lpstr>
      <vt:lpstr>Arial</vt:lpstr>
      <vt:lpstr>system-ui</vt:lpstr>
      <vt:lpstr>Montserrat</vt:lpstr>
      <vt:lpstr>Raleway</vt:lpstr>
      <vt:lpstr>Streamline</vt:lpstr>
      <vt:lpstr>Les Plus Beaux Logis de Paris Partie 1</vt:lpstr>
      <vt:lpstr>Présentation PowerPoint</vt:lpstr>
      <vt:lpstr>Analyse du marché de l’immobilier</vt:lpstr>
      <vt:lpstr>Analyse du marché de l’immobilier</vt:lpstr>
      <vt:lpstr>Analyse du marché de l’immobilier</vt:lpstr>
      <vt:lpstr>Analyse du marché de l’immobilier</vt:lpstr>
      <vt:lpstr>Analyse du marché de l’immobilier</vt:lpstr>
      <vt:lpstr>II. Méthodologie suivie    </vt:lpstr>
      <vt:lpstr>II. Méthodologie suivie    </vt:lpstr>
      <vt:lpstr>III. Résultat des prédictions   </vt:lpstr>
      <vt:lpstr>III. Résultat des prédictions  Prédiction définitive pour le client Nous avons récupéré le fichier avec le portefeuille des actifs de la société. Nous allons l'importer puis effectuer la prédiction et statuer sur la branche qui, selon notre prédiction, aura le plus de valeur à la date demandée c'est à dire au 31 décembre 2022.  </vt:lpstr>
      <vt:lpstr>III. Résultat des prédictions    </vt:lpstr>
      <vt:lpstr>Les Plus Beaux Logis de Paris Partie 2</vt:lpstr>
      <vt:lpstr>I. Méthodologie suivie    </vt:lpstr>
      <vt:lpstr>I. Méthodologie suivie   Nous observons dans les données que nous avons des valeurs différentes de prix au mètre carré pour un même arrondissement (ici le 19ème arrondissement). Il se peut fort que cela soit notre dimension à utiliser pour attribuer les prix au mètre carré les plus élevés dans un département aux locaux commerciaux, et les prix les plus bas aux appartements.   </vt:lpstr>
      <vt:lpstr>II. Résultat de la classification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KHEIRA CHAIB</cp:lastModifiedBy>
  <cp:revision>46</cp:revision>
  <dcterms:modified xsi:type="dcterms:W3CDTF">2024-11-02T09:40:12Z</dcterms:modified>
</cp:coreProperties>
</file>