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69" r:id="rId4"/>
    <p:sldId id="270" r:id="rId5"/>
    <p:sldId id="258" r:id="rId6"/>
    <p:sldId id="259" r:id="rId7"/>
    <p:sldId id="263" r:id="rId8"/>
    <p:sldId id="276" r:id="rId9"/>
    <p:sldId id="260" r:id="rId10"/>
    <p:sldId id="264" r:id="rId11"/>
    <p:sldId id="268" r:id="rId12"/>
    <p:sldId id="271" r:id="rId13"/>
    <p:sldId id="277" r:id="rId14"/>
    <p:sldId id="265" r:id="rId15"/>
    <p:sldId id="267" r:id="rId16"/>
    <p:sldId id="266" r:id="rId17"/>
    <p:sldId id="273" r:id="rId18"/>
    <p:sldId id="275" r:id="rId19"/>
    <p:sldId id="261" r:id="rId20"/>
    <p:sldId id="262"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964" y="52"/>
      </p:cViewPr>
      <p:guideLst>
        <p:guide orient="horz" pos="1077"/>
        <p:guide pos="2721"/>
        <p:guide pos="2438"/>
        <p:guide pos="416"/>
        <p:guide pos="1191"/>
        <p:guide pos="638"/>
      </p:guideLst>
    </p:cSldViewPr>
  </p:slideViewPr>
  <p:notesTextViewPr>
    <p:cViewPr>
      <p:scale>
        <a:sx n="1" d="1"/>
        <a:sy n="1" d="1"/>
      </p:scale>
      <p:origin x="0" y="0"/>
    </p:cViewPr>
  </p:notesTextViewPr>
  <p:sorterViewPr>
    <p:cViewPr>
      <p:scale>
        <a:sx n="100" d="100"/>
        <a:sy n="100" d="100"/>
      </p:scale>
      <p:origin x="0" y="-7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2512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5992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660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6555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510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6558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2400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9503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3542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f9e8f15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3f9e8f156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052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781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4458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5213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1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txBox="1"/>
          <p:nvPr/>
        </p:nvSpPr>
        <p:spPr>
          <a:xfrm>
            <a:off x="652150" y="1738993"/>
            <a:ext cx="7983300" cy="1354109"/>
          </a:xfrm>
          <a:prstGeom prst="rect">
            <a:avLst/>
          </a:prstGeom>
          <a:noFill/>
          <a:ln>
            <a:noFill/>
          </a:ln>
        </p:spPr>
        <p:txBody>
          <a:bodyPr spcFirstLastPara="1" wrap="square" lIns="91425" tIns="91425" rIns="91425" bIns="91425" anchor="b" anchorCtr="0">
            <a:normAutofit fontScale="6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5200" b="0" i="0" u="none" strike="noStrike" cap="none" dirty="0">
                <a:solidFill>
                  <a:srgbClr val="F3F3F3"/>
                </a:solidFill>
                <a:latin typeface="Montserrat"/>
                <a:ea typeface="Montserrat"/>
                <a:cs typeface="Montserrat"/>
                <a:sym typeface="Montserrat"/>
              </a:rPr>
              <a:t>[</a:t>
            </a:r>
            <a:r>
              <a:rPr lang="fr-FR" sz="5800" b="0" i="0" u="none" strike="noStrike" cap="none" dirty="0">
                <a:solidFill>
                  <a:srgbClr val="F3F3F3"/>
                </a:solidFill>
                <a:latin typeface="+mj-lt"/>
                <a:ea typeface="Montserrat"/>
                <a:cs typeface="Montserrat"/>
                <a:sym typeface="Montserrat"/>
              </a:rPr>
              <a:t>Optimisez la gestion &amp; nettoyez les données du stock d'une boutique</a:t>
            </a:r>
            <a:r>
              <a:rPr lang="fr" sz="5200" b="0" i="0" u="none" strike="noStrike" cap="none" dirty="0">
                <a:solidFill>
                  <a:srgbClr val="F3F3F3"/>
                </a:solidFill>
                <a:latin typeface="Montserrat"/>
                <a:ea typeface="Montserrat"/>
                <a:cs typeface="Montserrat"/>
                <a:sym typeface="Montserrat"/>
              </a:rPr>
              <a:t>]</a:t>
            </a:r>
          </a:p>
        </p:txBody>
      </p:sp>
      <p:sp>
        <p:nvSpPr>
          <p:cNvPr id="56" name="Google Shape;56;p1"/>
          <p:cNvSpPr txBox="1"/>
          <p:nvPr/>
        </p:nvSpPr>
        <p:spPr>
          <a:xfrm>
            <a:off x="4968964" y="3486057"/>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a:t>
            </a:r>
            <a:r>
              <a:rPr lang="fr" sz="2000" dirty="0">
                <a:solidFill>
                  <a:schemeClr val="lt1"/>
                </a:solidFill>
                <a:latin typeface="Montserrat"/>
                <a:ea typeface="Montserrat"/>
                <a:cs typeface="Montserrat"/>
                <a:sym typeface="Montserrat"/>
              </a:rPr>
              <a:t>CHAIBEDDERA KHEIRA</a:t>
            </a:r>
            <a:r>
              <a:rPr lang="fr" sz="2800" b="0" i="0" u="none" strike="noStrike" cap="none" dirty="0">
                <a:solidFill>
                  <a:schemeClr val="lt1"/>
                </a:solidFill>
                <a:latin typeface="Montserrat"/>
                <a:ea typeface="Montserrat"/>
                <a:cs typeface="Montserrat"/>
                <a:sym typeface="Montserrat"/>
              </a:rPr>
              <a:t>]</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fontScale="6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a:t>
            </a:r>
            <a:r>
              <a:rPr lang="fr-FR" sz="2800" b="0" i="0" u="none" strike="noStrike" cap="none" dirty="0">
                <a:solidFill>
                  <a:schemeClr val="lt1"/>
                </a:solidFill>
                <a:latin typeface="Montserrat"/>
                <a:ea typeface="Montserrat"/>
                <a:cs typeface="Montserrat"/>
                <a:sym typeface="Montserrat"/>
              </a:rPr>
              <a:t>Business Intelligence </a:t>
            </a:r>
            <a:r>
              <a:rPr lang="fr-FR" sz="2800" b="0" i="0" u="none" strike="noStrike" cap="none" dirty="0" err="1">
                <a:solidFill>
                  <a:schemeClr val="lt1"/>
                </a:solidFill>
                <a:latin typeface="Montserrat"/>
                <a:ea typeface="Montserrat"/>
                <a:cs typeface="Montserrat"/>
                <a:sym typeface="Montserrat"/>
              </a:rPr>
              <a:t>Analyst</a:t>
            </a:r>
            <a:r>
              <a:rPr lang="fr" sz="2800" b="0" i="0" u="none" strike="noStrike" cap="none" dirty="0">
                <a:solidFill>
                  <a:schemeClr val="lt1"/>
                </a:solidFill>
                <a:latin typeface="Montserrat"/>
                <a:ea typeface="Montserrat"/>
                <a:cs typeface="Montserrat"/>
                <a:sym typeface="Montserrat"/>
              </a:rPr>
              <a:t>]</a:t>
            </a: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a:t>
            </a:r>
            <a:r>
              <a:rPr lang="fr" sz="2800" dirty="0">
                <a:solidFill>
                  <a:schemeClr val="lt1"/>
                </a:solidFill>
                <a:latin typeface="Montserrat"/>
                <a:ea typeface="Montserrat"/>
                <a:cs typeface="Montserrat"/>
                <a:sym typeface="Montserrat"/>
              </a:rPr>
              <a:t>08</a:t>
            </a:r>
            <a:r>
              <a:rPr lang="fr" sz="2800" b="0" i="0" u="none" strike="noStrike" cap="none" dirty="0">
                <a:solidFill>
                  <a:schemeClr val="lt1"/>
                </a:solidFill>
                <a:latin typeface="Montserrat"/>
                <a:ea typeface="Montserrat"/>
                <a:cs typeface="Montserrat"/>
                <a:sym typeface="Montserrat"/>
              </a:rPr>
              <a:t>/2024]</a:t>
            </a:r>
            <a:endParaRPr sz="2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 name="Image 7">
            <a:extLst>
              <a:ext uri="{FF2B5EF4-FFF2-40B4-BE49-F238E27FC236}">
                <a16:creationId xmlns:a16="http://schemas.microsoft.com/office/drawing/2014/main" id="{FF5732BF-33A0-1D6C-A9E5-7C20C24795F3}"/>
              </a:ext>
            </a:extLst>
          </p:cNvPr>
          <p:cNvPicPr>
            <a:picLocks noChangeAspect="1"/>
          </p:cNvPicPr>
          <p:nvPr/>
        </p:nvPicPr>
        <p:blipFill>
          <a:blip r:embed="rId3"/>
          <a:stretch>
            <a:fillRect/>
          </a:stretch>
        </p:blipFill>
        <p:spPr>
          <a:xfrm>
            <a:off x="799902" y="1545673"/>
            <a:ext cx="5341989" cy="1043644"/>
          </a:xfrm>
          <a:prstGeom prst="rect">
            <a:avLst/>
          </a:prstGeom>
        </p:spPr>
      </p:pic>
      <p:pic>
        <p:nvPicPr>
          <p:cNvPr id="10" name="Image 9">
            <a:extLst>
              <a:ext uri="{FF2B5EF4-FFF2-40B4-BE49-F238E27FC236}">
                <a16:creationId xmlns:a16="http://schemas.microsoft.com/office/drawing/2014/main" id="{522B55C9-0A64-F0DA-3CEC-FC728EB16823}"/>
              </a:ext>
            </a:extLst>
          </p:cNvPr>
          <p:cNvPicPr>
            <a:picLocks noChangeAspect="1"/>
          </p:cNvPicPr>
          <p:nvPr/>
        </p:nvPicPr>
        <p:blipFill>
          <a:blip r:embed="rId4"/>
          <a:stretch>
            <a:fillRect/>
          </a:stretch>
        </p:blipFill>
        <p:spPr>
          <a:xfrm>
            <a:off x="799902" y="2589317"/>
            <a:ext cx="7878733" cy="2038859"/>
          </a:xfrm>
          <a:prstGeom prst="rect">
            <a:avLst/>
          </a:prstGeom>
        </p:spPr>
      </p:pic>
    </p:spTree>
    <p:extLst>
      <p:ext uri="{BB962C8B-B14F-4D97-AF65-F5344CB8AC3E}">
        <p14:creationId xmlns:p14="http://schemas.microsoft.com/office/powerpoint/2010/main" val="80411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B963AAD9-4537-7D4D-B98E-F1267BFA9761}"/>
              </a:ext>
            </a:extLst>
          </p:cNvPr>
          <p:cNvPicPr>
            <a:picLocks noChangeAspect="1"/>
          </p:cNvPicPr>
          <p:nvPr/>
        </p:nvPicPr>
        <p:blipFill>
          <a:blip r:embed="rId3"/>
          <a:stretch>
            <a:fillRect/>
          </a:stretch>
        </p:blipFill>
        <p:spPr>
          <a:xfrm>
            <a:off x="655184" y="2000220"/>
            <a:ext cx="4888366" cy="375587"/>
          </a:xfrm>
          <a:prstGeom prst="rect">
            <a:avLst/>
          </a:prstGeom>
        </p:spPr>
      </p:pic>
      <p:sp>
        <p:nvSpPr>
          <p:cNvPr id="6" name="ZoneTexte 5">
            <a:extLst>
              <a:ext uri="{FF2B5EF4-FFF2-40B4-BE49-F238E27FC236}">
                <a16:creationId xmlns:a16="http://schemas.microsoft.com/office/drawing/2014/main" id="{5E8671CB-140A-D897-1B64-B06E866B3169}"/>
              </a:ext>
            </a:extLst>
          </p:cNvPr>
          <p:cNvSpPr txBox="1"/>
          <p:nvPr/>
        </p:nvSpPr>
        <p:spPr>
          <a:xfrm>
            <a:off x="532719" y="1519970"/>
            <a:ext cx="4706710" cy="307777"/>
          </a:xfrm>
          <a:prstGeom prst="rect">
            <a:avLst/>
          </a:prstGeom>
          <a:noFill/>
        </p:spPr>
        <p:txBody>
          <a:bodyPr wrap="square">
            <a:spAutoFit/>
          </a:bodyPr>
          <a:lstStyle/>
          <a:p>
            <a:r>
              <a:rPr lang="fr-FR" dirty="0"/>
              <a:t> </a:t>
            </a:r>
            <a:r>
              <a:rPr lang="fr-FR" b="1" u="sng" dirty="0">
                <a:solidFill>
                  <a:srgbClr val="33A5B6"/>
                </a:solidFill>
                <a:highlight>
                  <a:srgbClr val="FFFFFF"/>
                </a:highlight>
                <a:latin typeface="+mj-lt"/>
              </a:rPr>
              <a:t>Etape 5.2- Calculer le 20 / 80:</a:t>
            </a:r>
          </a:p>
        </p:txBody>
      </p:sp>
      <p:pic>
        <p:nvPicPr>
          <p:cNvPr id="8" name="Image 7">
            <a:extLst>
              <a:ext uri="{FF2B5EF4-FFF2-40B4-BE49-F238E27FC236}">
                <a16:creationId xmlns:a16="http://schemas.microsoft.com/office/drawing/2014/main" id="{D86F0A64-30A1-C2AF-B946-D786BE05AC8D}"/>
              </a:ext>
            </a:extLst>
          </p:cNvPr>
          <p:cNvPicPr>
            <a:picLocks noChangeAspect="1"/>
          </p:cNvPicPr>
          <p:nvPr/>
        </p:nvPicPr>
        <p:blipFill>
          <a:blip r:embed="rId4"/>
          <a:stretch>
            <a:fillRect/>
          </a:stretch>
        </p:blipFill>
        <p:spPr>
          <a:xfrm>
            <a:off x="655183" y="2442717"/>
            <a:ext cx="5041991" cy="439842"/>
          </a:xfrm>
          <a:prstGeom prst="rect">
            <a:avLst/>
          </a:prstGeom>
        </p:spPr>
      </p:pic>
      <p:pic>
        <p:nvPicPr>
          <p:cNvPr id="10" name="Image 9">
            <a:extLst>
              <a:ext uri="{FF2B5EF4-FFF2-40B4-BE49-F238E27FC236}">
                <a16:creationId xmlns:a16="http://schemas.microsoft.com/office/drawing/2014/main" id="{CAD867D9-B640-02C1-3BA4-F80267DE86EA}"/>
              </a:ext>
            </a:extLst>
          </p:cNvPr>
          <p:cNvPicPr>
            <a:picLocks noChangeAspect="1"/>
          </p:cNvPicPr>
          <p:nvPr/>
        </p:nvPicPr>
        <p:blipFill>
          <a:blip r:embed="rId5"/>
          <a:stretch>
            <a:fillRect/>
          </a:stretch>
        </p:blipFill>
        <p:spPr>
          <a:xfrm>
            <a:off x="5821136" y="2000220"/>
            <a:ext cx="2522763" cy="824623"/>
          </a:xfrm>
          <a:prstGeom prst="rect">
            <a:avLst/>
          </a:prstGeom>
        </p:spPr>
      </p:pic>
      <p:pic>
        <p:nvPicPr>
          <p:cNvPr id="14" name="Image 13">
            <a:extLst>
              <a:ext uri="{FF2B5EF4-FFF2-40B4-BE49-F238E27FC236}">
                <a16:creationId xmlns:a16="http://schemas.microsoft.com/office/drawing/2014/main" id="{F192E8C0-D71E-BC01-DA5A-8493506338DA}"/>
              </a:ext>
            </a:extLst>
          </p:cNvPr>
          <p:cNvPicPr>
            <a:picLocks noChangeAspect="1"/>
          </p:cNvPicPr>
          <p:nvPr/>
        </p:nvPicPr>
        <p:blipFill>
          <a:blip r:embed="rId6"/>
          <a:stretch>
            <a:fillRect/>
          </a:stretch>
        </p:blipFill>
        <p:spPr>
          <a:xfrm>
            <a:off x="655183" y="2921291"/>
            <a:ext cx="4333196" cy="902780"/>
          </a:xfrm>
          <a:prstGeom prst="rect">
            <a:avLst/>
          </a:prstGeom>
        </p:spPr>
      </p:pic>
      <p:pic>
        <p:nvPicPr>
          <p:cNvPr id="16" name="Image 15">
            <a:extLst>
              <a:ext uri="{FF2B5EF4-FFF2-40B4-BE49-F238E27FC236}">
                <a16:creationId xmlns:a16="http://schemas.microsoft.com/office/drawing/2014/main" id="{CD65F562-7A69-27B1-3985-50AA33806488}"/>
              </a:ext>
            </a:extLst>
          </p:cNvPr>
          <p:cNvPicPr>
            <a:picLocks noChangeAspect="1"/>
          </p:cNvPicPr>
          <p:nvPr/>
        </p:nvPicPr>
        <p:blipFill>
          <a:blip r:embed="rId7"/>
          <a:stretch>
            <a:fillRect/>
          </a:stretch>
        </p:blipFill>
        <p:spPr>
          <a:xfrm>
            <a:off x="655183" y="3824071"/>
            <a:ext cx="6545717" cy="982180"/>
          </a:xfrm>
          <a:prstGeom prst="rect">
            <a:avLst/>
          </a:prstGeom>
        </p:spPr>
      </p:pic>
    </p:spTree>
    <p:extLst>
      <p:ext uri="{BB962C8B-B14F-4D97-AF65-F5344CB8AC3E}">
        <p14:creationId xmlns:p14="http://schemas.microsoft.com/office/powerpoint/2010/main" val="1209548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ZoneTexte 3">
            <a:extLst>
              <a:ext uri="{FF2B5EF4-FFF2-40B4-BE49-F238E27FC236}">
                <a16:creationId xmlns:a16="http://schemas.microsoft.com/office/drawing/2014/main" id="{46DDB5FC-F6F2-94A0-A73A-CCD923FECB5F}"/>
              </a:ext>
            </a:extLst>
          </p:cNvPr>
          <p:cNvSpPr txBox="1"/>
          <p:nvPr/>
        </p:nvSpPr>
        <p:spPr>
          <a:xfrm>
            <a:off x="598034" y="1419673"/>
            <a:ext cx="4706710" cy="307777"/>
          </a:xfrm>
          <a:prstGeom prst="rect">
            <a:avLst/>
          </a:prstGeom>
          <a:noFill/>
        </p:spPr>
        <p:txBody>
          <a:bodyPr wrap="square">
            <a:spAutoFit/>
          </a:bodyPr>
          <a:lstStyle/>
          <a:p>
            <a:pPr algn="l"/>
            <a:r>
              <a:rPr lang="fr-FR" b="1" i="0" u="sng" dirty="0">
                <a:solidFill>
                  <a:srgbClr val="33A5B6"/>
                </a:solidFill>
                <a:effectLst/>
                <a:highlight>
                  <a:srgbClr val="FFFFFF"/>
                </a:highlight>
                <a:latin typeface="+mj-lt"/>
              </a:rPr>
              <a:t>Etape 5.3-Analyse des ventes en Quantités:</a:t>
            </a:r>
          </a:p>
        </p:txBody>
      </p:sp>
      <p:pic>
        <p:nvPicPr>
          <p:cNvPr id="8" name="Image 7">
            <a:extLst>
              <a:ext uri="{FF2B5EF4-FFF2-40B4-BE49-F238E27FC236}">
                <a16:creationId xmlns:a16="http://schemas.microsoft.com/office/drawing/2014/main" id="{AB72FC4D-5683-BB59-E466-E1B7E3C5467C}"/>
              </a:ext>
            </a:extLst>
          </p:cNvPr>
          <p:cNvPicPr>
            <a:picLocks noChangeAspect="1"/>
          </p:cNvPicPr>
          <p:nvPr/>
        </p:nvPicPr>
        <p:blipFill>
          <a:blip r:embed="rId3"/>
          <a:stretch>
            <a:fillRect/>
          </a:stretch>
        </p:blipFill>
        <p:spPr>
          <a:xfrm>
            <a:off x="520586" y="1735908"/>
            <a:ext cx="6300787" cy="235378"/>
          </a:xfrm>
          <a:prstGeom prst="rect">
            <a:avLst/>
          </a:prstGeom>
        </p:spPr>
      </p:pic>
      <p:pic>
        <p:nvPicPr>
          <p:cNvPr id="5" name="Image 4">
            <a:extLst>
              <a:ext uri="{FF2B5EF4-FFF2-40B4-BE49-F238E27FC236}">
                <a16:creationId xmlns:a16="http://schemas.microsoft.com/office/drawing/2014/main" id="{59DD3EE0-EFEC-92DB-C70B-F1E44C520CC9}"/>
              </a:ext>
            </a:extLst>
          </p:cNvPr>
          <p:cNvPicPr>
            <a:picLocks noChangeAspect="1"/>
          </p:cNvPicPr>
          <p:nvPr/>
        </p:nvPicPr>
        <p:blipFill>
          <a:blip r:embed="rId4"/>
          <a:stretch>
            <a:fillRect/>
          </a:stretch>
        </p:blipFill>
        <p:spPr>
          <a:xfrm>
            <a:off x="3502480" y="2073159"/>
            <a:ext cx="5369792" cy="2882562"/>
          </a:xfrm>
          <a:prstGeom prst="rect">
            <a:avLst/>
          </a:prstGeom>
        </p:spPr>
      </p:pic>
      <p:pic>
        <p:nvPicPr>
          <p:cNvPr id="9" name="Image 8">
            <a:extLst>
              <a:ext uri="{FF2B5EF4-FFF2-40B4-BE49-F238E27FC236}">
                <a16:creationId xmlns:a16="http://schemas.microsoft.com/office/drawing/2014/main" id="{DFE3D7E1-1BED-5993-C699-6008F979E946}"/>
              </a:ext>
            </a:extLst>
          </p:cNvPr>
          <p:cNvPicPr>
            <a:picLocks noChangeAspect="1"/>
          </p:cNvPicPr>
          <p:nvPr/>
        </p:nvPicPr>
        <p:blipFill>
          <a:blip r:embed="rId5"/>
          <a:stretch>
            <a:fillRect/>
          </a:stretch>
        </p:blipFill>
        <p:spPr>
          <a:xfrm>
            <a:off x="520586" y="2139928"/>
            <a:ext cx="2981894" cy="1042804"/>
          </a:xfrm>
          <a:prstGeom prst="rect">
            <a:avLst/>
          </a:prstGeom>
        </p:spPr>
      </p:pic>
      <p:pic>
        <p:nvPicPr>
          <p:cNvPr id="11" name="Image 10">
            <a:extLst>
              <a:ext uri="{FF2B5EF4-FFF2-40B4-BE49-F238E27FC236}">
                <a16:creationId xmlns:a16="http://schemas.microsoft.com/office/drawing/2014/main" id="{3D74BCA6-413D-883D-196B-17F1EF19C153}"/>
              </a:ext>
            </a:extLst>
          </p:cNvPr>
          <p:cNvPicPr>
            <a:picLocks noChangeAspect="1"/>
          </p:cNvPicPr>
          <p:nvPr/>
        </p:nvPicPr>
        <p:blipFill>
          <a:blip r:embed="rId6"/>
          <a:stretch>
            <a:fillRect/>
          </a:stretch>
        </p:blipFill>
        <p:spPr>
          <a:xfrm>
            <a:off x="520586" y="3435026"/>
            <a:ext cx="2981894" cy="788603"/>
          </a:xfrm>
          <a:prstGeom prst="rect">
            <a:avLst/>
          </a:prstGeom>
        </p:spPr>
      </p:pic>
    </p:spTree>
    <p:extLst>
      <p:ext uri="{BB962C8B-B14F-4D97-AF65-F5344CB8AC3E}">
        <p14:creationId xmlns:p14="http://schemas.microsoft.com/office/powerpoint/2010/main" val="352891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ZoneTexte 2">
            <a:extLst>
              <a:ext uri="{FF2B5EF4-FFF2-40B4-BE49-F238E27FC236}">
                <a16:creationId xmlns:a16="http://schemas.microsoft.com/office/drawing/2014/main" id="{5DEC836E-36A2-CBE8-B4B3-0573CF5106F5}"/>
              </a:ext>
            </a:extLst>
          </p:cNvPr>
          <p:cNvSpPr txBox="1"/>
          <p:nvPr/>
        </p:nvSpPr>
        <p:spPr>
          <a:xfrm>
            <a:off x="540884" y="1629639"/>
            <a:ext cx="4706710" cy="307777"/>
          </a:xfrm>
          <a:prstGeom prst="rect">
            <a:avLst/>
          </a:prstGeom>
          <a:noFill/>
        </p:spPr>
        <p:txBody>
          <a:bodyPr wrap="square">
            <a:spAutoFit/>
          </a:bodyPr>
          <a:lstStyle/>
          <a:p>
            <a:r>
              <a:rPr lang="fr-FR" b="1" u="sng" dirty="0">
                <a:solidFill>
                  <a:srgbClr val="33A5B6"/>
                </a:solidFill>
                <a:highlight>
                  <a:srgbClr val="FFFFFF"/>
                </a:highlight>
                <a:latin typeface="+mj-lt"/>
              </a:rPr>
              <a:t>Etape 5.4- Calculer le 20 / 80:</a:t>
            </a:r>
            <a:endParaRPr lang="fr-FR" dirty="0"/>
          </a:p>
        </p:txBody>
      </p:sp>
      <p:pic>
        <p:nvPicPr>
          <p:cNvPr id="7" name="Image 6">
            <a:extLst>
              <a:ext uri="{FF2B5EF4-FFF2-40B4-BE49-F238E27FC236}">
                <a16:creationId xmlns:a16="http://schemas.microsoft.com/office/drawing/2014/main" id="{5652A051-83DB-18C6-7404-9008BDEABD4C}"/>
              </a:ext>
            </a:extLst>
          </p:cNvPr>
          <p:cNvPicPr>
            <a:picLocks noChangeAspect="1"/>
          </p:cNvPicPr>
          <p:nvPr/>
        </p:nvPicPr>
        <p:blipFill>
          <a:blip r:embed="rId3"/>
          <a:stretch>
            <a:fillRect/>
          </a:stretch>
        </p:blipFill>
        <p:spPr>
          <a:xfrm>
            <a:off x="598034" y="2292884"/>
            <a:ext cx="6113009" cy="1291237"/>
          </a:xfrm>
          <a:prstGeom prst="rect">
            <a:avLst/>
          </a:prstGeom>
        </p:spPr>
      </p:pic>
      <p:pic>
        <p:nvPicPr>
          <p:cNvPr id="12" name="Image 11">
            <a:extLst>
              <a:ext uri="{FF2B5EF4-FFF2-40B4-BE49-F238E27FC236}">
                <a16:creationId xmlns:a16="http://schemas.microsoft.com/office/drawing/2014/main" id="{951C2804-2FAE-182F-A3A9-8806F10E6EA1}"/>
              </a:ext>
            </a:extLst>
          </p:cNvPr>
          <p:cNvPicPr>
            <a:picLocks noChangeAspect="1"/>
          </p:cNvPicPr>
          <p:nvPr/>
        </p:nvPicPr>
        <p:blipFill>
          <a:blip r:embed="rId4"/>
          <a:stretch>
            <a:fillRect/>
          </a:stretch>
        </p:blipFill>
        <p:spPr>
          <a:xfrm>
            <a:off x="598034" y="1955634"/>
            <a:ext cx="6031366" cy="346205"/>
          </a:xfrm>
          <a:prstGeom prst="rect">
            <a:avLst/>
          </a:prstGeom>
        </p:spPr>
      </p:pic>
      <p:sp>
        <p:nvSpPr>
          <p:cNvPr id="13" name="ZoneTexte 12">
            <a:extLst>
              <a:ext uri="{FF2B5EF4-FFF2-40B4-BE49-F238E27FC236}">
                <a16:creationId xmlns:a16="http://schemas.microsoft.com/office/drawing/2014/main" id="{C2B05E1F-20F4-E620-C4BA-59A1DFC091AF}"/>
              </a:ext>
            </a:extLst>
          </p:cNvPr>
          <p:cNvSpPr txBox="1"/>
          <p:nvPr/>
        </p:nvSpPr>
        <p:spPr>
          <a:xfrm>
            <a:off x="598034" y="3696276"/>
            <a:ext cx="4706710" cy="307777"/>
          </a:xfrm>
          <a:prstGeom prst="rect">
            <a:avLst/>
          </a:prstGeom>
          <a:noFill/>
        </p:spPr>
        <p:txBody>
          <a:bodyPr wrap="square">
            <a:spAutoFit/>
          </a:bodyPr>
          <a:lstStyle/>
          <a:p>
            <a:r>
              <a:rPr lang="fr-FR" b="1" u="sng" dirty="0">
                <a:solidFill>
                  <a:srgbClr val="33A5B6"/>
                </a:solidFill>
                <a:highlight>
                  <a:srgbClr val="FFFFFF"/>
                </a:highlight>
                <a:latin typeface="+mj-lt"/>
              </a:rPr>
              <a:t>Etape 5.5 - Analyse des stocks</a:t>
            </a:r>
          </a:p>
        </p:txBody>
      </p:sp>
      <p:pic>
        <p:nvPicPr>
          <p:cNvPr id="14" name="Image 13">
            <a:extLst>
              <a:ext uri="{FF2B5EF4-FFF2-40B4-BE49-F238E27FC236}">
                <a16:creationId xmlns:a16="http://schemas.microsoft.com/office/drawing/2014/main" id="{2EC573E2-BB6E-39CF-E98D-201AC8A09B77}"/>
              </a:ext>
            </a:extLst>
          </p:cNvPr>
          <p:cNvPicPr>
            <a:picLocks noChangeAspect="1"/>
          </p:cNvPicPr>
          <p:nvPr/>
        </p:nvPicPr>
        <p:blipFill>
          <a:blip r:embed="rId5"/>
          <a:stretch>
            <a:fillRect/>
          </a:stretch>
        </p:blipFill>
        <p:spPr>
          <a:xfrm>
            <a:off x="598034" y="4013081"/>
            <a:ext cx="5778797" cy="975297"/>
          </a:xfrm>
          <a:prstGeom prst="rect">
            <a:avLst/>
          </a:prstGeom>
        </p:spPr>
      </p:pic>
    </p:spTree>
    <p:extLst>
      <p:ext uri="{BB962C8B-B14F-4D97-AF65-F5344CB8AC3E}">
        <p14:creationId xmlns:p14="http://schemas.microsoft.com/office/powerpoint/2010/main" val="175909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Image 8">
            <a:extLst>
              <a:ext uri="{FF2B5EF4-FFF2-40B4-BE49-F238E27FC236}">
                <a16:creationId xmlns:a16="http://schemas.microsoft.com/office/drawing/2014/main" id="{4C4373C1-C892-6C96-B099-558241891BAC}"/>
              </a:ext>
            </a:extLst>
          </p:cNvPr>
          <p:cNvPicPr>
            <a:picLocks noChangeAspect="1"/>
          </p:cNvPicPr>
          <p:nvPr/>
        </p:nvPicPr>
        <p:blipFill>
          <a:blip r:embed="rId3"/>
          <a:stretch>
            <a:fillRect/>
          </a:stretch>
        </p:blipFill>
        <p:spPr>
          <a:xfrm>
            <a:off x="551709" y="1745279"/>
            <a:ext cx="3156640" cy="1320868"/>
          </a:xfrm>
          <a:prstGeom prst="rect">
            <a:avLst/>
          </a:prstGeom>
        </p:spPr>
      </p:pic>
      <p:pic>
        <p:nvPicPr>
          <p:cNvPr id="11" name="Image 10">
            <a:extLst>
              <a:ext uri="{FF2B5EF4-FFF2-40B4-BE49-F238E27FC236}">
                <a16:creationId xmlns:a16="http://schemas.microsoft.com/office/drawing/2014/main" id="{2BEEEE7A-91C0-F678-D081-65ACFF5600B0}"/>
              </a:ext>
            </a:extLst>
          </p:cNvPr>
          <p:cNvPicPr>
            <a:picLocks noChangeAspect="1"/>
          </p:cNvPicPr>
          <p:nvPr/>
        </p:nvPicPr>
        <p:blipFill>
          <a:blip r:embed="rId4"/>
          <a:stretch>
            <a:fillRect/>
          </a:stretch>
        </p:blipFill>
        <p:spPr>
          <a:xfrm>
            <a:off x="551709" y="3132413"/>
            <a:ext cx="3073558" cy="254013"/>
          </a:xfrm>
          <a:prstGeom prst="rect">
            <a:avLst/>
          </a:prstGeom>
        </p:spPr>
      </p:pic>
      <p:pic>
        <p:nvPicPr>
          <p:cNvPr id="6" name="Image 5">
            <a:extLst>
              <a:ext uri="{FF2B5EF4-FFF2-40B4-BE49-F238E27FC236}">
                <a16:creationId xmlns:a16="http://schemas.microsoft.com/office/drawing/2014/main" id="{EF7BFCA1-691F-EB25-9D32-BD868A95840B}"/>
              </a:ext>
            </a:extLst>
          </p:cNvPr>
          <p:cNvPicPr>
            <a:picLocks noChangeAspect="1"/>
          </p:cNvPicPr>
          <p:nvPr/>
        </p:nvPicPr>
        <p:blipFill>
          <a:blip r:embed="rId5"/>
          <a:stretch>
            <a:fillRect/>
          </a:stretch>
        </p:blipFill>
        <p:spPr>
          <a:xfrm>
            <a:off x="3984171" y="2218512"/>
            <a:ext cx="4841421" cy="2223056"/>
          </a:xfrm>
          <a:prstGeom prst="rect">
            <a:avLst/>
          </a:prstGeom>
        </p:spPr>
      </p:pic>
      <p:pic>
        <p:nvPicPr>
          <p:cNvPr id="13" name="Image 12">
            <a:extLst>
              <a:ext uri="{FF2B5EF4-FFF2-40B4-BE49-F238E27FC236}">
                <a16:creationId xmlns:a16="http://schemas.microsoft.com/office/drawing/2014/main" id="{197344FD-0D26-EA2B-45CD-1FAB94B59DCD}"/>
              </a:ext>
            </a:extLst>
          </p:cNvPr>
          <p:cNvPicPr>
            <a:picLocks noChangeAspect="1"/>
          </p:cNvPicPr>
          <p:nvPr/>
        </p:nvPicPr>
        <p:blipFill>
          <a:blip r:embed="rId6"/>
          <a:stretch>
            <a:fillRect/>
          </a:stretch>
        </p:blipFill>
        <p:spPr>
          <a:xfrm>
            <a:off x="551709" y="3528425"/>
            <a:ext cx="2135042" cy="1063406"/>
          </a:xfrm>
          <a:prstGeom prst="rect">
            <a:avLst/>
          </a:prstGeom>
        </p:spPr>
      </p:pic>
      <p:pic>
        <p:nvPicPr>
          <p:cNvPr id="4" name="Image 3">
            <a:extLst>
              <a:ext uri="{FF2B5EF4-FFF2-40B4-BE49-F238E27FC236}">
                <a16:creationId xmlns:a16="http://schemas.microsoft.com/office/drawing/2014/main" id="{B3F8F073-B4EF-4E23-2C22-30F62976DABC}"/>
              </a:ext>
            </a:extLst>
          </p:cNvPr>
          <p:cNvPicPr>
            <a:picLocks noChangeAspect="1"/>
          </p:cNvPicPr>
          <p:nvPr/>
        </p:nvPicPr>
        <p:blipFill>
          <a:blip r:embed="rId7"/>
          <a:stretch>
            <a:fillRect/>
          </a:stretch>
        </p:blipFill>
        <p:spPr>
          <a:xfrm>
            <a:off x="355441" y="4721148"/>
            <a:ext cx="8417379" cy="170204"/>
          </a:xfrm>
          <a:prstGeom prst="rect">
            <a:avLst/>
          </a:prstGeom>
        </p:spPr>
      </p:pic>
      <p:pic>
        <p:nvPicPr>
          <p:cNvPr id="7" name="Image 6">
            <a:extLst>
              <a:ext uri="{FF2B5EF4-FFF2-40B4-BE49-F238E27FC236}">
                <a16:creationId xmlns:a16="http://schemas.microsoft.com/office/drawing/2014/main" id="{3A68A354-B982-4BB1-D2F5-6E06F1547C6D}"/>
              </a:ext>
            </a:extLst>
          </p:cNvPr>
          <p:cNvPicPr>
            <a:picLocks noChangeAspect="1"/>
          </p:cNvPicPr>
          <p:nvPr/>
        </p:nvPicPr>
        <p:blipFill>
          <a:blip r:embed="rId8"/>
          <a:stretch>
            <a:fillRect/>
          </a:stretch>
        </p:blipFill>
        <p:spPr>
          <a:xfrm>
            <a:off x="4225819" y="1824626"/>
            <a:ext cx="4121362" cy="228612"/>
          </a:xfrm>
          <a:prstGeom prst="rect">
            <a:avLst/>
          </a:prstGeom>
        </p:spPr>
      </p:pic>
    </p:spTree>
    <p:extLst>
      <p:ext uri="{BB962C8B-B14F-4D97-AF65-F5344CB8AC3E}">
        <p14:creationId xmlns:p14="http://schemas.microsoft.com/office/powerpoint/2010/main" val="201336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ZoneTexte 3">
            <a:extLst>
              <a:ext uri="{FF2B5EF4-FFF2-40B4-BE49-F238E27FC236}">
                <a16:creationId xmlns:a16="http://schemas.microsoft.com/office/drawing/2014/main" id="{839021DC-303A-BCF4-07A4-2847BA0DADFD}"/>
              </a:ext>
            </a:extLst>
          </p:cNvPr>
          <p:cNvSpPr txBox="1"/>
          <p:nvPr/>
        </p:nvSpPr>
        <p:spPr>
          <a:xfrm>
            <a:off x="671512" y="3186528"/>
            <a:ext cx="4706710" cy="307777"/>
          </a:xfrm>
          <a:prstGeom prst="rect">
            <a:avLst/>
          </a:prstGeom>
          <a:noFill/>
        </p:spPr>
        <p:txBody>
          <a:bodyPr wrap="square">
            <a:spAutoFit/>
          </a:bodyPr>
          <a:lstStyle/>
          <a:p>
            <a:r>
              <a:rPr lang="fr-FR" b="1" u="sng" dirty="0">
                <a:solidFill>
                  <a:srgbClr val="33A5B6"/>
                </a:solidFill>
                <a:highlight>
                  <a:srgbClr val="FFFFFF"/>
                </a:highlight>
                <a:latin typeface="+mj-lt"/>
              </a:rPr>
              <a:t>Etape 5.6 - Analyse du taux de marge</a:t>
            </a:r>
          </a:p>
        </p:txBody>
      </p:sp>
      <p:pic>
        <p:nvPicPr>
          <p:cNvPr id="8" name="Image 7">
            <a:extLst>
              <a:ext uri="{FF2B5EF4-FFF2-40B4-BE49-F238E27FC236}">
                <a16:creationId xmlns:a16="http://schemas.microsoft.com/office/drawing/2014/main" id="{70C0A229-820C-BA5C-10CA-4ABF4D1AED8D}"/>
              </a:ext>
            </a:extLst>
          </p:cNvPr>
          <p:cNvPicPr>
            <a:picLocks noChangeAspect="1"/>
          </p:cNvPicPr>
          <p:nvPr/>
        </p:nvPicPr>
        <p:blipFill>
          <a:blip r:embed="rId3"/>
          <a:stretch>
            <a:fillRect/>
          </a:stretch>
        </p:blipFill>
        <p:spPr>
          <a:xfrm>
            <a:off x="740972" y="3538255"/>
            <a:ext cx="7096782" cy="1390200"/>
          </a:xfrm>
          <a:prstGeom prst="rect">
            <a:avLst/>
          </a:prstGeom>
        </p:spPr>
      </p:pic>
      <p:sp>
        <p:nvSpPr>
          <p:cNvPr id="6" name="ZoneTexte 5">
            <a:extLst>
              <a:ext uri="{FF2B5EF4-FFF2-40B4-BE49-F238E27FC236}">
                <a16:creationId xmlns:a16="http://schemas.microsoft.com/office/drawing/2014/main" id="{BB9155F6-A2A2-2431-F22E-5E2313B14ADB}"/>
              </a:ext>
            </a:extLst>
          </p:cNvPr>
          <p:cNvSpPr txBox="1"/>
          <p:nvPr/>
        </p:nvSpPr>
        <p:spPr>
          <a:xfrm>
            <a:off x="671512" y="1400232"/>
            <a:ext cx="4706710" cy="307777"/>
          </a:xfrm>
          <a:prstGeom prst="rect">
            <a:avLst/>
          </a:prstGeom>
          <a:noFill/>
        </p:spPr>
        <p:txBody>
          <a:bodyPr wrap="square">
            <a:spAutoFit/>
          </a:bodyPr>
          <a:lstStyle/>
          <a:p>
            <a:r>
              <a:rPr lang="fr-FR" b="1" u="sng" dirty="0">
                <a:solidFill>
                  <a:srgbClr val="33A5B6"/>
                </a:solidFill>
                <a:highlight>
                  <a:srgbClr val="FFFFFF"/>
                </a:highlight>
                <a:latin typeface="+mj-lt"/>
              </a:rPr>
              <a:t>Valorisation des stocks en euros</a:t>
            </a:r>
          </a:p>
        </p:txBody>
      </p:sp>
      <p:pic>
        <p:nvPicPr>
          <p:cNvPr id="10" name="Image 9">
            <a:extLst>
              <a:ext uri="{FF2B5EF4-FFF2-40B4-BE49-F238E27FC236}">
                <a16:creationId xmlns:a16="http://schemas.microsoft.com/office/drawing/2014/main" id="{C76433B1-D87A-70B4-67AF-4A585F8A5473}"/>
              </a:ext>
            </a:extLst>
          </p:cNvPr>
          <p:cNvPicPr>
            <a:picLocks noChangeAspect="1"/>
          </p:cNvPicPr>
          <p:nvPr/>
        </p:nvPicPr>
        <p:blipFill>
          <a:blip r:embed="rId4"/>
          <a:stretch>
            <a:fillRect/>
          </a:stretch>
        </p:blipFill>
        <p:spPr>
          <a:xfrm>
            <a:off x="740972" y="1689818"/>
            <a:ext cx="6655871" cy="1530628"/>
          </a:xfrm>
          <a:prstGeom prst="rect">
            <a:avLst/>
          </a:prstGeom>
        </p:spPr>
      </p:pic>
    </p:spTree>
    <p:extLst>
      <p:ext uri="{BB962C8B-B14F-4D97-AF65-F5344CB8AC3E}">
        <p14:creationId xmlns:p14="http://schemas.microsoft.com/office/powerpoint/2010/main" val="1482414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 name="Image 7">
            <a:extLst>
              <a:ext uri="{FF2B5EF4-FFF2-40B4-BE49-F238E27FC236}">
                <a16:creationId xmlns:a16="http://schemas.microsoft.com/office/drawing/2014/main" id="{81878623-4E57-2EC3-4241-13B6EEB7C18F}"/>
              </a:ext>
            </a:extLst>
          </p:cNvPr>
          <p:cNvPicPr>
            <a:picLocks noChangeAspect="1"/>
          </p:cNvPicPr>
          <p:nvPr/>
        </p:nvPicPr>
        <p:blipFill>
          <a:blip r:embed="rId3"/>
          <a:stretch>
            <a:fillRect/>
          </a:stretch>
        </p:blipFill>
        <p:spPr>
          <a:xfrm>
            <a:off x="696005" y="1768828"/>
            <a:ext cx="5525181" cy="406421"/>
          </a:xfrm>
          <a:prstGeom prst="rect">
            <a:avLst/>
          </a:prstGeom>
        </p:spPr>
      </p:pic>
      <p:sp>
        <p:nvSpPr>
          <p:cNvPr id="10" name="ZoneTexte 9">
            <a:extLst>
              <a:ext uri="{FF2B5EF4-FFF2-40B4-BE49-F238E27FC236}">
                <a16:creationId xmlns:a16="http://schemas.microsoft.com/office/drawing/2014/main" id="{56231EFC-F21C-5E86-D9B7-035E04549030}"/>
              </a:ext>
            </a:extLst>
          </p:cNvPr>
          <p:cNvSpPr txBox="1"/>
          <p:nvPr/>
        </p:nvSpPr>
        <p:spPr>
          <a:xfrm>
            <a:off x="622526" y="1422378"/>
            <a:ext cx="4706710" cy="307777"/>
          </a:xfrm>
          <a:prstGeom prst="rect">
            <a:avLst/>
          </a:prstGeom>
          <a:noFill/>
        </p:spPr>
        <p:txBody>
          <a:bodyPr wrap="square">
            <a:spAutoFit/>
          </a:bodyPr>
          <a:lstStyle/>
          <a:p>
            <a:r>
              <a:rPr lang="fr-FR" b="1" u="sng" dirty="0">
                <a:solidFill>
                  <a:srgbClr val="33A5B6"/>
                </a:solidFill>
                <a:highlight>
                  <a:srgbClr val="FFFFFF"/>
                </a:highlight>
                <a:latin typeface="+mj-lt"/>
              </a:rPr>
              <a:t>Analyse du taux de marge</a:t>
            </a:r>
          </a:p>
        </p:txBody>
      </p:sp>
      <p:pic>
        <p:nvPicPr>
          <p:cNvPr id="12" name="Image 11">
            <a:extLst>
              <a:ext uri="{FF2B5EF4-FFF2-40B4-BE49-F238E27FC236}">
                <a16:creationId xmlns:a16="http://schemas.microsoft.com/office/drawing/2014/main" id="{627B974D-B8F8-FC6A-DC12-30F0BE54ABBD}"/>
              </a:ext>
            </a:extLst>
          </p:cNvPr>
          <p:cNvPicPr>
            <a:picLocks noChangeAspect="1"/>
          </p:cNvPicPr>
          <p:nvPr/>
        </p:nvPicPr>
        <p:blipFill>
          <a:blip r:embed="rId4"/>
          <a:stretch>
            <a:fillRect/>
          </a:stretch>
        </p:blipFill>
        <p:spPr>
          <a:xfrm>
            <a:off x="696004" y="3681757"/>
            <a:ext cx="1679802" cy="1124493"/>
          </a:xfrm>
          <a:prstGeom prst="rect">
            <a:avLst/>
          </a:prstGeom>
        </p:spPr>
      </p:pic>
      <p:pic>
        <p:nvPicPr>
          <p:cNvPr id="14" name="Image 13">
            <a:extLst>
              <a:ext uri="{FF2B5EF4-FFF2-40B4-BE49-F238E27FC236}">
                <a16:creationId xmlns:a16="http://schemas.microsoft.com/office/drawing/2014/main" id="{C356B73B-D395-A733-811D-480E7EA58EF1}"/>
              </a:ext>
            </a:extLst>
          </p:cNvPr>
          <p:cNvPicPr>
            <a:picLocks noChangeAspect="1"/>
          </p:cNvPicPr>
          <p:nvPr/>
        </p:nvPicPr>
        <p:blipFill>
          <a:blip r:embed="rId5"/>
          <a:stretch>
            <a:fillRect/>
          </a:stretch>
        </p:blipFill>
        <p:spPr>
          <a:xfrm>
            <a:off x="3682093" y="2226764"/>
            <a:ext cx="5265964" cy="2621830"/>
          </a:xfrm>
          <a:prstGeom prst="rect">
            <a:avLst/>
          </a:prstGeom>
        </p:spPr>
      </p:pic>
      <p:pic>
        <p:nvPicPr>
          <p:cNvPr id="16" name="Image 15">
            <a:extLst>
              <a:ext uri="{FF2B5EF4-FFF2-40B4-BE49-F238E27FC236}">
                <a16:creationId xmlns:a16="http://schemas.microsoft.com/office/drawing/2014/main" id="{7C43BEC9-30EA-F887-BCCE-8C6C6C19A531}"/>
              </a:ext>
            </a:extLst>
          </p:cNvPr>
          <p:cNvPicPr>
            <a:picLocks noChangeAspect="1"/>
          </p:cNvPicPr>
          <p:nvPr/>
        </p:nvPicPr>
        <p:blipFill>
          <a:blip r:embed="rId6"/>
          <a:stretch>
            <a:fillRect/>
          </a:stretch>
        </p:blipFill>
        <p:spPr>
          <a:xfrm>
            <a:off x="696004" y="2229856"/>
            <a:ext cx="2986089" cy="1313444"/>
          </a:xfrm>
          <a:prstGeom prst="rect">
            <a:avLst/>
          </a:prstGeom>
        </p:spPr>
      </p:pic>
    </p:spTree>
    <p:extLst>
      <p:ext uri="{BB962C8B-B14F-4D97-AF65-F5344CB8AC3E}">
        <p14:creationId xmlns:p14="http://schemas.microsoft.com/office/powerpoint/2010/main" val="197413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ZoneTexte 2">
            <a:extLst>
              <a:ext uri="{FF2B5EF4-FFF2-40B4-BE49-F238E27FC236}">
                <a16:creationId xmlns:a16="http://schemas.microsoft.com/office/drawing/2014/main" id="{D4A11F41-1C3D-361F-BEAC-6AE41CCAE969}"/>
              </a:ext>
            </a:extLst>
          </p:cNvPr>
          <p:cNvSpPr txBox="1"/>
          <p:nvPr/>
        </p:nvSpPr>
        <p:spPr>
          <a:xfrm>
            <a:off x="611056" y="1573561"/>
            <a:ext cx="6660018" cy="307777"/>
          </a:xfrm>
          <a:prstGeom prst="rect">
            <a:avLst/>
          </a:prstGeom>
          <a:noFill/>
        </p:spPr>
        <p:txBody>
          <a:bodyPr wrap="square">
            <a:spAutoFit/>
          </a:bodyPr>
          <a:lstStyle/>
          <a:p>
            <a:r>
              <a:rPr lang="fr-FR" b="1" u="sng" dirty="0">
                <a:solidFill>
                  <a:srgbClr val="33A5B6"/>
                </a:solidFill>
                <a:highlight>
                  <a:srgbClr val="FFFFFF"/>
                </a:highlight>
                <a:latin typeface="+mj-lt"/>
              </a:rPr>
              <a:t>Etape 5.7 - Analyse des corrélations entre les variables stock, sales et </a:t>
            </a:r>
            <a:r>
              <a:rPr lang="fr-FR" b="1" u="sng" dirty="0" err="1">
                <a:solidFill>
                  <a:srgbClr val="33A5B6"/>
                </a:solidFill>
                <a:highlight>
                  <a:srgbClr val="FFFFFF"/>
                </a:highlight>
                <a:latin typeface="+mj-lt"/>
              </a:rPr>
              <a:t>price</a:t>
            </a:r>
            <a:endParaRPr lang="fr-FR" b="1" u="sng" dirty="0">
              <a:solidFill>
                <a:srgbClr val="33A5B6"/>
              </a:solidFill>
              <a:highlight>
                <a:srgbClr val="FFFFFF"/>
              </a:highlight>
              <a:latin typeface="+mj-lt"/>
            </a:endParaRPr>
          </a:p>
        </p:txBody>
      </p:sp>
      <p:pic>
        <p:nvPicPr>
          <p:cNvPr id="10" name="Image 9">
            <a:extLst>
              <a:ext uri="{FF2B5EF4-FFF2-40B4-BE49-F238E27FC236}">
                <a16:creationId xmlns:a16="http://schemas.microsoft.com/office/drawing/2014/main" id="{35A79A20-B72C-E357-0936-9214C3D0BD11}"/>
              </a:ext>
            </a:extLst>
          </p:cNvPr>
          <p:cNvPicPr>
            <a:picLocks noChangeAspect="1"/>
          </p:cNvPicPr>
          <p:nvPr/>
        </p:nvPicPr>
        <p:blipFill>
          <a:blip r:embed="rId3"/>
          <a:stretch>
            <a:fillRect/>
          </a:stretch>
        </p:blipFill>
        <p:spPr>
          <a:xfrm>
            <a:off x="4237264" y="2064699"/>
            <a:ext cx="4269922" cy="2580035"/>
          </a:xfrm>
          <a:prstGeom prst="rect">
            <a:avLst/>
          </a:prstGeom>
        </p:spPr>
      </p:pic>
      <p:pic>
        <p:nvPicPr>
          <p:cNvPr id="12" name="Image 11">
            <a:extLst>
              <a:ext uri="{FF2B5EF4-FFF2-40B4-BE49-F238E27FC236}">
                <a16:creationId xmlns:a16="http://schemas.microsoft.com/office/drawing/2014/main" id="{AA636B21-6D56-F9EE-AE99-3EC85FFA0F57}"/>
              </a:ext>
            </a:extLst>
          </p:cNvPr>
          <p:cNvPicPr>
            <a:picLocks noChangeAspect="1"/>
          </p:cNvPicPr>
          <p:nvPr/>
        </p:nvPicPr>
        <p:blipFill>
          <a:blip r:embed="rId4"/>
          <a:stretch>
            <a:fillRect/>
          </a:stretch>
        </p:blipFill>
        <p:spPr>
          <a:xfrm>
            <a:off x="636814" y="2127646"/>
            <a:ext cx="1606633" cy="361969"/>
          </a:xfrm>
          <a:prstGeom prst="rect">
            <a:avLst/>
          </a:prstGeom>
        </p:spPr>
      </p:pic>
      <p:pic>
        <p:nvPicPr>
          <p:cNvPr id="14" name="Image 13">
            <a:extLst>
              <a:ext uri="{FF2B5EF4-FFF2-40B4-BE49-F238E27FC236}">
                <a16:creationId xmlns:a16="http://schemas.microsoft.com/office/drawing/2014/main" id="{089C89A0-F0DF-F88F-5167-EB6879B6D58C}"/>
              </a:ext>
            </a:extLst>
          </p:cNvPr>
          <p:cNvPicPr>
            <a:picLocks noChangeAspect="1"/>
          </p:cNvPicPr>
          <p:nvPr/>
        </p:nvPicPr>
        <p:blipFill>
          <a:blip r:embed="rId5"/>
          <a:stretch>
            <a:fillRect/>
          </a:stretch>
        </p:blipFill>
        <p:spPr>
          <a:xfrm>
            <a:off x="636815" y="2672976"/>
            <a:ext cx="3477986" cy="491138"/>
          </a:xfrm>
          <a:prstGeom prst="rect">
            <a:avLst/>
          </a:prstGeom>
        </p:spPr>
      </p:pic>
      <p:pic>
        <p:nvPicPr>
          <p:cNvPr id="16" name="Image 15">
            <a:extLst>
              <a:ext uri="{FF2B5EF4-FFF2-40B4-BE49-F238E27FC236}">
                <a16:creationId xmlns:a16="http://schemas.microsoft.com/office/drawing/2014/main" id="{D4DF6BC0-BC59-DA80-29CF-E3728F0979C2}"/>
              </a:ext>
            </a:extLst>
          </p:cNvPr>
          <p:cNvPicPr>
            <a:picLocks noChangeAspect="1"/>
          </p:cNvPicPr>
          <p:nvPr/>
        </p:nvPicPr>
        <p:blipFill>
          <a:blip r:embed="rId6"/>
          <a:stretch>
            <a:fillRect/>
          </a:stretch>
        </p:blipFill>
        <p:spPr>
          <a:xfrm>
            <a:off x="636814" y="3354716"/>
            <a:ext cx="3304251" cy="387370"/>
          </a:xfrm>
          <a:prstGeom prst="rect">
            <a:avLst/>
          </a:prstGeom>
        </p:spPr>
      </p:pic>
    </p:spTree>
    <p:extLst>
      <p:ext uri="{BB962C8B-B14F-4D97-AF65-F5344CB8AC3E}">
        <p14:creationId xmlns:p14="http://schemas.microsoft.com/office/powerpoint/2010/main" val="84835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5B25688D-CB38-28E2-56A2-BD58D54E9866}"/>
              </a:ext>
            </a:extLst>
          </p:cNvPr>
          <p:cNvPicPr>
            <a:picLocks noChangeAspect="1"/>
          </p:cNvPicPr>
          <p:nvPr/>
        </p:nvPicPr>
        <p:blipFill>
          <a:blip r:embed="rId3"/>
          <a:stretch>
            <a:fillRect/>
          </a:stretch>
        </p:blipFill>
        <p:spPr>
          <a:xfrm>
            <a:off x="825378" y="1854163"/>
            <a:ext cx="3436379" cy="1435174"/>
          </a:xfrm>
          <a:prstGeom prst="rect">
            <a:avLst/>
          </a:prstGeom>
        </p:spPr>
      </p:pic>
      <p:pic>
        <p:nvPicPr>
          <p:cNvPr id="6" name="Image 5">
            <a:extLst>
              <a:ext uri="{FF2B5EF4-FFF2-40B4-BE49-F238E27FC236}">
                <a16:creationId xmlns:a16="http://schemas.microsoft.com/office/drawing/2014/main" id="{7D7E4A31-DA29-6B66-EE35-D734764D961D}"/>
              </a:ext>
            </a:extLst>
          </p:cNvPr>
          <p:cNvPicPr>
            <a:picLocks noChangeAspect="1"/>
          </p:cNvPicPr>
          <p:nvPr/>
        </p:nvPicPr>
        <p:blipFill>
          <a:blip r:embed="rId4"/>
          <a:stretch>
            <a:fillRect/>
          </a:stretch>
        </p:blipFill>
        <p:spPr>
          <a:xfrm>
            <a:off x="4572000" y="1543920"/>
            <a:ext cx="3886350" cy="2693462"/>
          </a:xfrm>
          <a:prstGeom prst="rect">
            <a:avLst/>
          </a:prstGeom>
        </p:spPr>
      </p:pic>
      <p:sp>
        <p:nvSpPr>
          <p:cNvPr id="8" name="ZoneTexte 7">
            <a:extLst>
              <a:ext uri="{FF2B5EF4-FFF2-40B4-BE49-F238E27FC236}">
                <a16:creationId xmlns:a16="http://schemas.microsoft.com/office/drawing/2014/main" id="{0313D962-5581-6B09-602A-979C3A122400}"/>
              </a:ext>
            </a:extLst>
          </p:cNvPr>
          <p:cNvSpPr txBox="1"/>
          <p:nvPr/>
        </p:nvSpPr>
        <p:spPr>
          <a:xfrm>
            <a:off x="734865" y="3709018"/>
            <a:ext cx="3682014" cy="523220"/>
          </a:xfrm>
          <a:prstGeom prst="rect">
            <a:avLst/>
          </a:prstGeom>
          <a:noFill/>
        </p:spPr>
        <p:txBody>
          <a:bodyPr wrap="square">
            <a:spAutoFit/>
          </a:bodyPr>
          <a:lstStyle/>
          <a:p>
            <a:r>
              <a:rPr lang="fr-FR" b="1" u="sng" dirty="0">
                <a:solidFill>
                  <a:srgbClr val="33A5B6"/>
                </a:solidFill>
                <a:highlight>
                  <a:srgbClr val="FFFFFF"/>
                </a:highlight>
                <a:latin typeface="+mj-lt"/>
              </a:rPr>
              <a:t>Etape 6 - Mettre à disposition la nouvelle table sur un fichier Excel</a:t>
            </a:r>
          </a:p>
        </p:txBody>
      </p:sp>
      <p:pic>
        <p:nvPicPr>
          <p:cNvPr id="10" name="Image 9">
            <a:extLst>
              <a:ext uri="{FF2B5EF4-FFF2-40B4-BE49-F238E27FC236}">
                <a16:creationId xmlns:a16="http://schemas.microsoft.com/office/drawing/2014/main" id="{C65994F9-E6C2-D6FF-E488-0DA469E327C3}"/>
              </a:ext>
            </a:extLst>
          </p:cNvPr>
          <p:cNvPicPr>
            <a:picLocks noChangeAspect="1"/>
          </p:cNvPicPr>
          <p:nvPr/>
        </p:nvPicPr>
        <p:blipFill>
          <a:blip r:embed="rId5"/>
          <a:stretch>
            <a:fillRect/>
          </a:stretch>
        </p:blipFill>
        <p:spPr>
          <a:xfrm>
            <a:off x="797246" y="4317078"/>
            <a:ext cx="5726017" cy="558829"/>
          </a:xfrm>
          <a:prstGeom prst="rect">
            <a:avLst/>
          </a:prstGeom>
        </p:spPr>
      </p:pic>
    </p:spTree>
    <p:extLst>
      <p:ext uri="{BB962C8B-B14F-4D97-AF65-F5344CB8AC3E}">
        <p14:creationId xmlns:p14="http://schemas.microsoft.com/office/powerpoint/2010/main" val="795536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Actions pour la suite</a:t>
            </a:r>
            <a:endParaRPr/>
          </a:p>
        </p:txBody>
      </p:sp>
      <p:sp>
        <p:nvSpPr>
          <p:cNvPr id="97" name="Google Shape;97;g13f9e8f1567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3f9e8f1567_0_0"/>
          <p:cNvSpPr txBox="1">
            <a:spLocks noGrp="1"/>
          </p:cNvSpPr>
          <p:nvPr>
            <p:ph type="body" idx="1"/>
          </p:nvPr>
        </p:nvSpPr>
        <p:spPr>
          <a:xfrm>
            <a:off x="557274" y="1528600"/>
            <a:ext cx="8316000" cy="3416400"/>
          </a:xfrm>
          <a:prstGeom prst="rect">
            <a:avLst/>
          </a:prstGeom>
          <a:noFill/>
          <a:ln>
            <a:noFill/>
          </a:ln>
        </p:spPr>
        <p:txBody>
          <a:bodyPr spcFirstLastPara="1" wrap="square" lIns="91425" tIns="91425" rIns="91425" bIns="91425" anchor="t" anchorCtr="0">
            <a:normAutofit/>
          </a:bodyPr>
          <a:lstStyle/>
          <a:p>
            <a:pPr marL="0" indent="0">
              <a:buNone/>
            </a:pPr>
            <a:r>
              <a:rPr lang="fr-FR" sz="1200" b="0" i="0" dirty="0">
                <a:solidFill>
                  <a:srgbClr val="271A38"/>
                </a:solidFill>
                <a:effectLst/>
                <a:highlight>
                  <a:srgbClr val="FFFFFF"/>
                </a:highlight>
                <a:latin typeface="+mj-lt"/>
              </a:rPr>
              <a:t>Pour améliorer les données dans nos systèmes et être en phase avec les normes RGPD il existe plusieurs solutions que vous pouvez mettre en place :</a:t>
            </a:r>
          </a:p>
          <a:p>
            <a:pPr marL="0" indent="0">
              <a:buNone/>
            </a:pPr>
            <a:endParaRPr lang="fr-FR" sz="1200" b="0" i="0" dirty="0">
              <a:solidFill>
                <a:srgbClr val="271A38"/>
              </a:solidFill>
              <a:effectLst/>
              <a:highlight>
                <a:srgbClr val="FFFFFF"/>
              </a:highlight>
              <a:latin typeface="+mj-lt"/>
            </a:endParaRPr>
          </a:p>
          <a:p>
            <a:pPr marL="171450" indent="-171450"/>
            <a:r>
              <a:rPr lang="fr-FR" sz="1200" dirty="0">
                <a:solidFill>
                  <a:srgbClr val="271A38"/>
                </a:solidFill>
                <a:highlight>
                  <a:srgbClr val="FFFFFF"/>
                </a:highlight>
                <a:latin typeface="+mj-lt"/>
              </a:rPr>
              <a:t>Nettoyage des données : Effectuez un nettoyage approfondi des données pour éliminer les erreurs, les valeurs manquantes et les duplications. Le nettoyage des données permet de garantir la qualité et la fiabilité des informations que vous utilisez.</a:t>
            </a:r>
          </a:p>
          <a:p>
            <a:pPr marL="171450" indent="-171450"/>
            <a:r>
              <a:rPr lang="fr-FR" sz="1200" dirty="0">
                <a:solidFill>
                  <a:srgbClr val="271A38"/>
                </a:solidFill>
                <a:highlight>
                  <a:srgbClr val="FFFFFF"/>
                </a:highlight>
                <a:latin typeface="+mj-lt"/>
              </a:rPr>
              <a:t>Validation des données : Vérifiez que les données respectent les contraintes et les règles du domaine d'application. La validation des données permet de détecter les erreurs de saisie et de s'assurer que les données sont cohérentes et fiables.</a:t>
            </a:r>
          </a:p>
          <a:p>
            <a:pPr marL="171450" indent="-171450"/>
            <a:r>
              <a:rPr lang="fr-FR" sz="1200" dirty="0">
                <a:solidFill>
                  <a:srgbClr val="271A38"/>
                </a:solidFill>
                <a:highlight>
                  <a:srgbClr val="FFFFFF"/>
                </a:highlight>
                <a:latin typeface="+mj-lt"/>
              </a:rPr>
              <a:t>Normalisation des données : Assurez-vous que les données sont dans un format cohérent et standardisé. La normalisation des données facilite les comparaisons et les analyses plus précises.</a:t>
            </a:r>
          </a:p>
          <a:p>
            <a:pPr marL="171450" indent="-171450"/>
            <a:r>
              <a:rPr lang="fr-FR" sz="1200" dirty="0">
                <a:solidFill>
                  <a:srgbClr val="271A38"/>
                </a:solidFill>
                <a:highlight>
                  <a:srgbClr val="FFFFFF"/>
                </a:highlight>
                <a:latin typeface="+mj-lt"/>
              </a:rPr>
              <a:t>Formation et sensibilisation : Sensibilisez les personnes qui interagissent avec les données à l'importance de la qualité des données et aux bonnes pratiques à suivre. Fournissez des formations sur la saisie et la manipulation des données, et mettez en place des procédures et des politiques pour garantir la qualité des données tout au long du cycle de vie.</a:t>
            </a:r>
          </a:p>
          <a:p>
            <a:pPr marL="0" indent="0">
              <a:buNone/>
            </a:pPr>
            <a:endParaRPr sz="1200" i="1" dirty="0">
              <a:solidFill>
                <a:srgbClr val="999999"/>
              </a:solidFill>
              <a:latin typeface="+mj-l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ZoneTexte 3">
            <a:extLst>
              <a:ext uri="{FF2B5EF4-FFF2-40B4-BE49-F238E27FC236}">
                <a16:creationId xmlns:a16="http://schemas.microsoft.com/office/drawing/2014/main" id="{76ED1865-B5BE-87DC-7DAD-82F22BF1E167}"/>
              </a:ext>
            </a:extLst>
          </p:cNvPr>
          <p:cNvSpPr txBox="1"/>
          <p:nvPr/>
        </p:nvSpPr>
        <p:spPr>
          <a:xfrm>
            <a:off x="742951" y="1532616"/>
            <a:ext cx="7739742" cy="318998"/>
          </a:xfrm>
          <a:prstGeom prst="rect">
            <a:avLst/>
          </a:prstGeom>
          <a:noFill/>
        </p:spPr>
        <p:txBody>
          <a:bodyPr wrap="square">
            <a:spAutoFit/>
          </a:bodyPr>
          <a:lstStyle/>
          <a:p>
            <a:pPr>
              <a:lnSpc>
                <a:spcPct val="115000"/>
              </a:lnSpc>
              <a:spcAft>
                <a:spcPts val="800"/>
              </a:spcAft>
            </a:pPr>
            <a:r>
              <a:rPr lang="fr-FR" b="1" u="sng" dirty="0">
                <a:solidFill>
                  <a:srgbClr val="33A5B6"/>
                </a:solidFill>
                <a:highlight>
                  <a:srgbClr val="FFFFFF"/>
                </a:highlight>
                <a:latin typeface="+mj-lt"/>
              </a:rPr>
              <a:t>Etape 1 - Importation des librairies, chargement des fichiers et analyse des données </a:t>
            </a:r>
          </a:p>
        </p:txBody>
      </p:sp>
      <p:sp>
        <p:nvSpPr>
          <p:cNvPr id="7" name="ZoneTexte 6">
            <a:extLst>
              <a:ext uri="{FF2B5EF4-FFF2-40B4-BE49-F238E27FC236}">
                <a16:creationId xmlns:a16="http://schemas.microsoft.com/office/drawing/2014/main" id="{A1496076-1A14-B18F-817E-28621D000AE9}"/>
              </a:ext>
            </a:extLst>
          </p:cNvPr>
          <p:cNvSpPr txBox="1"/>
          <p:nvPr/>
        </p:nvSpPr>
        <p:spPr>
          <a:xfrm>
            <a:off x="742951" y="2674105"/>
            <a:ext cx="5812971" cy="327910"/>
          </a:xfrm>
          <a:prstGeom prst="rect">
            <a:avLst/>
          </a:prstGeom>
          <a:noFill/>
        </p:spPr>
        <p:txBody>
          <a:bodyPr wrap="square">
            <a:spAutoFit/>
          </a:bodyPr>
          <a:lstStyle/>
          <a:p>
            <a:pPr>
              <a:lnSpc>
                <a:spcPct val="115000"/>
              </a:lnSpc>
              <a:spcAft>
                <a:spcPts val="800"/>
              </a:spcAft>
            </a:pPr>
            <a:r>
              <a:rPr lang="fr-FR" b="1" u="sng" dirty="0">
                <a:solidFill>
                  <a:srgbClr val="33A5B6"/>
                </a:solidFill>
                <a:highlight>
                  <a:srgbClr val="FFFFFF"/>
                </a:highlight>
                <a:latin typeface="+mj-lt"/>
              </a:rPr>
              <a:t>1.2 - Chargements des fichiers</a:t>
            </a:r>
          </a:p>
        </p:txBody>
      </p:sp>
      <p:pic>
        <p:nvPicPr>
          <p:cNvPr id="8" name="Image 7">
            <a:extLst>
              <a:ext uri="{FF2B5EF4-FFF2-40B4-BE49-F238E27FC236}">
                <a16:creationId xmlns:a16="http://schemas.microsoft.com/office/drawing/2014/main" id="{A4EE931F-C306-4E46-3F51-C54731CE098B}"/>
              </a:ext>
            </a:extLst>
          </p:cNvPr>
          <p:cNvPicPr>
            <a:picLocks noChangeAspect="1"/>
          </p:cNvPicPr>
          <p:nvPr/>
        </p:nvPicPr>
        <p:blipFill>
          <a:blip r:embed="rId3"/>
          <a:stretch>
            <a:fillRect/>
          </a:stretch>
        </p:blipFill>
        <p:spPr>
          <a:xfrm>
            <a:off x="859775" y="3006428"/>
            <a:ext cx="3712225" cy="628055"/>
          </a:xfrm>
          <a:prstGeom prst="rect">
            <a:avLst/>
          </a:prstGeom>
        </p:spPr>
      </p:pic>
      <p:pic>
        <p:nvPicPr>
          <p:cNvPr id="3" name="Image 2">
            <a:extLst>
              <a:ext uri="{FF2B5EF4-FFF2-40B4-BE49-F238E27FC236}">
                <a16:creationId xmlns:a16="http://schemas.microsoft.com/office/drawing/2014/main" id="{0EB9D79D-51DE-A109-8D21-990CAF1ED996}"/>
              </a:ext>
            </a:extLst>
          </p:cNvPr>
          <p:cNvPicPr>
            <a:picLocks noChangeAspect="1"/>
          </p:cNvPicPr>
          <p:nvPr/>
        </p:nvPicPr>
        <p:blipFill>
          <a:blip r:embed="rId4"/>
          <a:stretch>
            <a:fillRect/>
          </a:stretch>
        </p:blipFill>
        <p:spPr>
          <a:xfrm>
            <a:off x="859775" y="2200395"/>
            <a:ext cx="1644735" cy="438961"/>
          </a:xfrm>
          <a:prstGeom prst="rect">
            <a:avLst/>
          </a:prstGeom>
        </p:spPr>
      </p:pic>
      <p:pic>
        <p:nvPicPr>
          <p:cNvPr id="2" name="Image 1">
            <a:extLst>
              <a:ext uri="{FF2B5EF4-FFF2-40B4-BE49-F238E27FC236}">
                <a16:creationId xmlns:a16="http://schemas.microsoft.com/office/drawing/2014/main" id="{57C6844F-74BF-7446-612A-EDF9FF3F7A12}"/>
              </a:ext>
            </a:extLst>
          </p:cNvPr>
          <p:cNvPicPr>
            <a:picLocks noChangeAspect="1"/>
          </p:cNvPicPr>
          <p:nvPr/>
        </p:nvPicPr>
        <p:blipFill>
          <a:blip r:embed="rId5"/>
          <a:stretch>
            <a:fillRect/>
          </a:stretch>
        </p:blipFill>
        <p:spPr>
          <a:xfrm>
            <a:off x="4888913" y="2988137"/>
            <a:ext cx="3742230" cy="628054"/>
          </a:xfrm>
          <a:prstGeom prst="rect">
            <a:avLst/>
          </a:prstGeom>
        </p:spPr>
      </p:pic>
      <p:pic>
        <p:nvPicPr>
          <p:cNvPr id="5" name="Image 4">
            <a:extLst>
              <a:ext uri="{FF2B5EF4-FFF2-40B4-BE49-F238E27FC236}">
                <a16:creationId xmlns:a16="http://schemas.microsoft.com/office/drawing/2014/main" id="{7876C92D-7084-702E-8329-530C03D28BBF}"/>
              </a:ext>
            </a:extLst>
          </p:cNvPr>
          <p:cNvPicPr>
            <a:picLocks noChangeAspect="1"/>
          </p:cNvPicPr>
          <p:nvPr/>
        </p:nvPicPr>
        <p:blipFill>
          <a:blip r:embed="rId6"/>
          <a:stretch>
            <a:fillRect/>
          </a:stretch>
        </p:blipFill>
        <p:spPr>
          <a:xfrm>
            <a:off x="859775" y="4150150"/>
            <a:ext cx="3676475" cy="681354"/>
          </a:xfrm>
          <a:prstGeom prst="rect">
            <a:avLst/>
          </a:prstGeom>
        </p:spPr>
      </p:pic>
      <p:sp>
        <p:nvSpPr>
          <p:cNvPr id="9" name="ZoneTexte 8">
            <a:extLst>
              <a:ext uri="{FF2B5EF4-FFF2-40B4-BE49-F238E27FC236}">
                <a16:creationId xmlns:a16="http://schemas.microsoft.com/office/drawing/2014/main" id="{826C9413-D13F-8E26-DD37-9023757D4C1C}"/>
              </a:ext>
            </a:extLst>
          </p:cNvPr>
          <p:cNvSpPr txBox="1"/>
          <p:nvPr/>
        </p:nvSpPr>
        <p:spPr>
          <a:xfrm>
            <a:off x="742951" y="3645849"/>
            <a:ext cx="4735284" cy="307777"/>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500"/>
              <a:buFont typeface="Arial"/>
              <a:buNone/>
            </a:pPr>
            <a:r>
              <a:rPr lang="fr-FR" b="1" u="sng" dirty="0">
                <a:solidFill>
                  <a:srgbClr val="33A5B6"/>
                </a:solidFill>
                <a:highlight>
                  <a:srgbClr val="FFFFFF"/>
                </a:highlight>
                <a:latin typeface="+mj-lt"/>
              </a:rPr>
              <a:t>Etape 2 - </a:t>
            </a:r>
            <a:r>
              <a:rPr lang="fr-FR" b="1" u="sng" dirty="0">
                <a:solidFill>
                  <a:srgbClr val="33A5B6"/>
                </a:solidFill>
                <a:highlight>
                  <a:srgbClr val="FFFFFF"/>
                </a:highlight>
                <a:latin typeface="+mj-lt"/>
                <a:sym typeface="Montserrat"/>
              </a:rPr>
              <a:t>Analyses Exploratoires des Données </a:t>
            </a:r>
          </a:p>
        </p:txBody>
      </p:sp>
      <p:sp>
        <p:nvSpPr>
          <p:cNvPr id="12" name="ZoneTexte 11">
            <a:extLst>
              <a:ext uri="{FF2B5EF4-FFF2-40B4-BE49-F238E27FC236}">
                <a16:creationId xmlns:a16="http://schemas.microsoft.com/office/drawing/2014/main" id="{67E743DD-43C2-4500-FA49-5B7A232A3737}"/>
              </a:ext>
            </a:extLst>
          </p:cNvPr>
          <p:cNvSpPr txBox="1"/>
          <p:nvPr/>
        </p:nvSpPr>
        <p:spPr>
          <a:xfrm>
            <a:off x="742951" y="1795568"/>
            <a:ext cx="4735284" cy="318998"/>
          </a:xfrm>
          <a:prstGeom prst="rect">
            <a:avLst/>
          </a:prstGeom>
          <a:noFill/>
        </p:spPr>
        <p:txBody>
          <a:bodyPr wrap="square">
            <a:spAutoFit/>
          </a:bodyPr>
          <a:lstStyle/>
          <a:p>
            <a:pPr>
              <a:lnSpc>
                <a:spcPct val="115000"/>
              </a:lnSpc>
              <a:spcAft>
                <a:spcPts val="800"/>
              </a:spcAft>
            </a:pPr>
            <a:r>
              <a:rPr lang="fr-FR" b="1" u="sng" dirty="0">
                <a:solidFill>
                  <a:srgbClr val="33A5B6"/>
                </a:solidFill>
                <a:highlight>
                  <a:srgbClr val="FFFFFF"/>
                </a:highlight>
                <a:latin typeface="+mj-lt"/>
              </a:rPr>
              <a:t>1.1 - Importation de la librairie</a:t>
            </a:r>
          </a:p>
        </p:txBody>
      </p:sp>
      <p:pic>
        <p:nvPicPr>
          <p:cNvPr id="15" name="Image 14" descr="Une image contenant texte, Police, ligne, capture d’écran&#10;&#10;Description générée automatiquement">
            <a:extLst>
              <a:ext uri="{FF2B5EF4-FFF2-40B4-BE49-F238E27FC236}">
                <a16:creationId xmlns:a16="http://schemas.microsoft.com/office/drawing/2014/main" id="{CE850D6E-7E27-806F-269D-F9F601037DD2}"/>
              </a:ext>
            </a:extLst>
          </p:cNvPr>
          <p:cNvPicPr>
            <a:picLocks noChangeAspect="1"/>
          </p:cNvPicPr>
          <p:nvPr/>
        </p:nvPicPr>
        <p:blipFill>
          <a:blip r:embed="rId7"/>
          <a:stretch>
            <a:fillRect/>
          </a:stretch>
        </p:blipFill>
        <p:spPr>
          <a:xfrm>
            <a:off x="4753053" y="3953626"/>
            <a:ext cx="4140413" cy="90897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3f9e8f1567_0_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3f9e8f1567_0_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Point sur les compétences apprises</a:t>
            </a:r>
            <a:endParaRPr/>
          </a:p>
        </p:txBody>
      </p:sp>
      <p:sp>
        <p:nvSpPr>
          <p:cNvPr id="105" name="Google Shape;105;g13f9e8f1567_0_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3f9e8f1567_0_7"/>
          <p:cNvSpPr txBox="1">
            <a:spLocks noGrp="1"/>
          </p:cNvSpPr>
          <p:nvPr>
            <p:ph type="body" idx="1"/>
          </p:nvPr>
        </p:nvSpPr>
        <p:spPr>
          <a:xfrm>
            <a:off x="557274" y="1528600"/>
            <a:ext cx="83160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999999"/>
              </a:buClr>
              <a:buSzPts val="1800"/>
              <a:buFont typeface="Montserrat"/>
              <a:buChar char="●"/>
            </a:pPr>
            <a:r>
              <a:rPr lang="fr" sz="1200" u="sng" dirty="0">
                <a:solidFill>
                  <a:schemeClr val="tx1"/>
                </a:solidFill>
                <a:latin typeface="+mj-lt"/>
                <a:ea typeface="Montserrat"/>
                <a:cs typeface="Montserrat"/>
                <a:sym typeface="Montserrat"/>
              </a:rPr>
              <a:t>Qu’est-ce qui s’est bien passé pour vous dans ce travail de nettoyage ?</a:t>
            </a:r>
          </a:p>
          <a:p>
            <a:pPr marL="114300" lvl="0" indent="0" algn="l" rtl="0">
              <a:lnSpc>
                <a:spcPct val="115000"/>
              </a:lnSpc>
              <a:spcBef>
                <a:spcPts val="0"/>
              </a:spcBef>
              <a:spcAft>
                <a:spcPts val="0"/>
              </a:spcAft>
              <a:buClr>
                <a:srgbClr val="999999"/>
              </a:buClr>
              <a:buSzPts val="1800"/>
              <a:buNone/>
            </a:pPr>
            <a:endParaRPr lang="fr-FR" sz="1200" u="sng" dirty="0">
              <a:solidFill>
                <a:schemeClr val="tx1"/>
              </a:solidFill>
              <a:latin typeface="+mj-lt"/>
              <a:ea typeface="Montserrat"/>
              <a:cs typeface="Montserrat"/>
              <a:sym typeface="Montserrat"/>
            </a:endParaRPr>
          </a:p>
          <a:p>
            <a:pPr marL="114300" lvl="0" indent="0" algn="l" rtl="0">
              <a:lnSpc>
                <a:spcPct val="115000"/>
              </a:lnSpc>
              <a:spcBef>
                <a:spcPts val="0"/>
              </a:spcBef>
              <a:spcAft>
                <a:spcPts val="0"/>
              </a:spcAft>
              <a:buClr>
                <a:srgbClr val="999999"/>
              </a:buClr>
              <a:buSzPts val="1800"/>
              <a:buNone/>
            </a:pPr>
            <a:r>
              <a:rPr lang="fr-FR" sz="1200" dirty="0">
                <a:solidFill>
                  <a:schemeClr val="tx1"/>
                </a:solidFill>
                <a:latin typeface="+mj-lt"/>
                <a:ea typeface="Montserrat"/>
                <a:cs typeface="Montserrat"/>
                <a:sym typeface="Montserrat"/>
              </a:rPr>
              <a:t>L’organisation du projet présenter par étape ce qui facile l’apprentissage.</a:t>
            </a:r>
          </a:p>
          <a:p>
            <a:pPr marL="114300" lvl="0" indent="0" algn="l" rtl="0">
              <a:lnSpc>
                <a:spcPct val="115000"/>
              </a:lnSpc>
              <a:spcBef>
                <a:spcPts val="0"/>
              </a:spcBef>
              <a:spcAft>
                <a:spcPts val="0"/>
              </a:spcAft>
              <a:buClr>
                <a:srgbClr val="999999"/>
              </a:buClr>
              <a:buSzPts val="1800"/>
              <a:buNone/>
            </a:pPr>
            <a:endParaRPr sz="1200" u="sng" dirty="0">
              <a:solidFill>
                <a:schemeClr val="tx1"/>
              </a:solidFill>
              <a:latin typeface="+mj-lt"/>
              <a:ea typeface="Montserrat"/>
              <a:cs typeface="Montserrat"/>
              <a:sym typeface="Montserrat"/>
            </a:endParaRPr>
          </a:p>
          <a:p>
            <a:pPr marL="457200" lvl="0" indent="-342900" algn="l" rtl="0">
              <a:lnSpc>
                <a:spcPct val="115000"/>
              </a:lnSpc>
              <a:spcBef>
                <a:spcPts val="0"/>
              </a:spcBef>
              <a:spcAft>
                <a:spcPts val="0"/>
              </a:spcAft>
              <a:buClr>
                <a:srgbClr val="999999"/>
              </a:buClr>
              <a:buSzPts val="1800"/>
              <a:buFont typeface="Montserrat"/>
              <a:buChar char="●"/>
            </a:pPr>
            <a:r>
              <a:rPr lang="fr" sz="1200" u="sng" dirty="0">
                <a:solidFill>
                  <a:schemeClr val="tx1"/>
                </a:solidFill>
                <a:latin typeface="+mj-lt"/>
                <a:ea typeface="Montserrat"/>
                <a:cs typeface="Montserrat"/>
                <a:sym typeface="Montserrat"/>
              </a:rPr>
              <a:t>Qu’est-ce que vous avez trouvé le plus difficile ?</a:t>
            </a:r>
          </a:p>
          <a:p>
            <a:pPr marL="114300" lvl="0" indent="0" algn="l" rtl="0">
              <a:lnSpc>
                <a:spcPct val="115000"/>
              </a:lnSpc>
              <a:spcBef>
                <a:spcPts val="0"/>
              </a:spcBef>
              <a:spcAft>
                <a:spcPts val="0"/>
              </a:spcAft>
              <a:buClr>
                <a:srgbClr val="999999"/>
              </a:buClr>
              <a:buSzPts val="1800"/>
              <a:buNone/>
            </a:pPr>
            <a:endParaRPr lang="fr" sz="1200" u="sng" dirty="0">
              <a:solidFill>
                <a:schemeClr val="tx1"/>
              </a:solidFill>
              <a:latin typeface="+mj-lt"/>
              <a:ea typeface="Montserrat"/>
              <a:cs typeface="Montserrat"/>
              <a:sym typeface="Montserrat"/>
            </a:endParaRPr>
          </a:p>
          <a:p>
            <a:pPr marL="114300" lvl="0" indent="0" algn="l" rtl="0">
              <a:lnSpc>
                <a:spcPct val="115000"/>
              </a:lnSpc>
              <a:spcBef>
                <a:spcPts val="0"/>
              </a:spcBef>
              <a:spcAft>
                <a:spcPts val="0"/>
              </a:spcAft>
              <a:buClr>
                <a:srgbClr val="999999"/>
              </a:buClr>
              <a:buSzPts val="1800"/>
              <a:buNone/>
            </a:pPr>
            <a:r>
              <a:rPr lang="fr-FR" sz="1200" dirty="0">
                <a:solidFill>
                  <a:schemeClr val="tx1"/>
                </a:solidFill>
                <a:latin typeface="+mj-lt"/>
                <a:ea typeface="Montserrat"/>
                <a:cs typeface="Montserrat"/>
                <a:sym typeface="Montserrat"/>
              </a:rPr>
              <a:t>La difficulté du projet est l’utilisation des différentes fonctions.</a:t>
            </a:r>
          </a:p>
          <a:p>
            <a:pPr marL="114300" lvl="0" indent="0" algn="l" rtl="0">
              <a:lnSpc>
                <a:spcPct val="115000"/>
              </a:lnSpc>
              <a:spcBef>
                <a:spcPts val="0"/>
              </a:spcBef>
              <a:spcAft>
                <a:spcPts val="0"/>
              </a:spcAft>
              <a:buClr>
                <a:srgbClr val="999999"/>
              </a:buClr>
              <a:buSzPts val="1800"/>
              <a:buNone/>
            </a:pPr>
            <a:endParaRPr lang="fr-FR" sz="1200" u="sng" dirty="0">
              <a:solidFill>
                <a:schemeClr val="tx1"/>
              </a:solidFill>
              <a:latin typeface="+mj-lt"/>
              <a:ea typeface="Montserrat"/>
              <a:cs typeface="Montserrat"/>
              <a:sym typeface="Montserrat"/>
            </a:endParaRPr>
          </a:p>
          <a:p>
            <a:pPr marL="114300" lvl="0" indent="0" algn="l" rtl="0">
              <a:lnSpc>
                <a:spcPct val="115000"/>
              </a:lnSpc>
              <a:spcBef>
                <a:spcPts val="0"/>
              </a:spcBef>
              <a:spcAft>
                <a:spcPts val="0"/>
              </a:spcAft>
              <a:buClr>
                <a:srgbClr val="999999"/>
              </a:buClr>
              <a:buSzPts val="1800"/>
              <a:buNone/>
            </a:pPr>
            <a:endParaRPr sz="1200" u="sng" dirty="0">
              <a:solidFill>
                <a:schemeClr val="tx1"/>
              </a:solidFill>
              <a:latin typeface="+mj-lt"/>
              <a:ea typeface="Montserrat"/>
              <a:cs typeface="Montserrat"/>
              <a:sym typeface="Montserrat"/>
            </a:endParaRPr>
          </a:p>
          <a:p>
            <a:pPr marL="457200" lvl="0" indent="-342900" algn="l" rtl="0">
              <a:lnSpc>
                <a:spcPct val="115000"/>
              </a:lnSpc>
              <a:spcBef>
                <a:spcPts val="0"/>
              </a:spcBef>
              <a:spcAft>
                <a:spcPts val="0"/>
              </a:spcAft>
              <a:buClr>
                <a:srgbClr val="999999"/>
              </a:buClr>
              <a:buSzPts val="1800"/>
              <a:buFont typeface="Montserrat"/>
              <a:buChar char="●"/>
            </a:pPr>
            <a:r>
              <a:rPr lang="fr" sz="1200" u="sng" dirty="0">
                <a:solidFill>
                  <a:schemeClr val="tx1"/>
                </a:solidFill>
                <a:latin typeface="+mj-lt"/>
                <a:ea typeface="Montserrat"/>
                <a:cs typeface="Montserrat"/>
                <a:sym typeface="Montserrat"/>
              </a:rPr>
              <a:t>Sur quelles tâches est-ce que vous pensez avoir besoin de plus d'entraînement ?</a:t>
            </a:r>
          </a:p>
          <a:p>
            <a:pPr marL="114300" lvl="0" indent="0" algn="l" rtl="0">
              <a:lnSpc>
                <a:spcPct val="115000"/>
              </a:lnSpc>
              <a:spcBef>
                <a:spcPts val="0"/>
              </a:spcBef>
              <a:spcAft>
                <a:spcPts val="0"/>
              </a:spcAft>
              <a:buClr>
                <a:srgbClr val="999999"/>
              </a:buClr>
              <a:buSzPts val="1800"/>
              <a:buNone/>
            </a:pPr>
            <a:endParaRPr lang="fr" sz="1200" u="sng" dirty="0">
              <a:solidFill>
                <a:schemeClr val="tx1"/>
              </a:solidFill>
              <a:latin typeface="+mj-lt"/>
              <a:ea typeface="Montserrat"/>
              <a:cs typeface="Montserrat"/>
              <a:sym typeface="Montserrat"/>
            </a:endParaRPr>
          </a:p>
          <a:p>
            <a:pPr marL="114300" lvl="0" indent="0" algn="l" rtl="0">
              <a:lnSpc>
                <a:spcPct val="115000"/>
              </a:lnSpc>
              <a:spcBef>
                <a:spcPts val="0"/>
              </a:spcBef>
              <a:spcAft>
                <a:spcPts val="0"/>
              </a:spcAft>
              <a:buClr>
                <a:srgbClr val="999999"/>
              </a:buClr>
              <a:buSzPts val="1800"/>
              <a:buNone/>
            </a:pPr>
            <a:r>
              <a:rPr lang="fr-FR" sz="1200" dirty="0">
                <a:solidFill>
                  <a:schemeClr val="tx1"/>
                </a:solidFill>
                <a:latin typeface="+mj-lt"/>
                <a:ea typeface="Montserrat"/>
                <a:cs typeface="Montserrat"/>
                <a:sym typeface="Montserrat"/>
              </a:rPr>
              <a:t>L</a:t>
            </a:r>
            <a:r>
              <a:rPr lang="fr" sz="1200" dirty="0">
                <a:solidFill>
                  <a:schemeClr val="tx1"/>
                </a:solidFill>
                <a:latin typeface="+mj-lt"/>
                <a:ea typeface="Montserrat"/>
                <a:cs typeface="Montserrat"/>
                <a:sym typeface="Montserrat"/>
              </a:rPr>
              <a:t>a pratique de python a travers des cas professionnels renforcerai mes competénces sutout concernant les graphiques.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b="0" i="0" u="none" strike="noStrike" cap="none">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a:t>
            </a:r>
            <a:endParaRPr sz="2500" b="0" i="0" u="none" strike="noStrike" cap="none">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 name="Image 4" descr="Une image contenant texte, capture d’écran, Police, nombre&#10;&#10;Description générée automatiquement">
            <a:extLst>
              <a:ext uri="{FF2B5EF4-FFF2-40B4-BE49-F238E27FC236}">
                <a16:creationId xmlns:a16="http://schemas.microsoft.com/office/drawing/2014/main" id="{2072A4D7-8338-E406-50E7-01BC11DA0E81}"/>
              </a:ext>
            </a:extLst>
          </p:cNvPr>
          <p:cNvPicPr>
            <a:picLocks noChangeAspect="1"/>
          </p:cNvPicPr>
          <p:nvPr/>
        </p:nvPicPr>
        <p:blipFill>
          <a:blip r:embed="rId3"/>
          <a:stretch>
            <a:fillRect/>
          </a:stretch>
        </p:blipFill>
        <p:spPr>
          <a:xfrm>
            <a:off x="553146" y="2014480"/>
            <a:ext cx="3955685" cy="1390200"/>
          </a:xfrm>
          <a:prstGeom prst="rect">
            <a:avLst/>
          </a:prstGeom>
        </p:spPr>
      </p:pic>
      <p:pic>
        <p:nvPicPr>
          <p:cNvPr id="14" name="Image 13">
            <a:extLst>
              <a:ext uri="{FF2B5EF4-FFF2-40B4-BE49-F238E27FC236}">
                <a16:creationId xmlns:a16="http://schemas.microsoft.com/office/drawing/2014/main" id="{5D23A1C9-C69B-EEFE-D51C-3B7945FB0D04}"/>
              </a:ext>
            </a:extLst>
          </p:cNvPr>
          <p:cNvPicPr>
            <a:picLocks noChangeAspect="1"/>
          </p:cNvPicPr>
          <p:nvPr/>
        </p:nvPicPr>
        <p:blipFill>
          <a:blip r:embed="rId4"/>
          <a:stretch>
            <a:fillRect/>
          </a:stretch>
        </p:blipFill>
        <p:spPr>
          <a:xfrm>
            <a:off x="556609" y="1755396"/>
            <a:ext cx="4140413" cy="228574"/>
          </a:xfrm>
          <a:prstGeom prst="rect">
            <a:avLst/>
          </a:prstGeom>
        </p:spPr>
      </p:pic>
      <p:pic>
        <p:nvPicPr>
          <p:cNvPr id="12" name="Image 11">
            <a:extLst>
              <a:ext uri="{FF2B5EF4-FFF2-40B4-BE49-F238E27FC236}">
                <a16:creationId xmlns:a16="http://schemas.microsoft.com/office/drawing/2014/main" id="{995BA351-6E8F-8CED-48DC-CF752066A9EC}"/>
              </a:ext>
            </a:extLst>
          </p:cNvPr>
          <p:cNvPicPr>
            <a:picLocks noChangeAspect="1"/>
          </p:cNvPicPr>
          <p:nvPr/>
        </p:nvPicPr>
        <p:blipFill>
          <a:blip r:embed="rId5"/>
          <a:stretch>
            <a:fillRect/>
          </a:stretch>
        </p:blipFill>
        <p:spPr>
          <a:xfrm>
            <a:off x="5155825" y="1755396"/>
            <a:ext cx="3169812" cy="762039"/>
          </a:xfrm>
          <a:prstGeom prst="rect">
            <a:avLst/>
          </a:prstGeom>
        </p:spPr>
      </p:pic>
      <p:pic>
        <p:nvPicPr>
          <p:cNvPr id="13" name="Image 12" descr="Une image contenant texte, capture d’écran, Police, nombre&#10;&#10;Description générée automatiquement">
            <a:extLst>
              <a:ext uri="{FF2B5EF4-FFF2-40B4-BE49-F238E27FC236}">
                <a16:creationId xmlns:a16="http://schemas.microsoft.com/office/drawing/2014/main" id="{CAA3DC7F-7A13-D91B-C8DA-C1F26D6B257C}"/>
              </a:ext>
            </a:extLst>
          </p:cNvPr>
          <p:cNvPicPr>
            <a:picLocks noChangeAspect="1"/>
          </p:cNvPicPr>
          <p:nvPr/>
        </p:nvPicPr>
        <p:blipFill>
          <a:blip r:embed="rId6"/>
          <a:stretch>
            <a:fillRect/>
          </a:stretch>
        </p:blipFill>
        <p:spPr>
          <a:xfrm>
            <a:off x="4635171" y="2778009"/>
            <a:ext cx="3893832" cy="1390200"/>
          </a:xfrm>
          <a:prstGeom prst="rect">
            <a:avLst/>
          </a:prstGeom>
        </p:spPr>
      </p:pic>
      <p:sp>
        <p:nvSpPr>
          <p:cNvPr id="16" name="ZoneTexte 15">
            <a:extLst>
              <a:ext uri="{FF2B5EF4-FFF2-40B4-BE49-F238E27FC236}">
                <a16:creationId xmlns:a16="http://schemas.microsoft.com/office/drawing/2014/main" id="{2A5E1632-CBB7-169C-2044-FE0CD74AC2F4}"/>
              </a:ext>
            </a:extLst>
          </p:cNvPr>
          <p:cNvSpPr txBox="1"/>
          <p:nvPr/>
        </p:nvSpPr>
        <p:spPr>
          <a:xfrm>
            <a:off x="491294" y="1417110"/>
            <a:ext cx="4735284" cy="307777"/>
          </a:xfrm>
          <a:prstGeom prst="rect">
            <a:avLst/>
          </a:prstGeom>
          <a:noFill/>
        </p:spPr>
        <p:txBody>
          <a:bodyPr wrap="square">
            <a:spAutoFit/>
          </a:bodyPr>
          <a:lstStyle/>
          <a:p>
            <a:r>
              <a:rPr lang="fr-FR" b="1" u="sng" dirty="0">
                <a:solidFill>
                  <a:srgbClr val="33A5B6"/>
                </a:solidFill>
                <a:highlight>
                  <a:srgbClr val="FFFFFF"/>
                </a:highlight>
                <a:latin typeface="+mj-lt"/>
              </a:rPr>
              <a:t>2.1 - </a:t>
            </a:r>
            <a:r>
              <a:rPr lang="fr-FR" b="1" u="sng" dirty="0">
                <a:solidFill>
                  <a:srgbClr val="33A5B6"/>
                </a:solidFill>
                <a:highlight>
                  <a:srgbClr val="FFFFFF"/>
                </a:highlight>
                <a:latin typeface="+mj-lt"/>
                <a:sym typeface="Montserrat"/>
              </a:rPr>
              <a:t>Analyse du fichier </a:t>
            </a:r>
            <a:r>
              <a:rPr lang="fr-FR" b="1" u="sng" dirty="0" err="1">
                <a:solidFill>
                  <a:srgbClr val="33A5B6"/>
                </a:solidFill>
                <a:highlight>
                  <a:srgbClr val="FFFFFF"/>
                </a:highlight>
                <a:latin typeface="+mj-lt"/>
                <a:sym typeface="Montserrat"/>
              </a:rPr>
              <a:t>erp</a:t>
            </a:r>
            <a:r>
              <a:rPr lang="fr-FR" b="1" u="sng" dirty="0">
                <a:solidFill>
                  <a:srgbClr val="33A5B6"/>
                </a:solidFill>
                <a:highlight>
                  <a:srgbClr val="FFFFFF"/>
                </a:highlight>
                <a:latin typeface="+mj-lt"/>
                <a:sym typeface="Montserrat"/>
              </a:rPr>
              <a:t>:</a:t>
            </a:r>
            <a:endParaRPr lang="fr-FR" dirty="0"/>
          </a:p>
        </p:txBody>
      </p:sp>
      <p:pic>
        <p:nvPicPr>
          <p:cNvPr id="3" name="Image 2">
            <a:extLst>
              <a:ext uri="{FF2B5EF4-FFF2-40B4-BE49-F238E27FC236}">
                <a16:creationId xmlns:a16="http://schemas.microsoft.com/office/drawing/2014/main" id="{75A84571-84B6-E0BF-AF08-18BECCB04DE8}"/>
              </a:ext>
            </a:extLst>
          </p:cNvPr>
          <p:cNvPicPr>
            <a:picLocks noChangeAspect="1"/>
          </p:cNvPicPr>
          <p:nvPr/>
        </p:nvPicPr>
        <p:blipFill>
          <a:blip r:embed="rId7"/>
          <a:stretch>
            <a:fillRect/>
          </a:stretch>
        </p:blipFill>
        <p:spPr>
          <a:xfrm>
            <a:off x="614997" y="3563460"/>
            <a:ext cx="3327399" cy="1390201"/>
          </a:xfrm>
          <a:prstGeom prst="rect">
            <a:avLst/>
          </a:prstGeom>
        </p:spPr>
      </p:pic>
    </p:spTree>
    <p:extLst>
      <p:ext uri="{BB962C8B-B14F-4D97-AF65-F5344CB8AC3E}">
        <p14:creationId xmlns:p14="http://schemas.microsoft.com/office/powerpoint/2010/main" val="4010889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b="0" i="0" u="none" strike="noStrike" cap="none">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a:t>
            </a:r>
            <a:endParaRPr sz="2500" b="0" i="0" u="none" strike="noStrike" cap="none">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B7B4A0A0-1173-4B16-BFF0-BC97E17868DC}"/>
              </a:ext>
            </a:extLst>
          </p:cNvPr>
          <p:cNvPicPr>
            <a:picLocks noChangeAspect="1"/>
          </p:cNvPicPr>
          <p:nvPr/>
        </p:nvPicPr>
        <p:blipFill>
          <a:blip r:embed="rId3"/>
          <a:stretch>
            <a:fillRect/>
          </a:stretch>
        </p:blipFill>
        <p:spPr>
          <a:xfrm>
            <a:off x="669472" y="4615181"/>
            <a:ext cx="2972326" cy="430952"/>
          </a:xfrm>
          <a:prstGeom prst="rect">
            <a:avLst/>
          </a:prstGeom>
        </p:spPr>
      </p:pic>
      <p:pic>
        <p:nvPicPr>
          <p:cNvPr id="6" name="Image 5">
            <a:extLst>
              <a:ext uri="{FF2B5EF4-FFF2-40B4-BE49-F238E27FC236}">
                <a16:creationId xmlns:a16="http://schemas.microsoft.com/office/drawing/2014/main" id="{8A26C307-6009-BD4B-9F36-1E30D6333D95}"/>
              </a:ext>
            </a:extLst>
          </p:cNvPr>
          <p:cNvPicPr>
            <a:picLocks noChangeAspect="1"/>
          </p:cNvPicPr>
          <p:nvPr/>
        </p:nvPicPr>
        <p:blipFill>
          <a:blip r:embed="rId4"/>
          <a:stretch>
            <a:fillRect/>
          </a:stretch>
        </p:blipFill>
        <p:spPr>
          <a:xfrm>
            <a:off x="669472" y="3290477"/>
            <a:ext cx="3991428" cy="695325"/>
          </a:xfrm>
          <a:prstGeom prst="rect">
            <a:avLst/>
          </a:prstGeom>
        </p:spPr>
      </p:pic>
      <p:pic>
        <p:nvPicPr>
          <p:cNvPr id="10" name="Image 9">
            <a:extLst>
              <a:ext uri="{FF2B5EF4-FFF2-40B4-BE49-F238E27FC236}">
                <a16:creationId xmlns:a16="http://schemas.microsoft.com/office/drawing/2014/main" id="{455A5985-AE15-AB75-8678-9B014273CF2E}"/>
              </a:ext>
            </a:extLst>
          </p:cNvPr>
          <p:cNvPicPr>
            <a:picLocks noChangeAspect="1"/>
          </p:cNvPicPr>
          <p:nvPr/>
        </p:nvPicPr>
        <p:blipFill>
          <a:blip r:embed="rId5"/>
          <a:stretch>
            <a:fillRect/>
          </a:stretch>
        </p:blipFill>
        <p:spPr>
          <a:xfrm>
            <a:off x="669472" y="2434046"/>
            <a:ext cx="1676486" cy="254013"/>
          </a:xfrm>
          <a:prstGeom prst="rect">
            <a:avLst/>
          </a:prstGeom>
        </p:spPr>
      </p:pic>
      <p:pic>
        <p:nvPicPr>
          <p:cNvPr id="12" name="Image 11">
            <a:extLst>
              <a:ext uri="{FF2B5EF4-FFF2-40B4-BE49-F238E27FC236}">
                <a16:creationId xmlns:a16="http://schemas.microsoft.com/office/drawing/2014/main" id="{337C75AD-BF83-D6E4-034E-52EE32A4984D}"/>
              </a:ext>
            </a:extLst>
          </p:cNvPr>
          <p:cNvPicPr>
            <a:picLocks noChangeAspect="1"/>
          </p:cNvPicPr>
          <p:nvPr/>
        </p:nvPicPr>
        <p:blipFill>
          <a:blip r:embed="rId6"/>
          <a:stretch>
            <a:fillRect/>
          </a:stretch>
        </p:blipFill>
        <p:spPr>
          <a:xfrm>
            <a:off x="2431800" y="2434046"/>
            <a:ext cx="6140808" cy="201338"/>
          </a:xfrm>
          <a:prstGeom prst="rect">
            <a:avLst/>
          </a:prstGeom>
        </p:spPr>
      </p:pic>
      <p:pic>
        <p:nvPicPr>
          <p:cNvPr id="14" name="Image 13">
            <a:extLst>
              <a:ext uri="{FF2B5EF4-FFF2-40B4-BE49-F238E27FC236}">
                <a16:creationId xmlns:a16="http://schemas.microsoft.com/office/drawing/2014/main" id="{51007A1F-7A80-DAE2-5A97-B41296E36637}"/>
              </a:ext>
            </a:extLst>
          </p:cNvPr>
          <p:cNvPicPr>
            <a:picLocks noChangeAspect="1"/>
          </p:cNvPicPr>
          <p:nvPr/>
        </p:nvPicPr>
        <p:blipFill>
          <a:blip r:embed="rId7"/>
          <a:stretch>
            <a:fillRect/>
          </a:stretch>
        </p:blipFill>
        <p:spPr>
          <a:xfrm>
            <a:off x="669472" y="2715932"/>
            <a:ext cx="3664138" cy="518799"/>
          </a:xfrm>
          <a:prstGeom prst="rect">
            <a:avLst/>
          </a:prstGeom>
        </p:spPr>
      </p:pic>
      <p:pic>
        <p:nvPicPr>
          <p:cNvPr id="16" name="Image 15">
            <a:extLst>
              <a:ext uri="{FF2B5EF4-FFF2-40B4-BE49-F238E27FC236}">
                <a16:creationId xmlns:a16="http://schemas.microsoft.com/office/drawing/2014/main" id="{83B2DE80-687E-9F38-0021-AFF6AD3A47F2}"/>
              </a:ext>
            </a:extLst>
          </p:cNvPr>
          <p:cNvPicPr>
            <a:picLocks noChangeAspect="1"/>
          </p:cNvPicPr>
          <p:nvPr/>
        </p:nvPicPr>
        <p:blipFill>
          <a:blip r:embed="rId8"/>
          <a:stretch>
            <a:fillRect/>
          </a:stretch>
        </p:blipFill>
        <p:spPr>
          <a:xfrm>
            <a:off x="4809968" y="3322896"/>
            <a:ext cx="2686188" cy="292115"/>
          </a:xfrm>
          <a:prstGeom prst="rect">
            <a:avLst/>
          </a:prstGeom>
        </p:spPr>
      </p:pic>
      <p:pic>
        <p:nvPicPr>
          <p:cNvPr id="18" name="Image 17">
            <a:extLst>
              <a:ext uri="{FF2B5EF4-FFF2-40B4-BE49-F238E27FC236}">
                <a16:creationId xmlns:a16="http://schemas.microsoft.com/office/drawing/2014/main" id="{EBF2031D-5F28-0415-C999-C1DB2B98C4FC}"/>
              </a:ext>
            </a:extLst>
          </p:cNvPr>
          <p:cNvPicPr>
            <a:picLocks noChangeAspect="1"/>
          </p:cNvPicPr>
          <p:nvPr/>
        </p:nvPicPr>
        <p:blipFill>
          <a:blip r:embed="rId9"/>
          <a:stretch>
            <a:fillRect/>
          </a:stretch>
        </p:blipFill>
        <p:spPr>
          <a:xfrm>
            <a:off x="4809968" y="3719047"/>
            <a:ext cx="2248016" cy="266755"/>
          </a:xfrm>
          <a:prstGeom prst="rect">
            <a:avLst/>
          </a:prstGeom>
        </p:spPr>
      </p:pic>
      <p:pic>
        <p:nvPicPr>
          <p:cNvPr id="20" name="Image 19">
            <a:extLst>
              <a:ext uri="{FF2B5EF4-FFF2-40B4-BE49-F238E27FC236}">
                <a16:creationId xmlns:a16="http://schemas.microsoft.com/office/drawing/2014/main" id="{3E327880-F358-AC34-5AB1-B4C64718B92A}"/>
              </a:ext>
            </a:extLst>
          </p:cNvPr>
          <p:cNvPicPr>
            <a:picLocks noChangeAspect="1"/>
          </p:cNvPicPr>
          <p:nvPr/>
        </p:nvPicPr>
        <p:blipFill>
          <a:blip r:embed="rId10"/>
          <a:stretch>
            <a:fillRect/>
          </a:stretch>
        </p:blipFill>
        <p:spPr>
          <a:xfrm>
            <a:off x="669472" y="4097293"/>
            <a:ext cx="2696875" cy="517888"/>
          </a:xfrm>
          <a:prstGeom prst="rect">
            <a:avLst/>
          </a:prstGeom>
        </p:spPr>
      </p:pic>
      <p:sp>
        <p:nvSpPr>
          <p:cNvPr id="22" name="ZoneTexte 21">
            <a:extLst>
              <a:ext uri="{FF2B5EF4-FFF2-40B4-BE49-F238E27FC236}">
                <a16:creationId xmlns:a16="http://schemas.microsoft.com/office/drawing/2014/main" id="{50A53B59-1E0C-203F-7658-5CEBD8DE6470}"/>
              </a:ext>
            </a:extLst>
          </p:cNvPr>
          <p:cNvSpPr txBox="1"/>
          <p:nvPr/>
        </p:nvSpPr>
        <p:spPr>
          <a:xfrm>
            <a:off x="669472" y="1399121"/>
            <a:ext cx="4735284" cy="307777"/>
          </a:xfrm>
          <a:prstGeom prst="rect">
            <a:avLst/>
          </a:prstGeom>
          <a:noFill/>
        </p:spPr>
        <p:txBody>
          <a:bodyPr wrap="square">
            <a:spAutoFit/>
          </a:bodyPr>
          <a:lstStyle/>
          <a:p>
            <a:r>
              <a:rPr lang="fr-FR" b="1" u="sng" dirty="0">
                <a:solidFill>
                  <a:srgbClr val="33A5B6"/>
                </a:solidFill>
                <a:highlight>
                  <a:srgbClr val="FFFFFF"/>
                </a:highlight>
                <a:latin typeface="+mj-lt"/>
                <a:sym typeface="Montserrat"/>
              </a:rPr>
              <a:t>2.2- Analyse du fichier web:</a:t>
            </a:r>
            <a:endParaRPr lang="fr-FR" dirty="0"/>
          </a:p>
        </p:txBody>
      </p:sp>
      <p:pic>
        <p:nvPicPr>
          <p:cNvPr id="24" name="Image 23">
            <a:extLst>
              <a:ext uri="{FF2B5EF4-FFF2-40B4-BE49-F238E27FC236}">
                <a16:creationId xmlns:a16="http://schemas.microsoft.com/office/drawing/2014/main" id="{8EAA2309-6A67-7F21-EE39-2CB077195702}"/>
              </a:ext>
            </a:extLst>
          </p:cNvPr>
          <p:cNvPicPr>
            <a:picLocks noChangeAspect="1"/>
          </p:cNvPicPr>
          <p:nvPr/>
        </p:nvPicPr>
        <p:blipFill>
          <a:blip r:embed="rId11"/>
          <a:stretch>
            <a:fillRect/>
          </a:stretch>
        </p:blipFill>
        <p:spPr>
          <a:xfrm>
            <a:off x="3783864" y="4128029"/>
            <a:ext cx="3111560" cy="456416"/>
          </a:xfrm>
          <a:prstGeom prst="rect">
            <a:avLst/>
          </a:prstGeom>
        </p:spPr>
      </p:pic>
      <p:pic>
        <p:nvPicPr>
          <p:cNvPr id="2" name="Image 1" descr="Une image contenant texte, capture d’écran, Police, ligne&#10;&#10;Description générée automatiquement">
            <a:extLst>
              <a:ext uri="{FF2B5EF4-FFF2-40B4-BE49-F238E27FC236}">
                <a16:creationId xmlns:a16="http://schemas.microsoft.com/office/drawing/2014/main" id="{B9DC4D4B-6F46-AA33-BE04-0B5440F8C204}"/>
              </a:ext>
            </a:extLst>
          </p:cNvPr>
          <p:cNvPicPr>
            <a:picLocks noChangeAspect="1"/>
          </p:cNvPicPr>
          <p:nvPr/>
        </p:nvPicPr>
        <p:blipFill>
          <a:blip r:embed="rId12"/>
          <a:stretch>
            <a:fillRect/>
          </a:stretch>
        </p:blipFill>
        <p:spPr>
          <a:xfrm>
            <a:off x="669472" y="1755574"/>
            <a:ext cx="4939030" cy="628015"/>
          </a:xfrm>
          <a:prstGeom prst="rect">
            <a:avLst/>
          </a:prstGeom>
        </p:spPr>
      </p:pic>
    </p:spTree>
    <p:extLst>
      <p:ext uri="{BB962C8B-B14F-4D97-AF65-F5344CB8AC3E}">
        <p14:creationId xmlns:p14="http://schemas.microsoft.com/office/powerpoint/2010/main" val="139656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Fusion ou consolidations des données</a:t>
            </a:r>
            <a:endParaRPr sz="2500" b="0" i="0" u="none" strike="noStrike" cap="none">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B88C95B5-678B-5BE3-DD19-BF01BFAC0FBE}"/>
              </a:ext>
            </a:extLst>
          </p:cNvPr>
          <p:cNvPicPr>
            <a:picLocks noChangeAspect="1"/>
          </p:cNvPicPr>
          <p:nvPr/>
        </p:nvPicPr>
        <p:blipFill>
          <a:blip r:embed="rId3"/>
          <a:stretch>
            <a:fillRect/>
          </a:stretch>
        </p:blipFill>
        <p:spPr>
          <a:xfrm>
            <a:off x="736499" y="1885770"/>
            <a:ext cx="3835501" cy="1787410"/>
          </a:xfrm>
          <a:prstGeom prst="rect">
            <a:avLst/>
          </a:prstGeom>
        </p:spPr>
      </p:pic>
      <p:sp>
        <p:nvSpPr>
          <p:cNvPr id="7" name="ZoneTexte 6">
            <a:extLst>
              <a:ext uri="{FF2B5EF4-FFF2-40B4-BE49-F238E27FC236}">
                <a16:creationId xmlns:a16="http://schemas.microsoft.com/office/drawing/2014/main" id="{86F3ADDE-CFFA-A9DC-F762-CC6F3346D525}"/>
              </a:ext>
            </a:extLst>
          </p:cNvPr>
          <p:cNvSpPr txBox="1"/>
          <p:nvPr/>
        </p:nvSpPr>
        <p:spPr>
          <a:xfrm>
            <a:off x="680268" y="1509372"/>
            <a:ext cx="4919868" cy="307777"/>
          </a:xfrm>
          <a:prstGeom prst="rect">
            <a:avLst/>
          </a:prstGeom>
          <a:noFill/>
        </p:spPr>
        <p:txBody>
          <a:bodyPr wrap="square">
            <a:spAutoFit/>
          </a:bodyPr>
          <a:lstStyle>
            <a:defPPr marR="0" lvl="0" algn="l" rtl="0">
              <a:lnSpc>
                <a:spcPct val="100000"/>
              </a:lnSpc>
              <a:spcBef>
                <a:spcPts val="0"/>
              </a:spcBef>
              <a:spcAft>
                <a:spcPts val="0"/>
              </a:spcAft>
            </a:defPPr>
            <a:lvl1pPr>
              <a:defRPr b="1" u="sng">
                <a:solidFill>
                  <a:srgbClr val="33A5B6"/>
                </a:solidFill>
                <a:effectLst/>
                <a:highlight>
                  <a:srgbClr val="FFFFFF"/>
                </a:highlight>
                <a:latin typeface="+mj-lt"/>
              </a:defRPr>
            </a:lvl1pPr>
          </a:lstStyle>
          <a:p>
            <a:r>
              <a:rPr lang="fr-FR" dirty="0"/>
              <a:t>Etape 3.1 - Jonction du fichier </a:t>
            </a:r>
            <a:r>
              <a:rPr lang="fr-FR" dirty="0" err="1"/>
              <a:t>df_erp</a:t>
            </a:r>
            <a:r>
              <a:rPr lang="fr-FR" dirty="0"/>
              <a:t> et </a:t>
            </a:r>
            <a:r>
              <a:rPr lang="fr-FR" dirty="0" err="1"/>
              <a:t>df_liaison</a:t>
            </a:r>
            <a:endParaRPr lang="fr-FR" dirty="0"/>
          </a:p>
        </p:txBody>
      </p:sp>
      <p:pic>
        <p:nvPicPr>
          <p:cNvPr id="8" name="Image 7">
            <a:extLst>
              <a:ext uri="{FF2B5EF4-FFF2-40B4-BE49-F238E27FC236}">
                <a16:creationId xmlns:a16="http://schemas.microsoft.com/office/drawing/2014/main" id="{DE5E857F-B3CC-7BB0-99C0-512FFCABDEF6}"/>
              </a:ext>
            </a:extLst>
          </p:cNvPr>
          <p:cNvPicPr>
            <a:picLocks noChangeAspect="1"/>
          </p:cNvPicPr>
          <p:nvPr/>
        </p:nvPicPr>
        <p:blipFill>
          <a:blip r:embed="rId4"/>
          <a:stretch>
            <a:fillRect/>
          </a:stretch>
        </p:blipFill>
        <p:spPr>
          <a:xfrm>
            <a:off x="4668771" y="1930142"/>
            <a:ext cx="4299549" cy="1339807"/>
          </a:xfrm>
          <a:prstGeom prst="rect">
            <a:avLst/>
          </a:prstGeom>
        </p:spPr>
      </p:pic>
      <p:sp>
        <p:nvSpPr>
          <p:cNvPr id="2" name="ZoneTexte 1">
            <a:extLst>
              <a:ext uri="{FF2B5EF4-FFF2-40B4-BE49-F238E27FC236}">
                <a16:creationId xmlns:a16="http://schemas.microsoft.com/office/drawing/2014/main" id="{3692A520-6365-2DC7-5DA9-5E8C62533A5B}"/>
              </a:ext>
            </a:extLst>
          </p:cNvPr>
          <p:cNvSpPr txBox="1"/>
          <p:nvPr/>
        </p:nvSpPr>
        <p:spPr>
          <a:xfrm>
            <a:off x="680268" y="3767076"/>
            <a:ext cx="4919868" cy="307777"/>
          </a:xfrm>
          <a:prstGeom prst="rect">
            <a:avLst/>
          </a:prstGeom>
          <a:noFill/>
        </p:spPr>
        <p:txBody>
          <a:bodyPr wrap="square">
            <a:spAutoFit/>
          </a:bodyPr>
          <a:lstStyle/>
          <a:p>
            <a:pPr algn="l"/>
            <a:r>
              <a:rPr lang="fr-FR" b="1" u="sng" dirty="0">
                <a:solidFill>
                  <a:srgbClr val="33A5B6"/>
                </a:solidFill>
                <a:highlight>
                  <a:srgbClr val="FFFFFF"/>
                </a:highlight>
                <a:latin typeface="+mj-lt"/>
              </a:rPr>
              <a:t>Etape 3.2 - Jonction du fichier </a:t>
            </a:r>
            <a:r>
              <a:rPr lang="fr-FR" b="1" u="sng" dirty="0" err="1">
                <a:solidFill>
                  <a:srgbClr val="33A5B6"/>
                </a:solidFill>
                <a:highlight>
                  <a:srgbClr val="FFFFFF"/>
                </a:highlight>
                <a:latin typeface="+mj-lt"/>
              </a:rPr>
              <a:t>df_merge</a:t>
            </a:r>
            <a:r>
              <a:rPr lang="fr-FR" b="1" u="sng" dirty="0">
                <a:solidFill>
                  <a:srgbClr val="33A5B6"/>
                </a:solidFill>
                <a:highlight>
                  <a:srgbClr val="FFFFFF"/>
                </a:highlight>
                <a:latin typeface="+mj-lt"/>
              </a:rPr>
              <a:t> et </a:t>
            </a:r>
            <a:r>
              <a:rPr lang="fr-FR" b="1" u="sng" dirty="0" err="1">
                <a:solidFill>
                  <a:srgbClr val="33A5B6"/>
                </a:solidFill>
                <a:highlight>
                  <a:srgbClr val="FFFFFF"/>
                </a:highlight>
                <a:latin typeface="+mj-lt"/>
              </a:rPr>
              <a:t>df_web</a:t>
            </a:r>
            <a:endParaRPr lang="fr-FR" b="1" u="sng" dirty="0">
              <a:solidFill>
                <a:srgbClr val="33A5B6"/>
              </a:solidFill>
              <a:highlight>
                <a:srgbClr val="FFFFFF"/>
              </a:highlight>
              <a:latin typeface="+mj-lt"/>
            </a:endParaRPr>
          </a:p>
        </p:txBody>
      </p:sp>
      <p:pic>
        <p:nvPicPr>
          <p:cNvPr id="4" name="Image 3">
            <a:extLst>
              <a:ext uri="{FF2B5EF4-FFF2-40B4-BE49-F238E27FC236}">
                <a16:creationId xmlns:a16="http://schemas.microsoft.com/office/drawing/2014/main" id="{CC40829D-9ADB-CB6B-5684-DAF74FC24B93}"/>
              </a:ext>
            </a:extLst>
          </p:cNvPr>
          <p:cNvPicPr>
            <a:picLocks noChangeAspect="1"/>
          </p:cNvPicPr>
          <p:nvPr/>
        </p:nvPicPr>
        <p:blipFill>
          <a:blip r:embed="rId5"/>
          <a:stretch>
            <a:fillRect/>
          </a:stretch>
        </p:blipFill>
        <p:spPr>
          <a:xfrm>
            <a:off x="834470" y="4168750"/>
            <a:ext cx="5280580" cy="5665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prix</a:t>
            </a:r>
            <a:endParaRPr sz="2500" b="0" i="0" u="none" strike="noStrike" cap="none">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 name="Image 4">
            <a:extLst>
              <a:ext uri="{FF2B5EF4-FFF2-40B4-BE49-F238E27FC236}">
                <a16:creationId xmlns:a16="http://schemas.microsoft.com/office/drawing/2014/main" id="{857E7A7B-B074-2B86-4BDA-3D839F32C927}"/>
              </a:ext>
            </a:extLst>
          </p:cNvPr>
          <p:cNvPicPr>
            <a:picLocks noChangeAspect="1"/>
          </p:cNvPicPr>
          <p:nvPr/>
        </p:nvPicPr>
        <p:blipFill>
          <a:blip r:embed="rId3"/>
          <a:stretch>
            <a:fillRect/>
          </a:stretch>
        </p:blipFill>
        <p:spPr>
          <a:xfrm>
            <a:off x="4392386" y="2352639"/>
            <a:ext cx="4127128" cy="2336564"/>
          </a:xfrm>
          <a:prstGeom prst="rect">
            <a:avLst/>
          </a:prstGeom>
        </p:spPr>
      </p:pic>
      <p:sp>
        <p:nvSpPr>
          <p:cNvPr id="7" name="ZoneTexte 6">
            <a:extLst>
              <a:ext uri="{FF2B5EF4-FFF2-40B4-BE49-F238E27FC236}">
                <a16:creationId xmlns:a16="http://schemas.microsoft.com/office/drawing/2014/main" id="{2DE2F909-4362-C721-BDDF-422E4E8B57A4}"/>
              </a:ext>
            </a:extLst>
          </p:cNvPr>
          <p:cNvSpPr txBox="1"/>
          <p:nvPr/>
        </p:nvSpPr>
        <p:spPr>
          <a:xfrm>
            <a:off x="751112" y="1571100"/>
            <a:ext cx="4706710" cy="307777"/>
          </a:xfrm>
          <a:prstGeom prst="rect">
            <a:avLst/>
          </a:prstGeom>
          <a:noFill/>
        </p:spPr>
        <p:txBody>
          <a:bodyPr wrap="square">
            <a:spAutoFit/>
          </a:bodyPr>
          <a:lstStyle/>
          <a:p>
            <a:r>
              <a:rPr lang="fr-FR" b="1" u="sng" dirty="0">
                <a:solidFill>
                  <a:srgbClr val="33A5B6"/>
                </a:solidFill>
                <a:highlight>
                  <a:srgbClr val="FFFFFF"/>
                </a:highlight>
                <a:latin typeface="+mj-lt"/>
              </a:rPr>
              <a:t>Etape 4.1- Analyse univarié des prix</a:t>
            </a:r>
          </a:p>
        </p:txBody>
      </p:sp>
      <p:pic>
        <p:nvPicPr>
          <p:cNvPr id="9" name="Image 8">
            <a:extLst>
              <a:ext uri="{FF2B5EF4-FFF2-40B4-BE49-F238E27FC236}">
                <a16:creationId xmlns:a16="http://schemas.microsoft.com/office/drawing/2014/main" id="{1D7CB777-6E66-039C-7EB8-695AB3E87A1E}"/>
              </a:ext>
            </a:extLst>
          </p:cNvPr>
          <p:cNvPicPr>
            <a:picLocks noChangeAspect="1"/>
          </p:cNvPicPr>
          <p:nvPr/>
        </p:nvPicPr>
        <p:blipFill>
          <a:blip r:embed="rId4"/>
          <a:stretch>
            <a:fillRect/>
          </a:stretch>
        </p:blipFill>
        <p:spPr>
          <a:xfrm>
            <a:off x="751112" y="2017850"/>
            <a:ext cx="5376316" cy="334789"/>
          </a:xfrm>
          <a:prstGeom prst="rect">
            <a:avLst/>
          </a:prstGeom>
        </p:spPr>
      </p:pic>
      <p:pic>
        <p:nvPicPr>
          <p:cNvPr id="11" name="Image 10">
            <a:extLst>
              <a:ext uri="{FF2B5EF4-FFF2-40B4-BE49-F238E27FC236}">
                <a16:creationId xmlns:a16="http://schemas.microsoft.com/office/drawing/2014/main" id="{02AEC049-3C77-2649-B288-70118840BEB6}"/>
              </a:ext>
            </a:extLst>
          </p:cNvPr>
          <p:cNvPicPr>
            <a:picLocks noChangeAspect="1"/>
          </p:cNvPicPr>
          <p:nvPr/>
        </p:nvPicPr>
        <p:blipFill>
          <a:blip r:embed="rId5"/>
          <a:stretch>
            <a:fillRect/>
          </a:stretch>
        </p:blipFill>
        <p:spPr>
          <a:xfrm>
            <a:off x="751112" y="2790862"/>
            <a:ext cx="3143412" cy="6731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prix</a:t>
            </a:r>
            <a:endParaRPr sz="2500" b="0" i="0" u="none" strike="noStrike" cap="none">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ZoneTexte 6">
            <a:extLst>
              <a:ext uri="{FF2B5EF4-FFF2-40B4-BE49-F238E27FC236}">
                <a16:creationId xmlns:a16="http://schemas.microsoft.com/office/drawing/2014/main" id="{961FF41D-6C16-7590-CE53-5366B716CBE2}"/>
              </a:ext>
            </a:extLst>
          </p:cNvPr>
          <p:cNvSpPr txBox="1"/>
          <p:nvPr/>
        </p:nvSpPr>
        <p:spPr>
          <a:xfrm>
            <a:off x="804045" y="1573561"/>
            <a:ext cx="4706710" cy="307777"/>
          </a:xfrm>
          <a:prstGeom prst="rect">
            <a:avLst/>
          </a:prstGeom>
          <a:noFill/>
        </p:spPr>
        <p:txBody>
          <a:bodyPr wrap="square">
            <a:spAutoFit/>
          </a:bodyPr>
          <a:lstStyle/>
          <a:p>
            <a:pPr algn="l"/>
            <a:r>
              <a:rPr lang="fr-FR" b="1" i="0" dirty="0">
                <a:solidFill>
                  <a:srgbClr val="33A5B6"/>
                </a:solidFill>
                <a:effectLst/>
                <a:highlight>
                  <a:srgbClr val="FFFFFF"/>
                </a:highlight>
                <a:latin typeface="system-ui"/>
              </a:rPr>
              <a:t> </a:t>
            </a:r>
            <a:r>
              <a:rPr lang="fr-FR" b="1" i="0" u="sng" dirty="0">
                <a:solidFill>
                  <a:srgbClr val="33A5B6"/>
                </a:solidFill>
                <a:effectLst/>
                <a:highlight>
                  <a:srgbClr val="FFFFFF"/>
                </a:highlight>
                <a:latin typeface="system-ui"/>
              </a:rPr>
              <a:t>4.2-</a:t>
            </a:r>
            <a:r>
              <a:rPr lang="fr-FR" b="1" u="sng" dirty="0">
                <a:solidFill>
                  <a:srgbClr val="33A5B6"/>
                </a:solidFill>
                <a:highlight>
                  <a:srgbClr val="FFFFFF"/>
                </a:highlight>
                <a:latin typeface="+mj-lt"/>
              </a:rPr>
              <a:t>Identification par le Z-index</a:t>
            </a:r>
          </a:p>
        </p:txBody>
      </p:sp>
      <p:pic>
        <p:nvPicPr>
          <p:cNvPr id="9" name="Image 8">
            <a:extLst>
              <a:ext uri="{FF2B5EF4-FFF2-40B4-BE49-F238E27FC236}">
                <a16:creationId xmlns:a16="http://schemas.microsoft.com/office/drawing/2014/main" id="{3BE3520F-60F0-9AAE-9D54-0DB72F9D75E5}"/>
              </a:ext>
            </a:extLst>
          </p:cNvPr>
          <p:cNvPicPr>
            <a:picLocks noChangeAspect="1"/>
          </p:cNvPicPr>
          <p:nvPr/>
        </p:nvPicPr>
        <p:blipFill>
          <a:blip r:embed="rId3"/>
          <a:stretch>
            <a:fillRect/>
          </a:stretch>
        </p:blipFill>
        <p:spPr>
          <a:xfrm>
            <a:off x="895525" y="1968475"/>
            <a:ext cx="3448227" cy="977950"/>
          </a:xfrm>
          <a:prstGeom prst="rect">
            <a:avLst/>
          </a:prstGeom>
        </p:spPr>
      </p:pic>
      <p:pic>
        <p:nvPicPr>
          <p:cNvPr id="11" name="Image 10">
            <a:extLst>
              <a:ext uri="{FF2B5EF4-FFF2-40B4-BE49-F238E27FC236}">
                <a16:creationId xmlns:a16="http://schemas.microsoft.com/office/drawing/2014/main" id="{4D4CF544-54B5-7205-D493-8204BB5E647B}"/>
              </a:ext>
            </a:extLst>
          </p:cNvPr>
          <p:cNvPicPr>
            <a:picLocks noChangeAspect="1"/>
          </p:cNvPicPr>
          <p:nvPr/>
        </p:nvPicPr>
        <p:blipFill>
          <a:blip r:embed="rId4"/>
          <a:stretch>
            <a:fillRect/>
          </a:stretch>
        </p:blipFill>
        <p:spPr>
          <a:xfrm>
            <a:off x="4535339" y="1968475"/>
            <a:ext cx="3359323" cy="1028753"/>
          </a:xfrm>
          <a:prstGeom prst="rect">
            <a:avLst/>
          </a:prstGeom>
        </p:spPr>
      </p:pic>
      <p:pic>
        <p:nvPicPr>
          <p:cNvPr id="3" name="Image 2">
            <a:extLst>
              <a:ext uri="{FF2B5EF4-FFF2-40B4-BE49-F238E27FC236}">
                <a16:creationId xmlns:a16="http://schemas.microsoft.com/office/drawing/2014/main" id="{A808572C-D4CA-C43B-0746-9C7EF3B9254C}"/>
              </a:ext>
            </a:extLst>
          </p:cNvPr>
          <p:cNvPicPr>
            <a:picLocks noChangeAspect="1"/>
          </p:cNvPicPr>
          <p:nvPr/>
        </p:nvPicPr>
        <p:blipFill>
          <a:blip r:embed="rId5"/>
          <a:stretch>
            <a:fillRect/>
          </a:stretch>
        </p:blipFill>
        <p:spPr>
          <a:xfrm>
            <a:off x="895525" y="3163174"/>
            <a:ext cx="3321221" cy="1390721"/>
          </a:xfrm>
          <a:prstGeom prst="rect">
            <a:avLst/>
          </a:prstGeom>
        </p:spPr>
      </p:pic>
      <p:pic>
        <p:nvPicPr>
          <p:cNvPr id="5" name="Image 4">
            <a:extLst>
              <a:ext uri="{FF2B5EF4-FFF2-40B4-BE49-F238E27FC236}">
                <a16:creationId xmlns:a16="http://schemas.microsoft.com/office/drawing/2014/main" id="{6231BF1F-0D6C-2E06-BBC8-458782E40E6B}"/>
              </a:ext>
            </a:extLst>
          </p:cNvPr>
          <p:cNvPicPr>
            <a:picLocks noChangeAspect="1"/>
          </p:cNvPicPr>
          <p:nvPr/>
        </p:nvPicPr>
        <p:blipFill>
          <a:blip r:embed="rId6"/>
          <a:stretch>
            <a:fillRect/>
          </a:stretch>
        </p:blipFill>
        <p:spPr>
          <a:xfrm>
            <a:off x="4424487" y="3163174"/>
            <a:ext cx="3968954" cy="1549480"/>
          </a:xfrm>
          <a:prstGeom prst="rect">
            <a:avLst/>
          </a:prstGeom>
        </p:spPr>
      </p:pic>
    </p:spTree>
    <p:extLst>
      <p:ext uri="{BB962C8B-B14F-4D97-AF65-F5344CB8AC3E}">
        <p14:creationId xmlns:p14="http://schemas.microsoft.com/office/powerpoint/2010/main" val="12895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prix</a:t>
            </a:r>
            <a:endParaRPr sz="2500" b="0" i="0" u="none" strike="noStrike" cap="none">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ZoneTexte 3">
            <a:extLst>
              <a:ext uri="{FF2B5EF4-FFF2-40B4-BE49-F238E27FC236}">
                <a16:creationId xmlns:a16="http://schemas.microsoft.com/office/drawing/2014/main" id="{D87CC9C1-2708-A52C-3C2E-138D48F4697E}"/>
              </a:ext>
            </a:extLst>
          </p:cNvPr>
          <p:cNvSpPr txBox="1"/>
          <p:nvPr/>
        </p:nvSpPr>
        <p:spPr>
          <a:xfrm>
            <a:off x="724074" y="1512615"/>
            <a:ext cx="4706710" cy="307777"/>
          </a:xfrm>
          <a:prstGeom prst="rect">
            <a:avLst/>
          </a:prstGeom>
          <a:noFill/>
        </p:spPr>
        <p:txBody>
          <a:bodyPr wrap="square">
            <a:spAutoFit/>
          </a:bodyPr>
          <a:lstStyle/>
          <a:p>
            <a:pPr algn="l"/>
            <a:r>
              <a:rPr lang="fr-FR" b="1" u="sng" dirty="0">
                <a:solidFill>
                  <a:srgbClr val="33A5B6"/>
                </a:solidFill>
                <a:highlight>
                  <a:srgbClr val="FFFFFF"/>
                </a:highlight>
                <a:latin typeface="+mj-lt"/>
              </a:rPr>
              <a:t>Etape 4.3 - Identification par l'</a:t>
            </a:r>
            <a:r>
              <a:rPr lang="fr-FR" b="1" u="sng" dirty="0" err="1">
                <a:solidFill>
                  <a:srgbClr val="33A5B6"/>
                </a:solidFill>
                <a:highlight>
                  <a:srgbClr val="FFFFFF"/>
                </a:highlight>
                <a:latin typeface="+mj-lt"/>
              </a:rPr>
              <a:t>interval</a:t>
            </a:r>
            <a:r>
              <a:rPr lang="fr-FR" b="1" u="sng" dirty="0">
                <a:solidFill>
                  <a:srgbClr val="33A5B6"/>
                </a:solidFill>
                <a:highlight>
                  <a:srgbClr val="FFFFFF"/>
                </a:highlight>
                <a:latin typeface="+mj-lt"/>
              </a:rPr>
              <a:t> interquartile</a:t>
            </a:r>
          </a:p>
        </p:txBody>
      </p:sp>
      <p:pic>
        <p:nvPicPr>
          <p:cNvPr id="8" name="Image 7">
            <a:extLst>
              <a:ext uri="{FF2B5EF4-FFF2-40B4-BE49-F238E27FC236}">
                <a16:creationId xmlns:a16="http://schemas.microsoft.com/office/drawing/2014/main" id="{154065FA-4770-D2B2-4CA5-EDFE4F2C399F}"/>
              </a:ext>
            </a:extLst>
          </p:cNvPr>
          <p:cNvPicPr>
            <a:picLocks noChangeAspect="1"/>
          </p:cNvPicPr>
          <p:nvPr/>
        </p:nvPicPr>
        <p:blipFill>
          <a:blip r:embed="rId3"/>
          <a:stretch>
            <a:fillRect/>
          </a:stretch>
        </p:blipFill>
        <p:spPr>
          <a:xfrm>
            <a:off x="831904" y="1950943"/>
            <a:ext cx="4101049" cy="685800"/>
          </a:xfrm>
          <a:prstGeom prst="rect">
            <a:avLst/>
          </a:prstGeom>
        </p:spPr>
      </p:pic>
      <p:pic>
        <p:nvPicPr>
          <p:cNvPr id="12" name="Image 11">
            <a:extLst>
              <a:ext uri="{FF2B5EF4-FFF2-40B4-BE49-F238E27FC236}">
                <a16:creationId xmlns:a16="http://schemas.microsoft.com/office/drawing/2014/main" id="{64F74655-8F18-ADD6-4485-4DCF43BC05B8}"/>
              </a:ext>
            </a:extLst>
          </p:cNvPr>
          <p:cNvPicPr>
            <a:picLocks noChangeAspect="1"/>
          </p:cNvPicPr>
          <p:nvPr/>
        </p:nvPicPr>
        <p:blipFill>
          <a:blip r:embed="rId4"/>
          <a:stretch>
            <a:fillRect/>
          </a:stretch>
        </p:blipFill>
        <p:spPr>
          <a:xfrm>
            <a:off x="5361388" y="1959080"/>
            <a:ext cx="2806844" cy="685800"/>
          </a:xfrm>
          <a:prstGeom prst="rect">
            <a:avLst/>
          </a:prstGeom>
        </p:spPr>
      </p:pic>
      <p:pic>
        <p:nvPicPr>
          <p:cNvPr id="14" name="Image 13">
            <a:extLst>
              <a:ext uri="{FF2B5EF4-FFF2-40B4-BE49-F238E27FC236}">
                <a16:creationId xmlns:a16="http://schemas.microsoft.com/office/drawing/2014/main" id="{D7B0DF7E-7ABE-B4C5-9921-396383BB4EDA}"/>
              </a:ext>
            </a:extLst>
          </p:cNvPr>
          <p:cNvPicPr>
            <a:picLocks noChangeAspect="1"/>
          </p:cNvPicPr>
          <p:nvPr/>
        </p:nvPicPr>
        <p:blipFill>
          <a:blip r:embed="rId5"/>
          <a:stretch>
            <a:fillRect/>
          </a:stretch>
        </p:blipFill>
        <p:spPr>
          <a:xfrm>
            <a:off x="822046" y="2844991"/>
            <a:ext cx="2321528" cy="592172"/>
          </a:xfrm>
          <a:prstGeom prst="rect">
            <a:avLst/>
          </a:prstGeom>
        </p:spPr>
      </p:pic>
      <p:pic>
        <p:nvPicPr>
          <p:cNvPr id="16" name="Image 15">
            <a:extLst>
              <a:ext uri="{FF2B5EF4-FFF2-40B4-BE49-F238E27FC236}">
                <a16:creationId xmlns:a16="http://schemas.microsoft.com/office/drawing/2014/main" id="{78D25429-978F-7575-23F6-69BEC41E8F36}"/>
              </a:ext>
            </a:extLst>
          </p:cNvPr>
          <p:cNvPicPr>
            <a:picLocks noChangeAspect="1"/>
          </p:cNvPicPr>
          <p:nvPr/>
        </p:nvPicPr>
        <p:blipFill>
          <a:blip r:embed="rId6"/>
          <a:stretch>
            <a:fillRect/>
          </a:stretch>
        </p:blipFill>
        <p:spPr>
          <a:xfrm>
            <a:off x="3347357" y="2844991"/>
            <a:ext cx="1420586" cy="592173"/>
          </a:xfrm>
          <a:prstGeom prst="rect">
            <a:avLst/>
          </a:prstGeom>
        </p:spPr>
      </p:pic>
      <p:pic>
        <p:nvPicPr>
          <p:cNvPr id="18" name="Image 17">
            <a:extLst>
              <a:ext uri="{FF2B5EF4-FFF2-40B4-BE49-F238E27FC236}">
                <a16:creationId xmlns:a16="http://schemas.microsoft.com/office/drawing/2014/main" id="{B0E51362-D5E2-C29F-59A7-1BA1E6CB8B80}"/>
              </a:ext>
            </a:extLst>
          </p:cNvPr>
          <p:cNvPicPr>
            <a:picLocks noChangeAspect="1"/>
          </p:cNvPicPr>
          <p:nvPr/>
        </p:nvPicPr>
        <p:blipFill>
          <a:blip r:embed="rId7"/>
          <a:stretch>
            <a:fillRect/>
          </a:stretch>
        </p:blipFill>
        <p:spPr>
          <a:xfrm>
            <a:off x="4971726" y="2822584"/>
            <a:ext cx="3749954" cy="495490"/>
          </a:xfrm>
          <a:prstGeom prst="rect">
            <a:avLst/>
          </a:prstGeom>
        </p:spPr>
      </p:pic>
      <p:pic>
        <p:nvPicPr>
          <p:cNvPr id="20" name="Image 19">
            <a:extLst>
              <a:ext uri="{FF2B5EF4-FFF2-40B4-BE49-F238E27FC236}">
                <a16:creationId xmlns:a16="http://schemas.microsoft.com/office/drawing/2014/main" id="{D00EF6E3-BDDE-4F49-9050-A51AE1CE6AFD}"/>
              </a:ext>
            </a:extLst>
          </p:cNvPr>
          <p:cNvPicPr>
            <a:picLocks noChangeAspect="1"/>
          </p:cNvPicPr>
          <p:nvPr/>
        </p:nvPicPr>
        <p:blipFill>
          <a:blip r:embed="rId8"/>
          <a:stretch>
            <a:fillRect/>
          </a:stretch>
        </p:blipFill>
        <p:spPr>
          <a:xfrm>
            <a:off x="822046" y="3689756"/>
            <a:ext cx="4748351" cy="1123222"/>
          </a:xfrm>
          <a:prstGeom prst="rect">
            <a:avLst/>
          </a:prstGeom>
        </p:spPr>
      </p:pic>
      <p:pic>
        <p:nvPicPr>
          <p:cNvPr id="22" name="Image 21">
            <a:extLst>
              <a:ext uri="{FF2B5EF4-FFF2-40B4-BE49-F238E27FC236}">
                <a16:creationId xmlns:a16="http://schemas.microsoft.com/office/drawing/2014/main" id="{CE2BCDDF-477F-1C9B-0403-9ABA43CC14DE}"/>
              </a:ext>
            </a:extLst>
          </p:cNvPr>
          <p:cNvPicPr>
            <a:picLocks noChangeAspect="1"/>
          </p:cNvPicPr>
          <p:nvPr/>
        </p:nvPicPr>
        <p:blipFill>
          <a:blip r:embed="rId9"/>
          <a:stretch>
            <a:fillRect/>
          </a:stretch>
        </p:blipFill>
        <p:spPr>
          <a:xfrm>
            <a:off x="6240162" y="3732095"/>
            <a:ext cx="1049296" cy="845551"/>
          </a:xfrm>
          <a:prstGeom prst="rect">
            <a:avLst/>
          </a:prstGeom>
        </p:spPr>
      </p:pic>
    </p:spTree>
    <p:extLst>
      <p:ext uri="{BB962C8B-B14F-4D97-AF65-F5344CB8AC3E}">
        <p14:creationId xmlns:p14="http://schemas.microsoft.com/office/powerpoint/2010/main" val="129308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ZoneTexte 6">
            <a:extLst>
              <a:ext uri="{FF2B5EF4-FFF2-40B4-BE49-F238E27FC236}">
                <a16:creationId xmlns:a16="http://schemas.microsoft.com/office/drawing/2014/main" id="{B9D57890-A306-C250-F186-B31BAF91DE95}"/>
              </a:ext>
            </a:extLst>
          </p:cNvPr>
          <p:cNvSpPr txBox="1"/>
          <p:nvPr/>
        </p:nvSpPr>
        <p:spPr>
          <a:xfrm>
            <a:off x="850709" y="1545783"/>
            <a:ext cx="4706710" cy="307777"/>
          </a:xfrm>
          <a:prstGeom prst="rect">
            <a:avLst/>
          </a:prstGeom>
          <a:noFill/>
        </p:spPr>
        <p:txBody>
          <a:bodyPr wrap="square">
            <a:spAutoFit/>
          </a:bodyPr>
          <a:lstStyle/>
          <a:p>
            <a:pPr algn="l"/>
            <a:r>
              <a:rPr lang="fr-FR" b="1" i="0" u="sng" dirty="0">
                <a:solidFill>
                  <a:srgbClr val="33A5B6"/>
                </a:solidFill>
                <a:effectLst/>
                <a:highlight>
                  <a:srgbClr val="FFFFFF"/>
                </a:highlight>
                <a:latin typeface="+mj-lt"/>
              </a:rPr>
              <a:t>Etape 5.1 - Analyse des ventes en CA</a:t>
            </a:r>
          </a:p>
        </p:txBody>
      </p:sp>
      <p:pic>
        <p:nvPicPr>
          <p:cNvPr id="13" name="Image 12">
            <a:extLst>
              <a:ext uri="{FF2B5EF4-FFF2-40B4-BE49-F238E27FC236}">
                <a16:creationId xmlns:a16="http://schemas.microsoft.com/office/drawing/2014/main" id="{6523C1D1-A295-90DB-45FC-BBB0C62BE2B9}"/>
              </a:ext>
            </a:extLst>
          </p:cNvPr>
          <p:cNvPicPr>
            <a:picLocks noChangeAspect="1"/>
          </p:cNvPicPr>
          <p:nvPr/>
        </p:nvPicPr>
        <p:blipFill>
          <a:blip r:embed="rId3"/>
          <a:stretch>
            <a:fillRect/>
          </a:stretch>
        </p:blipFill>
        <p:spPr>
          <a:xfrm>
            <a:off x="850709" y="4088663"/>
            <a:ext cx="3721291" cy="406421"/>
          </a:xfrm>
          <a:prstGeom prst="rect">
            <a:avLst/>
          </a:prstGeom>
        </p:spPr>
      </p:pic>
      <p:pic>
        <p:nvPicPr>
          <p:cNvPr id="15" name="Image 14">
            <a:extLst>
              <a:ext uri="{FF2B5EF4-FFF2-40B4-BE49-F238E27FC236}">
                <a16:creationId xmlns:a16="http://schemas.microsoft.com/office/drawing/2014/main" id="{CF9A09D1-862B-187E-6795-33256C9B17BF}"/>
              </a:ext>
            </a:extLst>
          </p:cNvPr>
          <p:cNvPicPr>
            <a:picLocks noChangeAspect="1"/>
          </p:cNvPicPr>
          <p:nvPr/>
        </p:nvPicPr>
        <p:blipFill>
          <a:blip r:embed="rId4"/>
          <a:stretch>
            <a:fillRect/>
          </a:stretch>
        </p:blipFill>
        <p:spPr>
          <a:xfrm>
            <a:off x="907862" y="3600273"/>
            <a:ext cx="5313324" cy="387370"/>
          </a:xfrm>
          <a:prstGeom prst="rect">
            <a:avLst/>
          </a:prstGeom>
        </p:spPr>
      </p:pic>
      <p:pic>
        <p:nvPicPr>
          <p:cNvPr id="16" name="Image 15">
            <a:extLst>
              <a:ext uri="{FF2B5EF4-FFF2-40B4-BE49-F238E27FC236}">
                <a16:creationId xmlns:a16="http://schemas.microsoft.com/office/drawing/2014/main" id="{7EBBE99A-5BA2-4A79-837C-C50C7FCB99AF}"/>
              </a:ext>
            </a:extLst>
          </p:cNvPr>
          <p:cNvPicPr>
            <a:picLocks noChangeAspect="1"/>
          </p:cNvPicPr>
          <p:nvPr/>
        </p:nvPicPr>
        <p:blipFill>
          <a:blip r:embed="rId5"/>
          <a:stretch>
            <a:fillRect/>
          </a:stretch>
        </p:blipFill>
        <p:spPr>
          <a:xfrm>
            <a:off x="850709" y="4650667"/>
            <a:ext cx="2444876" cy="311166"/>
          </a:xfrm>
          <a:prstGeom prst="rect">
            <a:avLst/>
          </a:prstGeom>
        </p:spPr>
      </p:pic>
      <p:pic>
        <p:nvPicPr>
          <p:cNvPr id="4" name="Image 3">
            <a:extLst>
              <a:ext uri="{FF2B5EF4-FFF2-40B4-BE49-F238E27FC236}">
                <a16:creationId xmlns:a16="http://schemas.microsoft.com/office/drawing/2014/main" id="{49DAC2C4-CB15-80D2-2680-0BD2E7095ADD}"/>
              </a:ext>
            </a:extLst>
          </p:cNvPr>
          <p:cNvPicPr>
            <a:picLocks noChangeAspect="1"/>
          </p:cNvPicPr>
          <p:nvPr/>
        </p:nvPicPr>
        <p:blipFill>
          <a:blip r:embed="rId6"/>
          <a:stretch>
            <a:fillRect/>
          </a:stretch>
        </p:blipFill>
        <p:spPr>
          <a:xfrm>
            <a:off x="862958" y="1973207"/>
            <a:ext cx="5358228" cy="154556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1676</TotalTime>
  <Words>635</Words>
  <Application>Microsoft Office PowerPoint</Application>
  <PresentationFormat>Affichage à l'écran (16:9)</PresentationFormat>
  <Paragraphs>72</Paragraphs>
  <Slides>20</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Montserrat</vt:lpstr>
      <vt:lpstr>system-ui</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KHEIRA CHAIB</cp:lastModifiedBy>
  <cp:revision>104</cp:revision>
  <dcterms:modified xsi:type="dcterms:W3CDTF">2024-08-16T15:52:17Z</dcterms:modified>
</cp:coreProperties>
</file>