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0"/>
    <p:restoredTop sz="94590"/>
  </p:normalViewPr>
  <p:slideViewPr>
    <p:cSldViewPr snapToGrid="0">
      <p:cViewPr varScale="1">
        <p:scale>
          <a:sx n="95" d="100"/>
          <a:sy n="95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FFC07-388E-E11B-F329-668C69F8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4589A0-9C6D-D757-DF19-CE437E3CA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44EF6-5E6B-2B13-945D-BFB645FC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DE47F-280F-0705-2AB3-51AB3480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96FBD-C0B1-3866-2205-DA3D5B6A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10A95-DB3C-CACA-AD38-9C184931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AFF9D1-B915-80D1-9616-FAC353811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6C36E-91A4-D48F-2AAE-5E80D51F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F75060-7631-3C5B-4FDA-2658562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E7F25A-3DD0-1EFC-A5E7-9865CD8E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5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F8A4FA-6E62-A998-CEA5-456C0209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E1160B-C4A6-5A07-930B-DF518B4F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97564D-8E9C-595F-2FBA-5468847C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1ECD0A-6EF4-645A-5489-B272907C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7C345-C0AD-3FAB-F5F5-E312CCA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CC5BA-8F01-AE0A-9838-4005A764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E137F-0641-8923-B38E-EC06E6B40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4DA77-D5CF-317B-8A64-F8230C3E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6D6B6-DA05-E475-C124-0261CF73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7E480-A479-F427-A903-09B3597D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301F6-5B88-D17F-CB0C-C3E18058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1F3A1-5EF3-A337-BD57-ED9FB38C7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56976D-A34E-7DA4-41EA-7D6255BE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9CD9DB-7D42-84B8-860F-40CE0B91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EE4E51-7211-6C5F-FB83-15241C0A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2B38A-E7A6-66A5-E0E0-601938B6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50EE4-974B-A274-6EAD-648E31CA7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4BBD09-1332-F1A1-16B4-9EA71927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BEFCB6-27C0-3AC8-258C-768CFA6F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D17282-99E1-FC42-25F7-194B093E4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61A08E-726F-2280-9759-225B15E5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6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4EC16-2588-3031-D9E3-3B344162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0CB8A9-595F-6EF1-34A3-F4DA4AECA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F08184-F415-B25A-4591-7672C7C8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9E382B-3560-B04D-CDA2-DA93347E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047753-B58E-5FD0-337A-A00512DA2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8527CD-54C0-26F0-4ACD-FD6E8BE7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EE82F6-BA91-6934-EAE4-5F64BE75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C8F1F6-E595-BA81-66C9-317F0B5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4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1A48-FDFC-3BC4-8746-9887C6662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F3554E-9DEA-B4A1-F6C9-86070FB6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8ED8EC-F2AB-286A-3CE4-7A4FE0AB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2D03C4-C74C-0E58-2D59-47A45419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C721B1-9C8A-DA30-A421-5D8AA8DA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49CE34-FB98-4794-C718-8223F6E5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586250-1FB4-85DE-90A9-E05A7EA1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4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379BF-0F5E-810C-3269-BDD38946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78377-8485-630B-2AFE-F6B39A6F1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48AB60-11F7-3F36-8594-5CDA5C68F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D25D0A-1337-16CF-DC9E-5996F1D0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AAFFD-7F44-6F80-22E1-2276FB69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AB7585-EEA0-56EC-26D6-A833586C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8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F1C2A-54C5-5E81-02CA-7600072C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446416-AE0D-F2BF-DDB5-FF92E3E7E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40FDDBF-8305-F8D9-702C-AC0A1120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BA3188-A0E8-24A3-86B6-7DA1C44E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C48F04-431B-01E0-0CE2-1D586A88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12D8A3-D069-BBA6-9188-37B9A4D1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7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923DB3-CBA5-E045-5969-41A27F69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22BAA4-DDBE-0471-6178-FFBCC6F0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F601BD-D8BF-35ED-A3C7-F807F5889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7DDF3-DA07-E842-8974-FBC8BB92925F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0BAA8-0CEE-E8A1-99BC-F48B61BFA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4F83E-2053-8F04-36E4-FBA9F71D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14A05-C6C4-944C-8B19-DA4069529D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ucturizr.com/dsl/example" TargetMode="External"/><Relationship Id="rId2" Type="http://schemas.openxmlformats.org/officeDocument/2006/relationships/hyperlink" Target="https://docs.structurizr.com/lite/quicksta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tructurizr.com/dsl/cookbook" TargetMode="External"/><Relationship Id="rId5" Type="http://schemas.openxmlformats.org/officeDocument/2006/relationships/hyperlink" Target="https://docs.structurizr.com/dsl/language" TargetMode="External"/><Relationship Id="rId4" Type="http://schemas.openxmlformats.org/officeDocument/2006/relationships/hyperlink" Target="https://docs.structurizr.com/dsl/tutori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4model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466F70-2021-1EDD-4B0A-A013B60C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7E802-78AE-BF97-A455-3E4819FA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The C4 model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framework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for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visualizing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documenting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software architecture at multiple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levels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of abstraction.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Developed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by software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architect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Simon Brown,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it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stands for </a:t>
            </a:r>
            <a:r>
              <a:rPr lang="fr-BE" b="1" i="0" u="none" strike="noStrike" dirty="0" err="1">
                <a:solidFill>
                  <a:srgbClr val="000000"/>
                </a:solidFill>
                <a:effectLst/>
              </a:rPr>
              <a:t>Context</a:t>
            </a: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, Container, Component, and Code (or Class)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which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represent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four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hierarchical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levels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of system design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detail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The C4 model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intended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to help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development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teams and stakeholders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understand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system's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architecture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through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series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structured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886"/>
            <a:ext cx="10515600" cy="1325563"/>
          </a:xfrm>
        </p:spPr>
        <p:txBody>
          <a:bodyPr/>
          <a:lstStyle/>
          <a:p>
            <a:r>
              <a:rPr lang="fr-BE" dirty="0">
                <a:solidFill>
                  <a:srgbClr val="000000"/>
                </a:solidFill>
                <a:latin typeface="-webkit-standard"/>
              </a:rPr>
              <a:t>Diagram</a:t>
            </a: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i="0" u="none" strike="noStrike" dirty="0" err="1">
                <a:solidFill>
                  <a:srgbClr val="000000"/>
                </a:solidFill>
                <a:effectLst/>
              </a:rPr>
              <a:t>Creation</a:t>
            </a:r>
            <a:r>
              <a:rPr lang="fr-BE" i="0" u="none" strike="noStrike" dirty="0">
                <a:solidFill>
                  <a:srgbClr val="000000"/>
                </a:solidFill>
                <a:effectLst/>
              </a:rPr>
              <a:t> via Code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Rather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than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manually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creating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Structurizr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allows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you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define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architecture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elements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such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systems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containers, components)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their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relationships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code. This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means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can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generated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programmatically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updated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easily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your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system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evolves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fr-BE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0663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Integration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Multiple Tools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Structurizr</a:t>
            </a:r>
            <a:r>
              <a:rPr lang="fr-BE" dirty="0"/>
              <a:t> </a:t>
            </a:r>
            <a:r>
              <a:rPr lang="fr-BE" dirty="0" err="1"/>
              <a:t>integrates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</a:t>
            </a:r>
            <a:r>
              <a:rPr lang="fr-BE" dirty="0" err="1"/>
              <a:t>popular</a:t>
            </a:r>
            <a:r>
              <a:rPr lang="fr-BE" dirty="0"/>
              <a:t> </a:t>
            </a:r>
            <a:r>
              <a:rPr lang="fr-BE" dirty="0" err="1"/>
              <a:t>tools</a:t>
            </a:r>
            <a:r>
              <a:rPr lang="fr-BE" dirty="0"/>
              <a:t> like </a:t>
            </a:r>
            <a:r>
              <a:rPr lang="fr-BE" b="1" dirty="0" err="1"/>
              <a:t>PlantUML</a:t>
            </a:r>
            <a:r>
              <a:rPr lang="fr-BE" dirty="0"/>
              <a:t> for </a:t>
            </a:r>
            <a:r>
              <a:rPr lang="fr-BE" dirty="0" err="1"/>
              <a:t>diagram</a:t>
            </a:r>
            <a:r>
              <a:rPr lang="fr-BE" dirty="0"/>
              <a:t> </a:t>
            </a:r>
            <a:r>
              <a:rPr lang="fr-BE" dirty="0" err="1"/>
              <a:t>generation</a:t>
            </a:r>
            <a:r>
              <a:rPr lang="fr-BE" dirty="0"/>
              <a:t> and </a:t>
            </a:r>
            <a:r>
              <a:rPr lang="fr-BE" dirty="0" err="1"/>
              <a:t>offers</a:t>
            </a:r>
            <a:r>
              <a:rPr lang="fr-BE" dirty="0"/>
              <a:t> APIs for </a:t>
            </a:r>
            <a:r>
              <a:rPr lang="fr-BE" dirty="0" err="1"/>
              <a:t>automating</a:t>
            </a:r>
            <a:r>
              <a:rPr lang="fr-BE" dirty="0"/>
              <a:t> the </a:t>
            </a:r>
            <a:r>
              <a:rPr lang="fr-BE" dirty="0" err="1"/>
              <a:t>creation</a:t>
            </a:r>
            <a:r>
              <a:rPr lang="fr-BE" dirty="0"/>
              <a:t> of </a:t>
            </a:r>
            <a:r>
              <a:rPr lang="fr-BE" dirty="0" err="1"/>
              <a:t>diagrams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dirty="0" err="1"/>
              <a:t>external</a:t>
            </a:r>
            <a:r>
              <a:rPr lang="fr-BE" dirty="0"/>
              <a:t> data sources or scripts.</a:t>
            </a:r>
          </a:p>
          <a:p>
            <a:pPr marL="0" indent="0">
              <a:buNone/>
            </a:pPr>
            <a:br>
              <a:rPr lang="fr-BE" dirty="0"/>
            </a:br>
            <a:endParaRPr lang="fr-BE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595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Java Library and DSL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Structurizr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provides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Java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library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a Domain-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Specific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Language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(DSL) for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defining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architecture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models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</a:p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allows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developers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describe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their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architecture in code (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Java, Groovy, or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other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supported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languages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then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generate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corresponding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automatically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fr-BE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921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Advantages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Structurizr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BE" b="1" dirty="0"/>
              <a:t>Automation</a:t>
            </a:r>
            <a:r>
              <a:rPr lang="fr-BE" dirty="0"/>
              <a:t>: The </a:t>
            </a:r>
            <a:r>
              <a:rPr lang="fr-BE" dirty="0" err="1"/>
              <a:t>ability</a:t>
            </a:r>
            <a:r>
              <a:rPr lang="fr-BE" dirty="0"/>
              <a:t> to </a:t>
            </a:r>
            <a:r>
              <a:rPr lang="fr-BE" dirty="0" err="1"/>
              <a:t>generate</a:t>
            </a:r>
            <a:r>
              <a:rPr lang="fr-BE" dirty="0"/>
              <a:t> </a:t>
            </a:r>
            <a:r>
              <a:rPr lang="fr-BE" dirty="0" err="1"/>
              <a:t>diagrams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code </a:t>
            </a:r>
            <a:r>
              <a:rPr lang="fr-BE" dirty="0" err="1"/>
              <a:t>reduces</a:t>
            </a:r>
            <a:r>
              <a:rPr lang="fr-BE" dirty="0"/>
              <a:t> the effort of </a:t>
            </a:r>
            <a:r>
              <a:rPr lang="fr-BE" dirty="0" err="1"/>
              <a:t>manually</a:t>
            </a:r>
            <a:r>
              <a:rPr lang="fr-BE" dirty="0"/>
              <a:t> </a:t>
            </a:r>
            <a:r>
              <a:rPr lang="fr-BE" dirty="0" err="1"/>
              <a:t>updating</a:t>
            </a:r>
            <a:r>
              <a:rPr lang="fr-BE" dirty="0"/>
              <a:t> </a:t>
            </a:r>
            <a:r>
              <a:rPr lang="fr-BE" dirty="0" err="1"/>
              <a:t>diagrams</a:t>
            </a:r>
            <a:r>
              <a:rPr lang="fr-BE" dirty="0"/>
              <a:t> to </a:t>
            </a:r>
            <a:r>
              <a:rPr lang="fr-BE" dirty="0" err="1"/>
              <a:t>reflect</a:t>
            </a:r>
            <a:r>
              <a:rPr lang="fr-BE" dirty="0"/>
              <a:t> design changes.</a:t>
            </a:r>
          </a:p>
          <a:p>
            <a:r>
              <a:rPr lang="fr-BE" b="1" dirty="0" err="1"/>
              <a:t>Consistency</a:t>
            </a:r>
            <a:r>
              <a:rPr lang="fr-BE" dirty="0"/>
              <a:t>: </a:t>
            </a:r>
            <a:r>
              <a:rPr lang="fr-BE" dirty="0" err="1"/>
              <a:t>Ensures</a:t>
            </a:r>
            <a:r>
              <a:rPr lang="fr-BE" dirty="0"/>
              <a:t> </a:t>
            </a:r>
            <a:r>
              <a:rPr lang="fr-BE" dirty="0" err="1"/>
              <a:t>that</a:t>
            </a:r>
            <a:r>
              <a:rPr lang="fr-BE" dirty="0"/>
              <a:t> architecture </a:t>
            </a:r>
            <a:r>
              <a:rPr lang="fr-BE" dirty="0" err="1"/>
              <a:t>diagrams</a:t>
            </a:r>
            <a:r>
              <a:rPr lang="fr-BE" dirty="0"/>
              <a:t> are </a:t>
            </a:r>
            <a:r>
              <a:rPr lang="fr-BE" dirty="0" err="1"/>
              <a:t>always</a:t>
            </a:r>
            <a:r>
              <a:rPr lang="fr-BE" dirty="0"/>
              <a:t> in </a:t>
            </a:r>
            <a:r>
              <a:rPr lang="fr-BE" dirty="0" err="1"/>
              <a:t>sync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the </a:t>
            </a:r>
            <a:r>
              <a:rPr lang="fr-BE" dirty="0" err="1"/>
              <a:t>actual</a:t>
            </a:r>
            <a:r>
              <a:rPr lang="fr-BE" dirty="0"/>
              <a:t> system design, </a:t>
            </a:r>
            <a:r>
              <a:rPr lang="fr-BE" dirty="0" err="1"/>
              <a:t>especially</a:t>
            </a:r>
            <a:r>
              <a:rPr lang="fr-BE" dirty="0"/>
              <a:t> in fast-</a:t>
            </a:r>
            <a:r>
              <a:rPr lang="fr-BE" dirty="0" err="1"/>
              <a:t>paced</a:t>
            </a:r>
            <a:r>
              <a:rPr lang="fr-BE" dirty="0"/>
              <a:t> </a:t>
            </a:r>
            <a:r>
              <a:rPr lang="fr-BE" dirty="0" err="1"/>
              <a:t>development</a:t>
            </a:r>
            <a:r>
              <a:rPr lang="fr-BE" dirty="0"/>
              <a:t> </a:t>
            </a:r>
            <a:r>
              <a:rPr lang="fr-BE" dirty="0" err="1"/>
              <a:t>environments</a:t>
            </a:r>
            <a:r>
              <a:rPr lang="fr-BE" dirty="0"/>
              <a:t>.</a:t>
            </a:r>
          </a:p>
          <a:p>
            <a:r>
              <a:rPr lang="fr-BE" b="1" dirty="0" err="1"/>
              <a:t>Customization</a:t>
            </a:r>
            <a:r>
              <a:rPr lang="fr-BE" dirty="0"/>
              <a:t>: </a:t>
            </a:r>
            <a:r>
              <a:rPr lang="fr-BE" dirty="0" err="1"/>
              <a:t>Users</a:t>
            </a:r>
            <a:r>
              <a:rPr lang="fr-BE" dirty="0"/>
              <a:t> can </a:t>
            </a:r>
            <a:r>
              <a:rPr lang="fr-BE" dirty="0" err="1"/>
              <a:t>customize</a:t>
            </a:r>
            <a:r>
              <a:rPr lang="fr-BE" dirty="0"/>
              <a:t> the </a:t>
            </a:r>
            <a:r>
              <a:rPr lang="fr-BE" dirty="0" err="1"/>
              <a:t>visual</a:t>
            </a:r>
            <a:r>
              <a:rPr lang="fr-BE" dirty="0"/>
              <a:t> </a:t>
            </a:r>
            <a:r>
              <a:rPr lang="fr-BE" dirty="0" err="1"/>
              <a:t>appearance</a:t>
            </a:r>
            <a:r>
              <a:rPr lang="fr-BE" dirty="0"/>
              <a:t> of the </a:t>
            </a:r>
            <a:r>
              <a:rPr lang="fr-BE" dirty="0" err="1"/>
              <a:t>diagrams</a:t>
            </a:r>
            <a:r>
              <a:rPr lang="fr-BE" dirty="0"/>
              <a:t>, </a:t>
            </a:r>
            <a:r>
              <a:rPr lang="fr-BE" dirty="0" err="1"/>
              <a:t>allowing</a:t>
            </a:r>
            <a:r>
              <a:rPr lang="fr-BE" dirty="0"/>
              <a:t> </a:t>
            </a:r>
            <a:r>
              <a:rPr lang="fr-BE" dirty="0" err="1"/>
              <a:t>flexibility</a:t>
            </a:r>
            <a:r>
              <a:rPr lang="fr-BE" dirty="0"/>
              <a:t> in </a:t>
            </a:r>
            <a:r>
              <a:rPr lang="fr-BE" dirty="0" err="1"/>
              <a:t>presentation</a:t>
            </a:r>
            <a:r>
              <a:rPr lang="fr-BE" dirty="0"/>
              <a:t> to suit </a:t>
            </a:r>
            <a:r>
              <a:rPr lang="fr-BE" dirty="0" err="1"/>
              <a:t>various</a:t>
            </a:r>
            <a:r>
              <a:rPr lang="fr-BE" dirty="0"/>
              <a:t> audiences.</a:t>
            </a:r>
          </a:p>
          <a:p>
            <a:r>
              <a:rPr lang="fr-BE" b="1" dirty="0"/>
              <a:t>Documentation</a:t>
            </a:r>
            <a:r>
              <a:rPr lang="fr-BE" dirty="0"/>
              <a:t>: </a:t>
            </a:r>
            <a:r>
              <a:rPr lang="fr-BE" dirty="0" err="1"/>
              <a:t>Helps</a:t>
            </a:r>
            <a:r>
              <a:rPr lang="fr-BE" dirty="0"/>
              <a:t> </a:t>
            </a:r>
            <a:r>
              <a:rPr lang="fr-BE" dirty="0" err="1"/>
              <a:t>keep</a:t>
            </a:r>
            <a:r>
              <a:rPr lang="fr-BE" dirty="0"/>
              <a:t> architectural documentation up-to-date </a:t>
            </a:r>
            <a:r>
              <a:rPr lang="fr-BE" dirty="0" err="1"/>
              <a:t>without</a:t>
            </a:r>
            <a:r>
              <a:rPr lang="fr-BE" dirty="0"/>
              <a:t> excessive </a:t>
            </a:r>
            <a:r>
              <a:rPr lang="fr-BE" dirty="0" err="1"/>
              <a:t>overhead</a:t>
            </a:r>
            <a:r>
              <a:rPr lang="fr-BE" dirty="0"/>
              <a:t>, </a:t>
            </a:r>
            <a:r>
              <a:rPr lang="fr-BE" dirty="0" err="1"/>
              <a:t>which</a:t>
            </a:r>
            <a:r>
              <a:rPr lang="fr-BE" dirty="0"/>
              <a:t> </a:t>
            </a:r>
            <a:r>
              <a:rPr lang="fr-BE" dirty="0" err="1"/>
              <a:t>is</a:t>
            </a:r>
            <a:r>
              <a:rPr lang="fr-BE" dirty="0"/>
              <a:t> </a:t>
            </a:r>
            <a:r>
              <a:rPr lang="fr-BE" dirty="0" err="1"/>
              <a:t>often</a:t>
            </a:r>
            <a:r>
              <a:rPr lang="fr-BE" dirty="0"/>
              <a:t> a challenge in agile and fast-</a:t>
            </a:r>
            <a:r>
              <a:rPr lang="fr-BE" dirty="0" err="1"/>
              <a:t>moving</a:t>
            </a:r>
            <a:r>
              <a:rPr lang="fr-BE" dirty="0"/>
              <a:t> </a:t>
            </a:r>
            <a:r>
              <a:rPr lang="fr-BE" dirty="0" err="1"/>
              <a:t>projects</a:t>
            </a:r>
            <a:r>
              <a:rPr lang="fr-BE" dirty="0"/>
              <a:t>.</a:t>
            </a:r>
            <a:endParaRPr lang="fr-BE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319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Summary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Structurizr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powerful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tool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that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allows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software teams to document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visualize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their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system architectures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C4 model in an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automated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code-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driven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way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</a:p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By leveraging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Structurizr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teams can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keep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their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architectural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consistent, up-to-date,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easily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shareable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making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great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tool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agile teams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working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 collaborative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environments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fr-BE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857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>
                <a:solidFill>
                  <a:srgbClr val="000000"/>
                </a:solidFill>
                <a:latin typeface="-webkit-standard"/>
              </a:rPr>
              <a:t>Getting</a:t>
            </a:r>
            <a:r>
              <a:rPr lang="fr-B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-webkit-standard"/>
              </a:rPr>
              <a:t>Started</a:t>
            </a:r>
            <a:r>
              <a:rPr lang="fr-B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-webkit-standard"/>
              </a:rPr>
              <a:t>with</a:t>
            </a:r>
            <a:r>
              <a:rPr lang="fr-BE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-webkit-standard"/>
              </a:rPr>
              <a:t>Structurizr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>
                <a:solidFill>
                  <a:srgbClr val="000000"/>
                </a:solidFill>
              </a:rPr>
              <a:t>Setup </a:t>
            </a:r>
            <a:r>
              <a:rPr lang="fr-BE" b="1" dirty="0" err="1">
                <a:solidFill>
                  <a:srgbClr val="000000"/>
                </a:solidFill>
              </a:rPr>
              <a:t>Structurizr</a:t>
            </a:r>
            <a:r>
              <a:rPr lang="fr-BE" b="1" dirty="0">
                <a:solidFill>
                  <a:srgbClr val="000000"/>
                </a:solidFill>
              </a:rPr>
              <a:t> Lite</a:t>
            </a:r>
            <a:r>
              <a:rPr lang="fr-BE" dirty="0">
                <a:solidFill>
                  <a:srgbClr val="000000"/>
                </a:solidFill>
              </a:rPr>
              <a:t> as a standalone version of </a:t>
            </a:r>
            <a:r>
              <a:rPr lang="fr-BE" dirty="0" err="1">
                <a:solidFill>
                  <a:srgbClr val="000000"/>
                </a:solidFill>
              </a:rPr>
              <a:t>Structurizr</a:t>
            </a:r>
            <a:endParaRPr lang="fr-BE" dirty="0">
              <a:solidFill>
                <a:srgbClr val="000000"/>
              </a:solidFill>
            </a:endParaRPr>
          </a:p>
          <a:p>
            <a:r>
              <a:rPr lang="fr-BE" dirty="0">
                <a:solidFill>
                  <a:srgbClr val="000000"/>
                </a:solidFill>
              </a:rPr>
              <a:t>This version </a:t>
            </a:r>
            <a:r>
              <a:rPr lang="fr-BE" dirty="0" err="1">
                <a:solidFill>
                  <a:srgbClr val="000000"/>
                </a:solidFill>
              </a:rPr>
              <a:t>is</a:t>
            </a:r>
            <a:r>
              <a:rPr lang="fr-BE" dirty="0">
                <a:solidFill>
                  <a:srgbClr val="000000"/>
                </a:solidFill>
              </a:rPr>
              <a:t> not for </a:t>
            </a:r>
            <a:r>
              <a:rPr lang="fr-BE" dirty="0" err="1">
                <a:solidFill>
                  <a:srgbClr val="000000"/>
                </a:solidFill>
              </a:rPr>
              <a:t>having</a:t>
            </a:r>
            <a:r>
              <a:rPr lang="fr-BE" dirty="0">
                <a:solidFill>
                  <a:srgbClr val="000000"/>
                </a:solidFill>
              </a:rPr>
              <a:t> multiple people </a:t>
            </a:r>
            <a:r>
              <a:rPr lang="fr-BE" dirty="0" err="1">
                <a:solidFill>
                  <a:srgbClr val="000000"/>
                </a:solidFill>
              </a:rPr>
              <a:t>concurrently</a:t>
            </a:r>
            <a:r>
              <a:rPr lang="fr-BE" dirty="0">
                <a:solidFill>
                  <a:srgbClr val="000000"/>
                </a:solidFill>
              </a:rPr>
              <a:t> </a:t>
            </a:r>
            <a:r>
              <a:rPr lang="fr-BE" dirty="0" err="1">
                <a:solidFill>
                  <a:srgbClr val="000000"/>
                </a:solidFill>
              </a:rPr>
              <a:t>access</a:t>
            </a:r>
            <a:r>
              <a:rPr lang="fr-BE" dirty="0">
                <a:solidFill>
                  <a:srgbClr val="000000"/>
                </a:solidFill>
              </a:rPr>
              <a:t> the </a:t>
            </a:r>
            <a:r>
              <a:rPr lang="fr-BE" dirty="0" err="1">
                <a:solidFill>
                  <a:srgbClr val="000000"/>
                </a:solidFill>
              </a:rPr>
              <a:t>same</a:t>
            </a:r>
            <a:r>
              <a:rPr lang="fr-BE" dirty="0">
                <a:solidFill>
                  <a:srgbClr val="000000"/>
                </a:solidFill>
              </a:rPr>
              <a:t> </a:t>
            </a:r>
            <a:r>
              <a:rPr lang="fr-BE" dirty="0" err="1">
                <a:solidFill>
                  <a:srgbClr val="000000"/>
                </a:solidFill>
              </a:rPr>
              <a:t>Structurizr</a:t>
            </a:r>
            <a:r>
              <a:rPr lang="fr-BE" dirty="0">
                <a:solidFill>
                  <a:srgbClr val="000000"/>
                </a:solidFill>
              </a:rPr>
              <a:t> Lite instance but </a:t>
            </a:r>
            <a:r>
              <a:rPr lang="fr-BE" dirty="0" err="1">
                <a:solidFill>
                  <a:srgbClr val="000000"/>
                </a:solidFill>
              </a:rPr>
              <a:t>you</a:t>
            </a:r>
            <a:r>
              <a:rPr lang="fr-BE" dirty="0">
                <a:solidFill>
                  <a:srgbClr val="000000"/>
                </a:solidFill>
              </a:rPr>
              <a:t> can </a:t>
            </a:r>
            <a:r>
              <a:rPr lang="fr-BE" dirty="0" err="1">
                <a:solidFill>
                  <a:srgbClr val="000000"/>
                </a:solidFill>
              </a:rPr>
              <a:t>share</a:t>
            </a:r>
            <a:r>
              <a:rPr lang="fr-BE" dirty="0">
                <a:solidFill>
                  <a:srgbClr val="000000"/>
                </a:solidFill>
              </a:rPr>
              <a:t> the </a:t>
            </a:r>
            <a:r>
              <a:rPr lang="fr-BE" dirty="0" err="1">
                <a:solidFill>
                  <a:srgbClr val="000000"/>
                </a:solidFill>
              </a:rPr>
              <a:t>same</a:t>
            </a:r>
            <a:r>
              <a:rPr lang="fr-BE" dirty="0">
                <a:solidFill>
                  <a:srgbClr val="000000"/>
                </a:solidFill>
              </a:rPr>
              <a:t> team </a:t>
            </a:r>
            <a:r>
              <a:rPr lang="fr-BE" b="1" dirty="0" err="1">
                <a:solidFill>
                  <a:srgbClr val="000000"/>
                </a:solidFill>
              </a:rPr>
              <a:t>workspace</a:t>
            </a:r>
            <a:r>
              <a:rPr lang="fr-BE" dirty="0">
                <a:solidFill>
                  <a:srgbClr val="000000"/>
                </a:solidFill>
              </a:rPr>
              <a:t> </a:t>
            </a:r>
            <a:r>
              <a:rPr lang="fr-BE" dirty="0" err="1">
                <a:solidFill>
                  <a:srgbClr val="000000"/>
                </a:solidFill>
              </a:rPr>
              <a:t>integrated</a:t>
            </a:r>
            <a:r>
              <a:rPr lang="fr-BE" dirty="0">
                <a:solidFill>
                  <a:srgbClr val="000000"/>
                </a:solidFill>
              </a:rPr>
              <a:t> </a:t>
            </a:r>
            <a:r>
              <a:rPr lang="fr-BE" dirty="0" err="1">
                <a:solidFill>
                  <a:srgbClr val="000000"/>
                </a:solidFill>
              </a:rPr>
              <a:t>with</a:t>
            </a:r>
            <a:r>
              <a:rPr lang="fr-BE" dirty="0">
                <a:solidFill>
                  <a:srgbClr val="000000"/>
                </a:solidFill>
              </a:rPr>
              <a:t> </a:t>
            </a:r>
            <a:r>
              <a:rPr lang="fr-BE" dirty="0" err="1">
                <a:solidFill>
                  <a:srgbClr val="000000"/>
                </a:solidFill>
              </a:rPr>
              <a:t>your</a:t>
            </a:r>
            <a:r>
              <a:rPr lang="fr-BE" dirty="0">
                <a:solidFill>
                  <a:srgbClr val="000000"/>
                </a:solidFill>
              </a:rPr>
              <a:t> Git repository</a:t>
            </a:r>
          </a:p>
          <a:p>
            <a:r>
              <a:rPr lang="fr-BE" dirty="0">
                <a:solidFill>
                  <a:srgbClr val="000000"/>
                </a:solidFill>
              </a:rPr>
              <a:t>Run </a:t>
            </a:r>
            <a:r>
              <a:rPr lang="fr-BE" dirty="0" err="1">
                <a:solidFill>
                  <a:srgbClr val="000000"/>
                </a:solidFill>
              </a:rPr>
              <a:t>you</a:t>
            </a:r>
            <a:r>
              <a:rPr lang="fr-BE" dirty="0">
                <a:solidFill>
                  <a:srgbClr val="000000"/>
                </a:solidFill>
              </a:rPr>
              <a:t> local version of </a:t>
            </a:r>
            <a:r>
              <a:rPr lang="fr-BE" dirty="0" err="1">
                <a:solidFill>
                  <a:srgbClr val="000000"/>
                </a:solidFill>
              </a:rPr>
              <a:t>Structurizr</a:t>
            </a:r>
            <a:r>
              <a:rPr lang="fr-BE" dirty="0">
                <a:solidFill>
                  <a:srgbClr val="000000"/>
                </a:solidFill>
              </a:rPr>
              <a:t> in a Docker Container; </a:t>
            </a:r>
            <a:r>
              <a:rPr lang="fr-BE" dirty="0" err="1">
                <a:solidFill>
                  <a:srgbClr val="000000"/>
                </a:solidFill>
              </a:rPr>
              <a:t>see</a:t>
            </a:r>
            <a:r>
              <a:rPr lang="fr-BE" dirty="0">
                <a:solidFill>
                  <a:srgbClr val="000000"/>
                </a:solidFill>
              </a:rPr>
              <a:t> </a:t>
            </a:r>
            <a:r>
              <a:rPr lang="fr-BE" dirty="0">
                <a:solidFill>
                  <a:srgbClr val="000000"/>
                </a:solidFill>
                <a:hlinkClick r:id="rId2"/>
              </a:rPr>
              <a:t>https://docs.structurizr.com/lite/quickstart</a:t>
            </a:r>
            <a:endParaRPr lang="fr-BE" dirty="0">
              <a:solidFill>
                <a:srgbClr val="000000"/>
              </a:solidFill>
            </a:endParaRPr>
          </a:p>
          <a:p>
            <a:r>
              <a:rPr lang="fr-BE" dirty="0">
                <a:solidFill>
                  <a:srgbClr val="000000"/>
                </a:solidFill>
              </a:rPr>
              <a:t>Start </a:t>
            </a:r>
            <a:r>
              <a:rPr lang="fr-BE" dirty="0" err="1">
                <a:solidFill>
                  <a:srgbClr val="000000"/>
                </a:solidFill>
              </a:rPr>
              <a:t>making</a:t>
            </a:r>
            <a:r>
              <a:rPr lang="fr-BE" dirty="0">
                <a:solidFill>
                  <a:srgbClr val="000000"/>
                </a:solidFill>
              </a:rPr>
              <a:t> changes to the </a:t>
            </a:r>
            <a:r>
              <a:rPr lang="fr-BE" dirty="0" err="1">
                <a:solidFill>
                  <a:srgbClr val="000000"/>
                </a:solidFill>
              </a:rPr>
              <a:t>workspace.dsl</a:t>
            </a:r>
            <a:endParaRPr lang="fr-BE" dirty="0">
              <a:solidFill>
                <a:srgbClr val="000000"/>
              </a:solidFill>
            </a:endParaRPr>
          </a:p>
          <a:p>
            <a:r>
              <a:rPr lang="fr-BE" dirty="0" err="1">
                <a:effectLst/>
              </a:rPr>
              <a:t>Some</a:t>
            </a:r>
            <a:r>
              <a:rPr lang="fr-BE" dirty="0">
                <a:effectLst/>
              </a:rPr>
              <a:t> </a:t>
            </a:r>
            <a:r>
              <a:rPr lang="fr-BE" dirty="0" err="1">
                <a:effectLst/>
              </a:rPr>
              <a:t>useful</a:t>
            </a:r>
            <a:r>
              <a:rPr lang="fr-BE" dirty="0">
                <a:effectLst/>
              </a:rPr>
              <a:t> links </a:t>
            </a:r>
            <a:r>
              <a:rPr lang="fr-BE" dirty="0" err="1">
                <a:effectLst/>
              </a:rPr>
              <a:t>related</a:t>
            </a:r>
            <a:r>
              <a:rPr lang="fr-BE" dirty="0">
                <a:effectLst/>
              </a:rPr>
              <a:t> to the DSL are:</a:t>
            </a:r>
          </a:p>
          <a:p>
            <a:pPr lvl="1"/>
            <a:r>
              <a:rPr lang="fr-BE" u="sng" dirty="0">
                <a:solidFill>
                  <a:srgbClr val="1168BD"/>
                </a:solidFill>
                <a:effectLst/>
                <a:hlinkClick r:id="rId3"/>
              </a:rPr>
              <a:t>Structurizr DSL example</a:t>
            </a:r>
            <a:endParaRPr lang="fr-BE" dirty="0">
              <a:effectLst/>
            </a:endParaRPr>
          </a:p>
          <a:p>
            <a:pPr lvl="1"/>
            <a:r>
              <a:rPr lang="fr-BE" u="sng" dirty="0">
                <a:solidFill>
                  <a:srgbClr val="1168BD"/>
                </a:solidFill>
                <a:effectLst/>
                <a:hlinkClick r:id="rId4"/>
              </a:rPr>
              <a:t>Structurizr DSL tutorial</a:t>
            </a:r>
            <a:endParaRPr lang="fr-BE" dirty="0">
              <a:effectLst/>
            </a:endParaRPr>
          </a:p>
          <a:p>
            <a:pPr lvl="1"/>
            <a:r>
              <a:rPr lang="fr-BE" u="sng" dirty="0">
                <a:solidFill>
                  <a:srgbClr val="1168BD"/>
                </a:solidFill>
                <a:effectLst/>
                <a:hlinkClick r:id="rId5"/>
              </a:rPr>
              <a:t>Structurizr DSL language reference</a:t>
            </a:r>
            <a:endParaRPr lang="fr-BE" dirty="0">
              <a:effectLst/>
            </a:endParaRPr>
          </a:p>
          <a:p>
            <a:pPr lvl="1"/>
            <a:r>
              <a:rPr lang="fr-BE" u="sng" dirty="0">
                <a:solidFill>
                  <a:srgbClr val="1168BD"/>
                </a:solidFill>
                <a:effectLst/>
                <a:hlinkClick r:id="rId6"/>
              </a:rPr>
              <a:t>Structurizr DSL cookbook</a:t>
            </a:r>
            <a:endParaRPr lang="fr-BE" dirty="0">
              <a:effectLst/>
            </a:endParaRPr>
          </a:p>
          <a:p>
            <a:pPr marL="0" indent="0">
              <a:buNone/>
            </a:pPr>
            <a:br>
              <a:rPr lang="fr-BE" dirty="0"/>
            </a:br>
            <a:r>
              <a:rPr lang="fr-BE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17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1C5A5-16D1-2DE7-DC27-44F44C9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i="0" u="none" strike="noStrike" dirty="0" err="1">
                <a:solidFill>
                  <a:srgbClr val="000000"/>
                </a:solidFill>
                <a:effectLst/>
              </a:rPr>
              <a:t>Context</a:t>
            </a: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 Diagram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DA002-AB82-82D9-8B0D-86B83845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BE" b="1" i="0" u="none" strike="noStrike" dirty="0" err="1">
                <a:solidFill>
                  <a:srgbClr val="000000"/>
                </a:solidFill>
                <a:effectLst/>
              </a:rPr>
              <a:t>Purpose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Provides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overview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of the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entire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system and how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it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interacts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entities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(e.g.,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systems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services).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Audience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: Non-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technical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stakeholders,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executives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anyone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needing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 high-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level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understanding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of the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Diagram Contents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: Shows the system as a single "black box" and highlights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relationships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actors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(people or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systems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5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1C5A5-16D1-2DE7-DC27-44F44C9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Container Diagram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DA002-AB82-82D9-8B0D-86B83845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BE" b="1" i="0" u="none" strike="noStrike" dirty="0" err="1">
                <a:solidFill>
                  <a:srgbClr val="000000"/>
                </a:solidFill>
                <a:effectLst/>
              </a:rPr>
              <a:t>Purpose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Defines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the major containers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within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the system,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showing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how the application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distributed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across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infrastructure,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such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databases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APIs, web servers, and mobile apps.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Audience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Technical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leaders,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architects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and system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administrators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interested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understanding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the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system's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infrastructure.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Diagram Contents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: Shows how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each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"container" (application,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database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file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storage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, etc.)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communicates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each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</a:rPr>
              <a:t>systems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1C5A5-16D1-2DE7-DC27-44F44C96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Component Diagram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0DA002-AB82-82D9-8B0D-86B83845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BE" b="1" dirty="0" err="1"/>
              <a:t>Purpose</a:t>
            </a:r>
            <a:r>
              <a:rPr lang="fr-BE" dirty="0"/>
              <a:t>: Zooms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each</a:t>
            </a:r>
            <a:r>
              <a:rPr lang="fr-BE" dirty="0"/>
              <a:t> container to display </a:t>
            </a:r>
            <a:r>
              <a:rPr lang="fr-BE" dirty="0" err="1"/>
              <a:t>its</a:t>
            </a:r>
            <a:r>
              <a:rPr lang="fr-BE" dirty="0"/>
              <a:t> </a:t>
            </a:r>
            <a:r>
              <a:rPr lang="fr-BE" dirty="0" err="1"/>
              <a:t>internal</a:t>
            </a:r>
            <a:r>
              <a:rPr lang="fr-BE" dirty="0"/>
              <a:t> components (e.g., services, </a:t>
            </a:r>
            <a:r>
              <a:rPr lang="fr-BE" dirty="0" err="1"/>
              <a:t>libraries</a:t>
            </a:r>
            <a:r>
              <a:rPr lang="fr-BE" dirty="0"/>
              <a:t>, </a:t>
            </a:r>
            <a:r>
              <a:rPr lang="fr-BE" dirty="0" err="1"/>
              <a:t>controllers</a:t>
            </a:r>
            <a:r>
              <a:rPr lang="fr-BE" dirty="0"/>
              <a:t>) and </a:t>
            </a:r>
            <a:r>
              <a:rPr lang="fr-BE" dirty="0" err="1"/>
              <a:t>their</a:t>
            </a:r>
            <a:r>
              <a:rPr lang="fr-BE" dirty="0"/>
              <a:t> </a:t>
            </a:r>
            <a:r>
              <a:rPr lang="fr-BE" dirty="0" err="1"/>
              <a:t>relationships</a:t>
            </a:r>
            <a:r>
              <a:rPr lang="fr-BE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BE" b="1" dirty="0"/>
              <a:t>Audience</a:t>
            </a:r>
            <a:r>
              <a:rPr lang="fr-BE" dirty="0"/>
              <a:t>: </a:t>
            </a:r>
            <a:r>
              <a:rPr lang="fr-BE" dirty="0" err="1"/>
              <a:t>Developers</a:t>
            </a:r>
            <a:r>
              <a:rPr lang="fr-BE" dirty="0"/>
              <a:t> and </a:t>
            </a:r>
            <a:r>
              <a:rPr lang="fr-BE" dirty="0" err="1"/>
              <a:t>technical</a:t>
            </a:r>
            <a:r>
              <a:rPr lang="fr-BE" dirty="0"/>
              <a:t> team </a:t>
            </a:r>
            <a:r>
              <a:rPr lang="fr-BE" dirty="0" err="1"/>
              <a:t>members</a:t>
            </a:r>
            <a:r>
              <a:rPr lang="fr-BE" dirty="0"/>
              <a:t> </a:t>
            </a:r>
            <a:r>
              <a:rPr lang="fr-BE" dirty="0" err="1"/>
              <a:t>who</a:t>
            </a:r>
            <a:r>
              <a:rPr lang="fr-BE" dirty="0"/>
              <a:t> </a:t>
            </a:r>
            <a:r>
              <a:rPr lang="fr-BE" dirty="0" err="1"/>
              <a:t>work</a:t>
            </a:r>
            <a:r>
              <a:rPr lang="fr-BE" dirty="0"/>
              <a:t> on </a:t>
            </a:r>
            <a:r>
              <a:rPr lang="fr-BE" dirty="0" err="1"/>
              <a:t>specific</a:t>
            </a:r>
            <a:r>
              <a:rPr lang="fr-BE" dirty="0"/>
              <a:t> parts of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BE" b="1" dirty="0"/>
              <a:t>Diagram Contents</a:t>
            </a:r>
            <a:r>
              <a:rPr lang="fr-BE" dirty="0"/>
              <a:t>: Shows components </a:t>
            </a:r>
            <a:r>
              <a:rPr lang="fr-BE" dirty="0" err="1"/>
              <a:t>within</a:t>
            </a:r>
            <a:r>
              <a:rPr lang="fr-BE" dirty="0"/>
              <a:t> a container and how </a:t>
            </a:r>
            <a:r>
              <a:rPr lang="fr-BE" dirty="0" err="1"/>
              <a:t>they</a:t>
            </a:r>
            <a:r>
              <a:rPr lang="fr-BE" dirty="0"/>
              <a:t> </a:t>
            </a:r>
            <a:r>
              <a:rPr lang="fr-BE" dirty="0" err="1"/>
              <a:t>interact</a:t>
            </a:r>
            <a:r>
              <a:rPr lang="fr-BE" dirty="0"/>
              <a:t> to </a:t>
            </a:r>
            <a:r>
              <a:rPr lang="fr-BE" dirty="0" err="1"/>
              <a:t>deliver</a:t>
            </a:r>
            <a:r>
              <a:rPr lang="fr-BE" dirty="0"/>
              <a:t> </a:t>
            </a:r>
            <a:r>
              <a:rPr lang="fr-BE" dirty="0" err="1"/>
              <a:t>functionality</a:t>
            </a:r>
            <a:r>
              <a:rPr lang="fr-BE" dirty="0"/>
              <a:t>, but </a:t>
            </a:r>
            <a:r>
              <a:rPr lang="fr-BE" dirty="0" err="1"/>
              <a:t>it</a:t>
            </a:r>
            <a:r>
              <a:rPr lang="fr-BE" dirty="0"/>
              <a:t> </a:t>
            </a:r>
            <a:r>
              <a:rPr lang="fr-BE" dirty="0" err="1"/>
              <a:t>avoids</a:t>
            </a:r>
            <a:r>
              <a:rPr lang="fr-BE" dirty="0"/>
              <a:t> </a:t>
            </a:r>
            <a:r>
              <a:rPr lang="fr-BE" dirty="0" err="1"/>
              <a:t>delving</a:t>
            </a:r>
            <a:r>
              <a:rPr lang="fr-BE" dirty="0"/>
              <a:t> </a:t>
            </a:r>
            <a:r>
              <a:rPr lang="fr-BE" dirty="0" err="1"/>
              <a:t>into</a:t>
            </a:r>
            <a:r>
              <a:rPr lang="fr-BE" dirty="0"/>
              <a:t> </a:t>
            </a:r>
            <a:r>
              <a:rPr lang="fr-BE" dirty="0" err="1"/>
              <a:t>specific</a:t>
            </a:r>
            <a:r>
              <a:rPr lang="fr-BE" dirty="0"/>
              <a:t> code </a:t>
            </a:r>
            <a:r>
              <a:rPr lang="fr-BE" dirty="0" err="1"/>
              <a:t>details</a:t>
            </a:r>
            <a:r>
              <a:rPr lang="fr-B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4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363C1-BC2F-9E8F-BE1A-3CC2BACB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Code (or Class) Diagram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E452D-5924-4F57-BA20-FA6D75C5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dirty="0" err="1"/>
              <a:t>Purpose</a:t>
            </a:r>
            <a:r>
              <a:rPr lang="fr-BE" dirty="0"/>
              <a:t>: </a:t>
            </a:r>
            <a:r>
              <a:rPr lang="fr-BE" dirty="0" err="1"/>
              <a:t>Provides</a:t>
            </a:r>
            <a:r>
              <a:rPr lang="fr-BE" dirty="0"/>
              <a:t> the </a:t>
            </a:r>
            <a:r>
              <a:rPr lang="fr-BE" dirty="0" err="1"/>
              <a:t>lowest-level</a:t>
            </a:r>
            <a:r>
              <a:rPr lang="fr-BE" dirty="0"/>
              <a:t> </a:t>
            </a:r>
            <a:r>
              <a:rPr lang="fr-BE" dirty="0" err="1"/>
              <a:t>view</a:t>
            </a:r>
            <a:r>
              <a:rPr lang="fr-BE" dirty="0"/>
              <a:t> of a </a:t>
            </a:r>
            <a:r>
              <a:rPr lang="fr-BE" dirty="0" err="1"/>
              <a:t>system’s</a:t>
            </a:r>
            <a:r>
              <a:rPr lang="fr-BE" dirty="0"/>
              <a:t> design, </a:t>
            </a:r>
            <a:r>
              <a:rPr lang="fr-BE" dirty="0" err="1"/>
              <a:t>showing</a:t>
            </a:r>
            <a:r>
              <a:rPr lang="fr-BE" dirty="0"/>
              <a:t> how classes or code modules are </a:t>
            </a:r>
            <a:r>
              <a:rPr lang="fr-BE" dirty="0" err="1"/>
              <a:t>structured</a:t>
            </a:r>
            <a:r>
              <a:rPr lang="fr-BE" dirty="0"/>
              <a:t> and </a:t>
            </a:r>
            <a:r>
              <a:rPr lang="fr-BE" dirty="0" err="1"/>
              <a:t>interact</a:t>
            </a:r>
            <a:r>
              <a:rPr lang="fr-BE" dirty="0"/>
              <a:t> </a:t>
            </a:r>
            <a:r>
              <a:rPr lang="fr-BE" dirty="0" err="1"/>
              <a:t>within</a:t>
            </a:r>
            <a:r>
              <a:rPr lang="fr-BE" dirty="0"/>
              <a:t> a component.</a:t>
            </a:r>
          </a:p>
          <a:p>
            <a:r>
              <a:rPr lang="fr-BE" b="1" dirty="0"/>
              <a:t>Audience</a:t>
            </a:r>
            <a:r>
              <a:rPr lang="fr-BE" dirty="0"/>
              <a:t>: </a:t>
            </a:r>
            <a:r>
              <a:rPr lang="fr-BE" dirty="0" err="1"/>
              <a:t>Developers</a:t>
            </a:r>
            <a:r>
              <a:rPr lang="fr-BE" dirty="0"/>
              <a:t> </a:t>
            </a:r>
            <a:r>
              <a:rPr lang="fr-BE" dirty="0" err="1"/>
              <a:t>working</a:t>
            </a:r>
            <a:r>
              <a:rPr lang="fr-BE" dirty="0"/>
              <a:t> on or </a:t>
            </a:r>
            <a:r>
              <a:rPr lang="fr-BE" dirty="0" err="1"/>
              <a:t>maintaining</a:t>
            </a:r>
            <a:r>
              <a:rPr lang="fr-BE" dirty="0"/>
              <a:t> </a:t>
            </a:r>
            <a:r>
              <a:rPr lang="fr-BE" dirty="0" err="1"/>
              <a:t>specific</a:t>
            </a:r>
            <a:r>
              <a:rPr lang="fr-BE" dirty="0"/>
              <a:t> parts of the codebase.</a:t>
            </a:r>
          </a:p>
          <a:p>
            <a:r>
              <a:rPr lang="fr-BE" b="1" dirty="0"/>
              <a:t>Diagram Contents</a:t>
            </a:r>
            <a:r>
              <a:rPr lang="fr-BE" dirty="0"/>
              <a:t>: </a:t>
            </a:r>
            <a:r>
              <a:rPr lang="fr-BE" dirty="0" err="1"/>
              <a:t>Typically</a:t>
            </a:r>
            <a:r>
              <a:rPr lang="fr-BE" dirty="0"/>
              <a:t> </a:t>
            </a:r>
            <a:r>
              <a:rPr lang="fr-BE" dirty="0" err="1"/>
              <a:t>includes</a:t>
            </a:r>
            <a:r>
              <a:rPr lang="fr-BE" dirty="0"/>
              <a:t> classes, </a:t>
            </a:r>
            <a:r>
              <a:rPr lang="fr-BE" dirty="0" err="1"/>
              <a:t>methods</a:t>
            </a:r>
            <a:r>
              <a:rPr lang="fr-BE" dirty="0"/>
              <a:t>, data structures, and </a:t>
            </a:r>
            <a:r>
              <a:rPr lang="fr-BE" dirty="0" err="1"/>
              <a:t>relationships</a:t>
            </a:r>
            <a:r>
              <a:rPr lang="fr-BE" dirty="0"/>
              <a:t> </a:t>
            </a:r>
            <a:r>
              <a:rPr lang="fr-BE" dirty="0" err="1"/>
              <a:t>within</a:t>
            </a:r>
            <a:r>
              <a:rPr lang="fr-BE" dirty="0"/>
              <a:t>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7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B3C849-1955-598D-D23A-B5642B789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sz="5400" b="0" i="0" u="none" strike="noStrike">
                <a:effectLst/>
                <a:latin typeface="-webkit-standard"/>
              </a:rPr>
              <a:t>Summary of Diagram Levels</a:t>
            </a: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56C39EF-B40F-AFAB-1B33-3EE22BAEF7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20878"/>
              </p:ext>
            </p:extLst>
          </p:nvPr>
        </p:nvGraphicFramePr>
        <p:xfrm>
          <a:off x="838200" y="2231397"/>
          <a:ext cx="10515603" cy="3942259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2095199">
                  <a:extLst>
                    <a:ext uri="{9D8B030D-6E8A-4147-A177-3AD203B41FA5}">
                      <a16:colId xmlns:a16="http://schemas.microsoft.com/office/drawing/2014/main" val="2577479655"/>
                    </a:ext>
                  </a:extLst>
                </a:gridCol>
                <a:gridCol w="2304894">
                  <a:extLst>
                    <a:ext uri="{9D8B030D-6E8A-4147-A177-3AD203B41FA5}">
                      <a16:colId xmlns:a16="http://schemas.microsoft.com/office/drawing/2014/main" val="136098752"/>
                    </a:ext>
                  </a:extLst>
                </a:gridCol>
                <a:gridCol w="3315504">
                  <a:extLst>
                    <a:ext uri="{9D8B030D-6E8A-4147-A177-3AD203B41FA5}">
                      <a16:colId xmlns:a16="http://schemas.microsoft.com/office/drawing/2014/main" val="769278446"/>
                    </a:ext>
                  </a:extLst>
                </a:gridCol>
                <a:gridCol w="2800006">
                  <a:extLst>
                    <a:ext uri="{9D8B030D-6E8A-4147-A177-3AD203B41FA5}">
                      <a16:colId xmlns:a16="http://schemas.microsoft.com/office/drawing/2014/main" val="3744312682"/>
                    </a:ext>
                  </a:extLst>
                </a:gridCol>
              </a:tblGrid>
              <a:tr h="654247"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Diagram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Level of Detail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Focus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Audience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442106"/>
                  </a:ext>
                </a:extLst>
              </a:tr>
              <a:tr h="654247">
                <a:tc>
                  <a:txBody>
                    <a:bodyPr/>
                    <a:lstStyle/>
                    <a:p>
                      <a:r>
                        <a:rPr lang="fr-BE" sz="2200" b="1" cap="none" spc="0">
                          <a:solidFill>
                            <a:schemeClr val="tx1"/>
                          </a:solidFill>
                        </a:rPr>
                        <a:t>Context</a:t>
                      </a:r>
                      <a:endParaRPr lang="fr-BE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System’s interactions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All stakeholders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179986"/>
                  </a:ext>
                </a:extLst>
              </a:tr>
              <a:tr h="989759">
                <a:tc>
                  <a:txBody>
                    <a:bodyPr/>
                    <a:lstStyle/>
                    <a:p>
                      <a:r>
                        <a:rPr lang="fr-BE" sz="2200" b="1" cap="none" spc="0">
                          <a:solidFill>
                            <a:schemeClr val="tx1"/>
                          </a:solidFill>
                        </a:rPr>
                        <a:t>Container</a:t>
                      </a:r>
                      <a:endParaRPr lang="fr-BE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Major system components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Technical leaders, architects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38078"/>
                  </a:ext>
                </a:extLst>
              </a:tr>
              <a:tr h="989759">
                <a:tc>
                  <a:txBody>
                    <a:bodyPr/>
                    <a:lstStyle/>
                    <a:p>
                      <a:r>
                        <a:rPr lang="fr-BE" sz="2200" b="1" cap="none" spc="0">
                          <a:solidFill>
                            <a:schemeClr val="tx1"/>
                          </a:solidFill>
                        </a:rPr>
                        <a:t>Component</a:t>
                      </a:r>
                      <a:endParaRPr lang="fr-BE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Components within containers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Developers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867594"/>
                  </a:ext>
                </a:extLst>
              </a:tr>
              <a:tr h="654247">
                <a:tc>
                  <a:txBody>
                    <a:bodyPr/>
                    <a:lstStyle/>
                    <a:p>
                      <a:r>
                        <a:rPr lang="fr-BE" sz="2200" b="1" cap="none" spc="0">
                          <a:solidFill>
                            <a:schemeClr val="tx1"/>
                          </a:solidFill>
                        </a:rPr>
                        <a:t>Code/Class</a:t>
                      </a:r>
                      <a:endParaRPr lang="fr-BE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Very Low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Internal code structure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BE" sz="2200" cap="none" spc="0">
                          <a:solidFill>
                            <a:schemeClr val="tx1"/>
                          </a:solidFill>
                        </a:rPr>
                        <a:t>Developers</a:t>
                      </a:r>
                    </a:p>
                  </a:txBody>
                  <a:tcPr marL="167756" marR="167756" marT="167756" marB="838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24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04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7363C1-BC2F-9E8F-BE1A-3CC2BACB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C4 and Agile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E452D-5924-4F57-BA20-FA6D75C5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agile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projects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the C4 model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ideal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balancing documentation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needs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without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overloading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teams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exhaustive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details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helping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guide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development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as the system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evolves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</a:p>
          <a:p>
            <a:r>
              <a:rPr lang="en-US" dirty="0">
                <a:hlinkClick r:id="rId2"/>
              </a:rPr>
              <a:t>https://c4model.com</a:t>
            </a:r>
            <a:endParaRPr lang="fr-BE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of </a:t>
            </a:r>
            <a:r>
              <a:rPr lang="en-US" dirty="0" err="1"/>
              <a:t>Structurizr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 i="0" u="none" strike="noStrike" dirty="0" err="1">
                <a:solidFill>
                  <a:srgbClr val="000000"/>
                </a:solidFill>
                <a:effectLst/>
              </a:rPr>
              <a:t>Structurizr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tool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designed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help software teams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visualize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document the architecture of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their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systems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using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 </a:t>
            </a:r>
            <a:r>
              <a:rPr lang="fr-BE" b="1" i="0" u="none" strike="noStrike" dirty="0">
                <a:solidFill>
                  <a:srgbClr val="000000"/>
                </a:solidFill>
                <a:effectLst/>
              </a:rPr>
              <a:t>C4 model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</a:p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allows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teams to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create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maintain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architecture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at multiple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levels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abstraction (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Context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Container, Component, and Code)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while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keeping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up to date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the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system’s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EB38-F765-5AB3-8DBD-68C21FD2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C4 </a:t>
            </a:r>
            <a:r>
              <a:rPr lang="fr-BE" dirty="0">
                <a:solidFill>
                  <a:srgbClr val="000000"/>
                </a:solidFill>
                <a:latin typeface="-webkit-standard"/>
              </a:rPr>
              <a:t>Model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Support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7DA1-2B1D-8EFE-E785-B9124B7A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Structurizr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specifically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built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support the C4 model,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which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organizes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software architecture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into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hierarchy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of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diagrams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Context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Container, Component, Code). </a:t>
            </a:r>
          </a:p>
          <a:p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makes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easier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represent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share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architectural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decisions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details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fr-BE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different</a:t>
            </a:r>
            <a:r>
              <a:rPr lang="fr-BE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stakeholders.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63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915</Words>
  <Application>Microsoft Macintosh PowerPoint</Application>
  <PresentationFormat>Grand écran</PresentationFormat>
  <Paragraphs>76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-webkit-standard</vt:lpstr>
      <vt:lpstr>Aptos</vt:lpstr>
      <vt:lpstr>Aptos Display</vt:lpstr>
      <vt:lpstr>Arial</vt:lpstr>
      <vt:lpstr>Thème Office</vt:lpstr>
      <vt:lpstr>Architecture Documentation</vt:lpstr>
      <vt:lpstr>Context Diagram</vt:lpstr>
      <vt:lpstr>Container Diagram</vt:lpstr>
      <vt:lpstr>Component Diagram</vt:lpstr>
      <vt:lpstr>Code (or Class) Diagram</vt:lpstr>
      <vt:lpstr>Summary of Diagram Levels</vt:lpstr>
      <vt:lpstr>C4 and Agile</vt:lpstr>
      <vt:lpstr>Presentation of Structurizr</vt:lpstr>
      <vt:lpstr>C4 Model Support</vt:lpstr>
      <vt:lpstr>Diagram Creation via Code</vt:lpstr>
      <vt:lpstr>Integration with Multiple Tools</vt:lpstr>
      <vt:lpstr>Java Library and DSL</vt:lpstr>
      <vt:lpstr>Advantages of Using Structurizr</vt:lpstr>
      <vt:lpstr>Summary</vt:lpstr>
      <vt:lpstr>Getting Started with Structurizr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LEMNIAI Soufyan</dc:creator>
  <cp:lastModifiedBy>LEMNIAI Soufyan</cp:lastModifiedBy>
  <cp:revision>8</cp:revision>
  <dcterms:created xsi:type="dcterms:W3CDTF">2024-11-11T19:59:21Z</dcterms:created>
  <dcterms:modified xsi:type="dcterms:W3CDTF">2024-11-12T15:37:30Z</dcterms:modified>
</cp:coreProperties>
</file>