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DFD6C-C56A-46D3-81BF-2982E7DEA9D4}" type="datetimeFigureOut">
              <a:rPr lang="ru-RU" smtClean="0"/>
              <a:t>14.12.2021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3ABCD-EE1B-4A74-A3E7-2419966892B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DFD6C-C56A-46D3-81BF-2982E7DEA9D4}" type="datetimeFigureOut">
              <a:rPr lang="ru-RU" smtClean="0"/>
              <a:t>14.12.2021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3ABCD-EE1B-4A74-A3E7-2419966892B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DFD6C-C56A-46D3-81BF-2982E7DEA9D4}" type="datetimeFigureOut">
              <a:rPr lang="ru-RU" smtClean="0"/>
              <a:t>14.12.2021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3ABCD-EE1B-4A74-A3E7-2419966892B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DFD6C-C56A-46D3-81BF-2982E7DEA9D4}" type="datetimeFigureOut">
              <a:rPr lang="ru-RU" smtClean="0"/>
              <a:t>14.12.2021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3ABCD-EE1B-4A74-A3E7-2419966892B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DFD6C-C56A-46D3-81BF-2982E7DEA9D4}" type="datetimeFigureOut">
              <a:rPr lang="ru-RU" smtClean="0"/>
              <a:t>14.12.2021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3ABCD-EE1B-4A74-A3E7-2419966892B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DFD6C-C56A-46D3-81BF-2982E7DEA9D4}" type="datetimeFigureOut">
              <a:rPr lang="ru-RU" smtClean="0"/>
              <a:t>14.12.2021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3ABCD-EE1B-4A74-A3E7-2419966892B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DFD6C-C56A-46D3-81BF-2982E7DEA9D4}" type="datetimeFigureOut">
              <a:rPr lang="ru-RU" smtClean="0"/>
              <a:t>14.12.2021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3ABCD-EE1B-4A74-A3E7-2419966892B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DFD6C-C56A-46D3-81BF-2982E7DEA9D4}" type="datetimeFigureOut">
              <a:rPr lang="ru-RU" smtClean="0"/>
              <a:t>14.12.2021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3ABCD-EE1B-4A74-A3E7-2419966892B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DFD6C-C56A-46D3-81BF-2982E7DEA9D4}" type="datetimeFigureOut">
              <a:rPr lang="ru-RU" smtClean="0"/>
              <a:t>14.12.2021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3ABCD-EE1B-4A74-A3E7-2419966892B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DFD6C-C56A-46D3-81BF-2982E7DEA9D4}" type="datetimeFigureOut">
              <a:rPr lang="ru-RU" smtClean="0"/>
              <a:t>14.12.2021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3ABCD-EE1B-4A74-A3E7-2419966892B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DFD6C-C56A-46D3-81BF-2982E7DEA9D4}" type="datetimeFigureOut">
              <a:rPr lang="ru-RU" smtClean="0"/>
              <a:t>14.12.2021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3ABCD-EE1B-4A74-A3E7-2419966892B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6DFD6C-C56A-46D3-81BF-2982E7DEA9D4}" type="datetimeFigureOut">
              <a:rPr lang="ru-RU" smtClean="0"/>
              <a:t>14.12.2021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83ABCD-EE1B-4A74-A3E7-2419966892BE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714612" y="285728"/>
            <a:ext cx="384797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700" dirty="0" smtClean="0">
                <a:solidFill>
                  <a:srgbClr val="333399"/>
                </a:solidFill>
                <a:latin typeface="Times New Roman" pitchFamily="18" charset="0"/>
              </a:rPr>
              <a:t>Матеріали опубліковані </a:t>
            </a: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85852" y="928670"/>
            <a:ext cx="4440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000" dirty="0" smtClean="0">
                <a:latin typeface="Times New Roman" pitchFamily="18" charset="0"/>
                <a:cs typeface="Times New Roman" pitchFamily="18" charset="0"/>
              </a:rPr>
              <a:t>12 міжнародних </a:t>
            </a:r>
            <a:r>
              <a:rPr lang="uk-UA" sz="2000" dirty="0" smtClean="0">
                <a:latin typeface="Times New Roman" pitchFamily="18" charset="0"/>
                <a:cs typeface="Times New Roman" pitchFamily="18" charset="0"/>
              </a:rPr>
              <a:t>журналів (3-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Q1, 2-Q2</a:t>
            </a:r>
            <a:r>
              <a:rPr lang="uk-UA" sz="20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85852" y="1528692"/>
            <a:ext cx="2904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000" dirty="0" smtClean="0">
                <a:latin typeface="Times New Roman" pitchFamily="18" charset="0"/>
                <a:cs typeface="Times New Roman" pitchFamily="18" charset="0"/>
              </a:rPr>
              <a:t>15 українських журналів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85852" y="2143116"/>
            <a:ext cx="5272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000" dirty="0" smtClean="0">
                <a:latin typeface="Times New Roman" pitchFamily="18" charset="0"/>
                <a:cs typeface="Times New Roman" pitchFamily="18" charset="0"/>
              </a:rPr>
              <a:t>70 тез конференцій, в тому числі міжнародних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1472" y="2578238"/>
            <a:ext cx="77153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b="1" u="sng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uk-UA" sz="2000" dirty="0" smtClean="0">
                <a:latin typeface="Times New Roman" pitchFamily="18" charset="0"/>
                <a:cs typeface="Times New Roman" pitchFamily="18" charset="0"/>
              </a:rPr>
              <a:t> д</a:t>
            </a:r>
            <a:r>
              <a:rPr lang="ru-RU" sz="2000" dirty="0" err="1" smtClean="0">
                <a:latin typeface="Times New Roman"/>
                <a:ea typeface="Calibri"/>
              </a:rPr>
              <a:t>исертації</a:t>
            </a:r>
            <a:r>
              <a:rPr lang="ru-RU" sz="2000" dirty="0" smtClean="0">
                <a:latin typeface="Times New Roman"/>
                <a:ea typeface="Calibri"/>
              </a:rPr>
              <a:t> на </a:t>
            </a:r>
            <a:r>
              <a:rPr lang="ru-RU" sz="2000" dirty="0" err="1" smtClean="0">
                <a:latin typeface="Times New Roman"/>
                <a:ea typeface="Calibri"/>
              </a:rPr>
              <a:t>здобуття</a:t>
            </a:r>
            <a:r>
              <a:rPr lang="ru-RU" sz="2000" dirty="0" smtClean="0">
                <a:latin typeface="Times New Roman"/>
                <a:ea typeface="Calibri"/>
              </a:rPr>
              <a:t> </a:t>
            </a:r>
            <a:r>
              <a:rPr lang="ru-RU" sz="2000" dirty="0" err="1" smtClean="0">
                <a:latin typeface="Times New Roman"/>
                <a:ea typeface="Calibri"/>
              </a:rPr>
              <a:t>вченого</a:t>
            </a:r>
            <a:r>
              <a:rPr lang="ru-RU" sz="2000" dirty="0" smtClean="0">
                <a:latin typeface="Times New Roman"/>
                <a:ea typeface="Calibri"/>
              </a:rPr>
              <a:t> </a:t>
            </a:r>
            <a:r>
              <a:rPr lang="ru-RU" sz="2000" dirty="0" err="1" smtClean="0">
                <a:latin typeface="Times New Roman"/>
                <a:ea typeface="Calibri"/>
              </a:rPr>
              <a:t>ступеня</a:t>
            </a:r>
            <a:r>
              <a:rPr lang="ru-RU" sz="2000" dirty="0" smtClean="0">
                <a:latin typeface="Times New Roman"/>
                <a:ea typeface="Calibri"/>
              </a:rPr>
              <a:t> </a:t>
            </a:r>
          </a:p>
          <a:p>
            <a:r>
              <a:rPr lang="ru-RU" sz="2000" dirty="0" smtClean="0">
                <a:latin typeface="Times New Roman"/>
                <a:ea typeface="Calibri"/>
              </a:rPr>
              <a:t>   кандидата </a:t>
            </a:r>
            <a:r>
              <a:rPr lang="ru-RU" sz="2000" dirty="0" err="1" smtClean="0">
                <a:latin typeface="Times New Roman"/>
                <a:ea typeface="Calibri"/>
              </a:rPr>
              <a:t>фізико-математичних</a:t>
            </a:r>
            <a:r>
              <a:rPr lang="ru-RU" sz="2000" dirty="0" smtClean="0">
                <a:latin typeface="Times New Roman"/>
                <a:ea typeface="Calibri"/>
              </a:rPr>
              <a:t> наук</a:t>
            </a:r>
            <a:r>
              <a:rPr lang="uk-UA" sz="2000" dirty="0" smtClean="0">
                <a:latin typeface="Times New Roman" pitchFamily="18" charset="0"/>
                <a:cs typeface="Times New Roman" pitchFamily="18" charset="0"/>
              </a:rPr>
              <a:t>: 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857224" y="5357826"/>
            <a:ext cx="821537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91440" algn="l"/>
              </a:tabLst>
            </a:pPr>
            <a:r>
              <a:rPr lang="uk-UA" sz="1400" b="1" i="1" dirty="0" err="1" smtClean="0">
                <a:latin typeface="Times New Roman"/>
                <a:ea typeface="Calibri"/>
              </a:rPr>
              <a:t>Холодов</a:t>
            </a:r>
            <a:r>
              <a:rPr lang="uk-UA" sz="1400" b="1" i="1" dirty="0" smtClean="0">
                <a:latin typeface="Times New Roman"/>
                <a:ea typeface="Calibri"/>
              </a:rPr>
              <a:t> Р.І. </a:t>
            </a:r>
            <a:r>
              <a:rPr lang="uk-UA" sz="1400" dirty="0" smtClean="0">
                <a:latin typeface="Times New Roman"/>
                <a:ea typeface="Calibri"/>
              </a:rPr>
              <a:t>Резонансні і поляризаційні ефекти в процесах квантової електродинаміки в сильному магнітному полі. </a:t>
            </a:r>
            <a:endParaRPr lang="uk-UA" sz="1400" dirty="0" smtClean="0">
              <a:latin typeface="Times New Roman"/>
              <a:ea typeface="Calibri"/>
            </a:endParaRPr>
          </a:p>
          <a:p>
            <a:pPr>
              <a:spcAft>
                <a:spcPts val="0"/>
              </a:spcAft>
              <a:tabLst>
                <a:tab pos="91440" algn="l"/>
              </a:tabLst>
            </a:pPr>
            <a:endParaRPr lang="uk-UA" sz="800" dirty="0" smtClean="0">
              <a:latin typeface="Times New Roman"/>
              <a:ea typeface="Calibri"/>
            </a:endParaRPr>
          </a:p>
          <a:p>
            <a:pPr>
              <a:spcAft>
                <a:spcPts val="0"/>
              </a:spcAft>
              <a:tabLst>
                <a:tab pos="91440" algn="l"/>
              </a:tabLst>
            </a:pPr>
            <a:r>
              <a:rPr lang="uk-UA" sz="1400" b="1" dirty="0" err="1" smtClean="0">
                <a:latin typeface="Times New Roman"/>
                <a:ea typeface="Calibri"/>
              </a:rPr>
              <a:t>Лебедь</a:t>
            </a:r>
            <a:r>
              <a:rPr lang="uk-UA" sz="1400" b="1" dirty="0" smtClean="0">
                <a:latin typeface="Times New Roman"/>
                <a:ea typeface="Calibri"/>
              </a:rPr>
              <a:t> О.А. </a:t>
            </a:r>
            <a:r>
              <a:rPr lang="uk-UA" sz="1400" dirty="0" err="1" smtClean="0">
                <a:latin typeface="Times New Roman"/>
                <a:ea typeface="Calibri"/>
              </a:rPr>
              <a:t>Нелiнiйнi</a:t>
            </a:r>
            <a:r>
              <a:rPr lang="uk-UA" sz="1400" dirty="0" smtClean="0">
                <a:latin typeface="Times New Roman"/>
                <a:ea typeface="Calibri"/>
              </a:rPr>
              <a:t> ефекти в процесах квантової </a:t>
            </a:r>
            <a:r>
              <a:rPr lang="uk-UA" sz="1400" dirty="0" err="1" smtClean="0">
                <a:latin typeface="Times New Roman"/>
                <a:ea typeface="Calibri"/>
              </a:rPr>
              <a:t>електродинамiки</a:t>
            </a:r>
            <a:r>
              <a:rPr lang="uk-UA" sz="1400" dirty="0" smtClean="0">
                <a:latin typeface="Times New Roman"/>
                <a:ea typeface="Calibri"/>
              </a:rPr>
              <a:t> в сильному </a:t>
            </a:r>
            <a:r>
              <a:rPr lang="uk-UA" sz="1400" dirty="0" err="1" smtClean="0">
                <a:latin typeface="Times New Roman"/>
                <a:ea typeface="Calibri"/>
              </a:rPr>
              <a:t>iмпульсному</a:t>
            </a:r>
            <a:r>
              <a:rPr lang="uk-UA" sz="1400" dirty="0" smtClean="0">
                <a:latin typeface="Times New Roman"/>
                <a:ea typeface="Calibri"/>
              </a:rPr>
              <a:t> </a:t>
            </a:r>
            <a:r>
              <a:rPr lang="uk-UA" sz="1400" dirty="0" err="1" smtClean="0">
                <a:latin typeface="Times New Roman"/>
                <a:ea typeface="Calibri"/>
              </a:rPr>
              <a:t>полi</a:t>
            </a:r>
            <a:r>
              <a:rPr lang="uk-UA" sz="1400" dirty="0" smtClean="0">
                <a:latin typeface="Times New Roman"/>
                <a:ea typeface="Calibri"/>
              </a:rPr>
              <a:t> лазера.</a:t>
            </a:r>
            <a:endParaRPr lang="ru-RU" sz="1400" dirty="0">
              <a:latin typeface="Times New Roman"/>
              <a:ea typeface="Calibri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857224" y="3262970"/>
            <a:ext cx="77153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b="1" i="1" dirty="0" err="1" smtClean="0">
                <a:latin typeface="Times New Roman"/>
                <a:ea typeface="Calibri"/>
              </a:rPr>
              <a:t>Хелемеля</a:t>
            </a:r>
            <a:r>
              <a:rPr lang="ru-RU" sz="1400" b="1" i="1" dirty="0" smtClean="0">
                <a:latin typeface="Times New Roman"/>
                <a:ea typeface="Calibri"/>
              </a:rPr>
              <a:t> О.В. </a:t>
            </a:r>
            <a:r>
              <a:rPr lang="ru-RU" sz="1400" dirty="0" err="1" smtClean="0">
                <a:latin typeface="Times New Roman"/>
                <a:ea typeface="Calibri"/>
              </a:rPr>
              <a:t>Втрати</a:t>
            </a:r>
            <a:r>
              <a:rPr lang="ru-RU" sz="1400" dirty="0" smtClean="0">
                <a:latin typeface="Times New Roman"/>
                <a:ea typeface="Calibri"/>
              </a:rPr>
              <a:t> </a:t>
            </a:r>
            <a:r>
              <a:rPr lang="ru-RU" sz="1400" dirty="0" err="1" smtClean="0">
                <a:latin typeface="Times New Roman"/>
                <a:ea typeface="Calibri"/>
              </a:rPr>
              <a:t>енергії</a:t>
            </a:r>
            <a:r>
              <a:rPr lang="ru-RU" sz="1400" dirty="0" smtClean="0">
                <a:latin typeface="Times New Roman"/>
                <a:ea typeface="Calibri"/>
              </a:rPr>
              <a:t> </a:t>
            </a:r>
            <a:r>
              <a:rPr lang="ru-RU" sz="1400" dirty="0" err="1" smtClean="0">
                <a:latin typeface="Times New Roman"/>
                <a:ea typeface="Calibri"/>
              </a:rPr>
              <a:t>важкої</a:t>
            </a:r>
            <a:r>
              <a:rPr lang="ru-RU" sz="1400" dirty="0" smtClean="0">
                <a:latin typeface="Times New Roman"/>
                <a:ea typeface="Calibri"/>
              </a:rPr>
              <a:t> </a:t>
            </a:r>
            <a:r>
              <a:rPr lang="ru-RU" sz="1400" dirty="0" err="1" smtClean="0">
                <a:latin typeface="Times New Roman"/>
                <a:ea typeface="Calibri"/>
              </a:rPr>
              <a:t>зарядженої</a:t>
            </a:r>
            <a:r>
              <a:rPr lang="ru-RU" sz="1400" dirty="0" smtClean="0">
                <a:latin typeface="Times New Roman"/>
                <a:ea typeface="Calibri"/>
              </a:rPr>
              <a:t> </a:t>
            </a:r>
            <a:r>
              <a:rPr lang="ru-RU" sz="1400" dirty="0" err="1" smtClean="0">
                <a:latin typeface="Times New Roman"/>
                <a:ea typeface="Calibri"/>
              </a:rPr>
              <a:t>частинки</a:t>
            </a:r>
            <a:r>
              <a:rPr lang="ru-RU" sz="1400" dirty="0" smtClean="0">
                <a:latin typeface="Times New Roman"/>
                <a:ea typeface="Calibri"/>
              </a:rPr>
              <a:t> в </a:t>
            </a:r>
            <a:r>
              <a:rPr lang="ru-RU" sz="1400" dirty="0" err="1" smtClean="0">
                <a:latin typeface="Times New Roman"/>
                <a:ea typeface="Calibri"/>
              </a:rPr>
              <a:t>замагніченому</a:t>
            </a:r>
            <a:r>
              <a:rPr lang="ru-RU" sz="1400" dirty="0" smtClean="0">
                <a:latin typeface="Times New Roman"/>
                <a:ea typeface="Calibri"/>
              </a:rPr>
              <a:t> </a:t>
            </a:r>
            <a:r>
              <a:rPr lang="ru-RU" sz="1400" dirty="0" err="1" smtClean="0">
                <a:latin typeface="Times New Roman"/>
                <a:ea typeface="Calibri"/>
              </a:rPr>
              <a:t>електронному</a:t>
            </a:r>
            <a:r>
              <a:rPr lang="ru-RU" sz="1400" dirty="0" smtClean="0">
                <a:latin typeface="Times New Roman"/>
                <a:ea typeface="Calibri"/>
              </a:rPr>
              <a:t> </a:t>
            </a:r>
            <a:r>
              <a:rPr lang="ru-RU" sz="1400" dirty="0" err="1" smtClean="0">
                <a:latin typeface="Times New Roman"/>
                <a:ea typeface="Calibri"/>
              </a:rPr>
              <a:t>газі</a:t>
            </a:r>
            <a:r>
              <a:rPr lang="ru-RU" sz="1400" dirty="0" smtClean="0">
                <a:latin typeface="Times New Roman"/>
                <a:ea typeface="Calibri"/>
              </a:rPr>
              <a:t> </a:t>
            </a:r>
            <a:r>
              <a:rPr lang="ru-RU" sz="1400" dirty="0" err="1" smtClean="0">
                <a:latin typeface="Times New Roman"/>
                <a:ea typeface="Calibri"/>
              </a:rPr>
              <a:t>з</a:t>
            </a:r>
            <a:r>
              <a:rPr lang="ru-RU" sz="1400" dirty="0" smtClean="0">
                <a:latin typeface="Times New Roman"/>
                <a:ea typeface="Calibri"/>
              </a:rPr>
              <a:t> </a:t>
            </a:r>
            <a:r>
              <a:rPr lang="ru-RU" sz="1400" dirty="0" err="1" smtClean="0">
                <a:latin typeface="Times New Roman"/>
                <a:ea typeface="Calibri"/>
              </a:rPr>
              <a:t>анізотропною</a:t>
            </a:r>
            <a:r>
              <a:rPr lang="ru-RU" sz="1400" dirty="0" smtClean="0">
                <a:latin typeface="Times New Roman"/>
                <a:ea typeface="Calibri"/>
              </a:rPr>
              <a:t> температурою</a:t>
            </a:r>
            <a:endParaRPr lang="ru-RU" sz="1400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857224" y="3739882"/>
            <a:ext cx="70723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1400" b="1" i="1" dirty="0" smtClean="0">
                <a:latin typeface="Times New Roman"/>
                <a:ea typeface="Calibri"/>
              </a:rPr>
              <a:t>Лебединський С. О</a:t>
            </a:r>
            <a:r>
              <a:rPr lang="ru-RU" sz="1400" b="1" i="1" dirty="0" smtClean="0">
                <a:latin typeface="Times New Roman"/>
                <a:ea typeface="Calibri"/>
              </a:rPr>
              <a:t>. </a:t>
            </a:r>
            <a:r>
              <a:rPr lang="ru-RU" sz="1400" dirty="0" err="1" smtClean="0">
                <a:latin typeface="Times New Roman"/>
                <a:ea typeface="Calibri"/>
              </a:rPr>
              <a:t>Польова</a:t>
            </a:r>
            <a:r>
              <a:rPr lang="ru-RU" sz="1400" dirty="0" smtClean="0">
                <a:latin typeface="Times New Roman"/>
                <a:ea typeface="Calibri"/>
              </a:rPr>
              <a:t> </a:t>
            </a:r>
            <a:r>
              <a:rPr lang="ru-RU" sz="1400" dirty="0" err="1" smtClean="0">
                <a:latin typeface="Times New Roman"/>
                <a:ea typeface="Calibri"/>
              </a:rPr>
              <a:t>електронна</a:t>
            </a:r>
            <a:r>
              <a:rPr lang="ru-RU" sz="1400" dirty="0" smtClean="0">
                <a:latin typeface="Times New Roman"/>
                <a:ea typeface="Calibri"/>
              </a:rPr>
              <a:t> </a:t>
            </a:r>
            <a:r>
              <a:rPr lang="ru-RU" sz="1400" dirty="0" err="1" smtClean="0">
                <a:latin typeface="Times New Roman"/>
                <a:ea typeface="Calibri"/>
              </a:rPr>
              <a:t>емісія</a:t>
            </a:r>
            <a:r>
              <a:rPr lang="ru-RU" sz="1400" dirty="0" smtClean="0">
                <a:latin typeface="Times New Roman"/>
                <a:ea typeface="Calibri"/>
              </a:rPr>
              <a:t> </a:t>
            </a:r>
            <a:r>
              <a:rPr lang="ru-RU" sz="1400" dirty="0" err="1" smtClean="0">
                <a:latin typeface="Times New Roman"/>
                <a:ea typeface="Calibri"/>
              </a:rPr>
              <a:t>з</a:t>
            </a:r>
            <a:r>
              <a:rPr lang="ru-RU" sz="1400" dirty="0" smtClean="0">
                <a:latin typeface="Times New Roman"/>
                <a:ea typeface="Calibri"/>
              </a:rPr>
              <a:t> </a:t>
            </a:r>
            <a:r>
              <a:rPr lang="ru-RU" sz="1400" dirty="0" err="1" smtClean="0">
                <a:latin typeface="Times New Roman"/>
                <a:ea typeface="Calibri"/>
              </a:rPr>
              <a:t>врахуванням</a:t>
            </a:r>
            <a:r>
              <a:rPr lang="ru-RU" sz="1400" dirty="0" smtClean="0">
                <a:latin typeface="Times New Roman"/>
                <a:ea typeface="Calibri"/>
              </a:rPr>
              <a:t> </a:t>
            </a:r>
            <a:r>
              <a:rPr lang="ru-RU" sz="1400" dirty="0" err="1" smtClean="0">
                <a:latin typeface="Times New Roman"/>
                <a:ea typeface="Calibri"/>
              </a:rPr>
              <a:t>впливу</a:t>
            </a:r>
            <a:r>
              <a:rPr lang="ru-RU" sz="1400" dirty="0" smtClean="0">
                <a:latin typeface="Times New Roman"/>
                <a:ea typeface="Calibri"/>
              </a:rPr>
              <a:t> </a:t>
            </a:r>
            <a:r>
              <a:rPr lang="ru-RU" sz="1400" dirty="0" err="1" smtClean="0">
                <a:latin typeface="Times New Roman"/>
                <a:ea typeface="Calibri"/>
              </a:rPr>
              <a:t>зовнішнього</a:t>
            </a:r>
            <a:r>
              <a:rPr lang="ru-RU" sz="1400" dirty="0" smtClean="0">
                <a:latin typeface="Times New Roman"/>
                <a:ea typeface="Calibri"/>
              </a:rPr>
              <a:t> </a:t>
            </a:r>
            <a:r>
              <a:rPr lang="ru-RU" sz="1400" dirty="0" err="1" smtClean="0">
                <a:latin typeface="Times New Roman"/>
                <a:ea typeface="Calibri"/>
              </a:rPr>
              <a:t>магнітного</a:t>
            </a:r>
            <a:r>
              <a:rPr lang="ru-RU" sz="1400" dirty="0" smtClean="0">
                <a:latin typeface="Times New Roman"/>
                <a:ea typeface="Calibri"/>
              </a:rPr>
              <a:t> поля та </a:t>
            </a:r>
            <a:r>
              <a:rPr lang="ru-RU" sz="1400" dirty="0" err="1" smtClean="0">
                <a:latin typeface="Times New Roman"/>
                <a:ea typeface="Calibri"/>
              </a:rPr>
              <a:t>релятивістських</a:t>
            </a:r>
            <a:r>
              <a:rPr lang="ru-RU" sz="1400" dirty="0" smtClean="0">
                <a:latin typeface="Times New Roman"/>
                <a:ea typeface="Calibri"/>
              </a:rPr>
              <a:t> </a:t>
            </a:r>
            <a:r>
              <a:rPr lang="ru-RU" sz="1400" dirty="0" err="1" smtClean="0">
                <a:latin typeface="Times New Roman"/>
                <a:ea typeface="Calibri"/>
              </a:rPr>
              <a:t>ефектів</a:t>
            </a:r>
            <a:r>
              <a:rPr lang="ru-RU" sz="1400" dirty="0" smtClean="0">
                <a:latin typeface="Times New Roman"/>
                <a:ea typeface="Calibri"/>
              </a:rPr>
              <a:t>. </a:t>
            </a:r>
            <a:endParaRPr lang="ru-RU" sz="1400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857224" y="4191664"/>
            <a:ext cx="74295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1400" b="1" i="1" dirty="0" err="1" smtClean="0">
                <a:latin typeface="Times New Roman"/>
                <a:ea typeface="Times New Roman"/>
              </a:rPr>
              <a:t>Бистрик</a:t>
            </a:r>
            <a:r>
              <a:rPr lang="uk-UA" sz="1400" b="1" i="1" dirty="0" smtClean="0">
                <a:latin typeface="Times New Roman"/>
                <a:ea typeface="Times New Roman"/>
              </a:rPr>
              <a:t> Ю.С. </a:t>
            </a:r>
            <a:r>
              <a:rPr lang="uk-UA" sz="1400" dirty="0" smtClean="0">
                <a:latin typeface="Times New Roman"/>
                <a:ea typeface="Times New Roman"/>
              </a:rPr>
              <a:t>Аномальні транспортні та релаксаційні процеси у стохастичних системах з </a:t>
            </a:r>
            <a:r>
              <a:rPr lang="uk-UA" sz="1400" dirty="0" err="1" smtClean="0">
                <a:latin typeface="Times New Roman"/>
                <a:ea typeface="Times New Roman"/>
              </a:rPr>
              <a:t>надповільною</a:t>
            </a:r>
            <a:r>
              <a:rPr lang="uk-UA" sz="1400" dirty="0" smtClean="0">
                <a:latin typeface="Times New Roman"/>
                <a:ea typeface="Times New Roman"/>
              </a:rPr>
              <a:t> еволюцією</a:t>
            </a:r>
            <a:endParaRPr lang="ru-RU" sz="1400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571472" y="4714884"/>
            <a:ext cx="70009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 smtClean="0">
                <a:latin typeface="Times New Roman"/>
                <a:ea typeface="Calibri"/>
              </a:rPr>
              <a:t>2</a:t>
            </a:r>
            <a:r>
              <a:rPr lang="ru-RU" dirty="0" smtClean="0">
                <a:latin typeface="Times New Roman"/>
                <a:ea typeface="Calibri"/>
              </a:rPr>
              <a:t> </a:t>
            </a:r>
            <a:r>
              <a:rPr lang="ru-RU" dirty="0" err="1" smtClean="0">
                <a:latin typeface="Times New Roman"/>
                <a:ea typeface="Calibri"/>
              </a:rPr>
              <a:t>дисертаці</a:t>
            </a:r>
            <a:r>
              <a:rPr lang="uk-UA" dirty="0" smtClean="0">
                <a:latin typeface="Times New Roman"/>
                <a:ea typeface="Calibri"/>
              </a:rPr>
              <a:t>ї</a:t>
            </a:r>
            <a:r>
              <a:rPr lang="ru-RU" dirty="0" smtClean="0">
                <a:latin typeface="Times New Roman"/>
                <a:ea typeface="Calibri"/>
              </a:rPr>
              <a:t> </a:t>
            </a:r>
            <a:r>
              <a:rPr lang="ru-RU" dirty="0" smtClean="0">
                <a:latin typeface="Times New Roman"/>
                <a:ea typeface="Calibri"/>
              </a:rPr>
              <a:t>на </a:t>
            </a:r>
            <a:r>
              <a:rPr lang="ru-RU" dirty="0" err="1" smtClean="0">
                <a:latin typeface="Times New Roman"/>
                <a:ea typeface="Calibri"/>
              </a:rPr>
              <a:t>здобуття</a:t>
            </a:r>
            <a:r>
              <a:rPr lang="ru-RU" dirty="0" smtClean="0">
                <a:latin typeface="Times New Roman"/>
                <a:ea typeface="Calibri"/>
              </a:rPr>
              <a:t> </a:t>
            </a:r>
            <a:r>
              <a:rPr lang="ru-RU" dirty="0" err="1" smtClean="0">
                <a:latin typeface="Times New Roman"/>
                <a:ea typeface="Calibri"/>
              </a:rPr>
              <a:t>вченого</a:t>
            </a:r>
            <a:r>
              <a:rPr lang="ru-RU" dirty="0" smtClean="0">
                <a:latin typeface="Times New Roman"/>
                <a:ea typeface="Calibri"/>
              </a:rPr>
              <a:t> </a:t>
            </a:r>
            <a:r>
              <a:rPr lang="ru-RU" dirty="0" err="1" smtClean="0">
                <a:latin typeface="Times New Roman"/>
                <a:ea typeface="Calibri"/>
              </a:rPr>
              <a:t>ступеня</a:t>
            </a:r>
            <a:r>
              <a:rPr lang="ru-RU" dirty="0" smtClean="0">
                <a:latin typeface="Times New Roman"/>
                <a:ea typeface="Calibri"/>
              </a:rPr>
              <a:t> </a:t>
            </a:r>
          </a:p>
          <a:p>
            <a:r>
              <a:rPr lang="ru-RU" dirty="0" smtClean="0">
                <a:latin typeface="Times New Roman"/>
                <a:ea typeface="Calibri"/>
              </a:rPr>
              <a:t>   </a:t>
            </a:r>
            <a:r>
              <a:rPr lang="uk-UA" dirty="0" smtClean="0">
                <a:latin typeface="Times New Roman"/>
                <a:ea typeface="Calibri"/>
              </a:rPr>
              <a:t>доктора</a:t>
            </a:r>
            <a:r>
              <a:rPr lang="ru-RU" dirty="0" smtClean="0">
                <a:latin typeface="Times New Roman"/>
                <a:ea typeface="Calibri"/>
              </a:rPr>
              <a:t> </a:t>
            </a:r>
            <a:r>
              <a:rPr lang="ru-RU" dirty="0" err="1" smtClean="0">
                <a:latin typeface="Times New Roman"/>
                <a:ea typeface="Calibri"/>
              </a:rPr>
              <a:t>фізико-математичних</a:t>
            </a:r>
            <a:r>
              <a:rPr lang="ru-RU" dirty="0" smtClean="0">
                <a:latin typeface="Times New Roman"/>
                <a:ea typeface="Calibri"/>
              </a:rPr>
              <a:t> наук </a:t>
            </a:r>
            <a:endParaRPr lang="ru-RU" dirty="0"/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06363" y="260350"/>
            <a:ext cx="1657350" cy="684213"/>
            <a:chOff x="67" y="145"/>
            <a:chExt cx="1044" cy="431"/>
          </a:xfrm>
        </p:grpSpPr>
        <p:sp>
          <p:nvSpPr>
            <p:cNvPr id="16" name="Oval 3"/>
            <p:cNvSpPr>
              <a:spLocks noChangeArrowheads="1"/>
            </p:cNvSpPr>
            <p:nvPr/>
          </p:nvSpPr>
          <p:spPr bwMode="auto">
            <a:xfrm rot="-1386411">
              <a:off x="67" y="145"/>
              <a:ext cx="839" cy="431"/>
            </a:xfrm>
            <a:prstGeom prst="ellipse">
              <a:avLst/>
            </a:prstGeom>
            <a:noFill/>
            <a:ln w="50800">
              <a:solidFill>
                <a:srgbClr val="0066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 dirty="0"/>
            </a:p>
          </p:txBody>
        </p:sp>
        <p:sp>
          <p:nvSpPr>
            <p:cNvPr id="17" name="Text Box 4"/>
            <p:cNvSpPr txBox="1">
              <a:spLocks noChangeArrowheads="1"/>
            </p:cNvSpPr>
            <p:nvPr/>
          </p:nvSpPr>
          <p:spPr bwMode="auto">
            <a:xfrm rot="-1614993">
              <a:off x="679" y="271"/>
              <a:ext cx="432" cy="144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lIns="0" tIns="0" rIns="0" bIns="0"/>
            <a:lstStyle/>
            <a:p>
              <a:pPr algn="ctr" eaLnBrk="0" hangingPunct="0"/>
              <a:r>
                <a:rPr lang="en-US" b="1" dirty="0">
                  <a:solidFill>
                    <a:srgbClr val="0066FF"/>
                  </a:solidFill>
                  <a:latin typeface="Times New Roman" pitchFamily="18" charset="0"/>
                </a:rPr>
                <a:t>Sumy</a:t>
              </a:r>
              <a:endParaRPr lang="ru-RU" b="1" dirty="0">
                <a:solidFill>
                  <a:srgbClr val="0066FF"/>
                </a:solidFill>
                <a:latin typeface="Times New Roman" pitchFamily="18" charset="0"/>
              </a:endParaRPr>
            </a:p>
          </p:txBody>
        </p:sp>
        <p:sp>
          <p:nvSpPr>
            <p:cNvPr id="18" name="Text Box 5"/>
            <p:cNvSpPr txBox="1">
              <a:spLocks noChangeArrowheads="1"/>
            </p:cNvSpPr>
            <p:nvPr/>
          </p:nvSpPr>
          <p:spPr bwMode="auto">
            <a:xfrm rot="-1462854">
              <a:off x="97" y="180"/>
              <a:ext cx="77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200" b="1" dirty="0">
                  <a:solidFill>
                    <a:srgbClr val="0066FF"/>
                  </a:solidFill>
                  <a:latin typeface="Arial Black" pitchFamily="34" charset="0"/>
                </a:rPr>
                <a:t>I A P</a:t>
              </a:r>
              <a:endParaRPr lang="ru-RU" sz="3200" b="1" dirty="0">
                <a:solidFill>
                  <a:srgbClr val="0066FF"/>
                </a:solidFill>
                <a:latin typeface="Arial Black" pitchFamily="34" charset="0"/>
              </a:endParaRPr>
            </a:p>
          </p:txBody>
        </p:sp>
      </p:grpSp>
      <p:sp>
        <p:nvSpPr>
          <p:cNvPr id="19" name="Номер слайда 13"/>
          <p:cNvSpPr txBox="1">
            <a:spLocks noGrp="1"/>
          </p:cNvSpPr>
          <p:nvPr/>
        </p:nvSpPr>
        <p:spPr bwMode="auto">
          <a:xfrm>
            <a:off x="8072468" y="142852"/>
            <a:ext cx="928688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3B425C8E-7C20-4AC8-AAFE-9F0380390507}" type="slidenum">
              <a:rPr lang="ru-RU" sz="2800">
                <a:solidFill>
                  <a:srgbClr val="08760D"/>
                </a:solidFill>
                <a:latin typeface="Times New Roman" pitchFamily="18" charset="0"/>
                <a:cs typeface="Times New Roman" pitchFamily="18" charset="0"/>
              </a:rPr>
              <a:pPr algn="r"/>
              <a:t>1</a:t>
            </a:fld>
            <a:endParaRPr lang="ru-RU" sz="2800" dirty="0">
              <a:solidFill>
                <a:srgbClr val="08760D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112</Words>
  <Application>Microsoft Office PowerPoint</Application>
  <PresentationFormat>Экран (4:3)</PresentationFormat>
  <Paragraphs>17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Тема Office</vt:lpstr>
      <vt:lpstr>Слайд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xvdm</dc:creator>
  <cp:lastModifiedBy>xvdm</cp:lastModifiedBy>
  <cp:revision>1</cp:revision>
  <dcterms:created xsi:type="dcterms:W3CDTF">2021-12-14T10:25:12Z</dcterms:created>
  <dcterms:modified xsi:type="dcterms:W3CDTF">2021-12-14T10:25:51Z</dcterms:modified>
</cp:coreProperties>
</file>