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0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8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0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2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0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8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5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9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7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8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6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5286" y="36258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uk-UA" b="1" dirty="0"/>
              <a:t>Наукові результати</a:t>
            </a:r>
            <a:r>
              <a:rPr lang="uk-UA" dirty="0"/>
              <a:t> (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автори</a:t>
            </a:r>
            <a:r>
              <a:rPr lang="ru-RU" dirty="0"/>
              <a:t>:</a:t>
            </a:r>
            <a:r>
              <a:rPr lang="ru-RU" b="1" dirty="0"/>
              <a:t> </a:t>
            </a:r>
            <a:r>
              <a:rPr lang="ru-RU" dirty="0" err="1"/>
              <a:t>Острик</a:t>
            </a:r>
            <a:r>
              <a:rPr lang="ru-RU" dirty="0"/>
              <a:t> В.І.,</a:t>
            </a:r>
            <a:r>
              <a:rPr lang="ru-RU" b="1" dirty="0"/>
              <a:t> </a:t>
            </a:r>
            <a:r>
              <a:rPr lang="uk-UA" dirty="0" err="1"/>
              <a:t>Бистрик</a:t>
            </a:r>
            <a:r>
              <a:rPr lang="uk-UA" dirty="0"/>
              <a:t> Ю.С.)</a:t>
            </a:r>
            <a:r>
              <a:rPr lang="ru-RU" dirty="0"/>
              <a:t>:</a:t>
            </a:r>
            <a:endParaRPr lang="en-US" dirty="0"/>
          </a:p>
          <a:p>
            <a:pPr marL="432000" lvl="0" indent="-360000">
              <a:buFont typeface="+mj-lt"/>
              <a:buAutoNum type="arabicPeriod"/>
            </a:pPr>
            <a:r>
              <a:rPr lang="uk-UA" dirty="0" smtClean="0"/>
              <a:t>Отримано </a:t>
            </a:r>
            <a:r>
              <a:rPr lang="uk-UA" dirty="0"/>
              <a:t>густини ймовірності для двовимірного просторово-анізотропного блукання </a:t>
            </a:r>
            <a:r>
              <a:rPr lang="uk-UA" dirty="0" err="1"/>
              <a:t>Леві</a:t>
            </a:r>
            <a:r>
              <a:rPr lang="uk-UA" dirty="0"/>
              <a:t> у балістичному режимі та проведено детальний аналіз властивостей отриманих розподілів. Аналітичні</a:t>
            </a:r>
            <a:r>
              <a:rPr lang="ru-RU" dirty="0"/>
              <a:t>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підтверджено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числового </a:t>
            </a:r>
            <a:r>
              <a:rPr lang="ru-RU" dirty="0" err="1"/>
              <a:t>моделюванням</a:t>
            </a:r>
            <a:r>
              <a:rPr lang="ru-RU" dirty="0"/>
              <a:t>. </a:t>
            </a:r>
            <a:endParaRPr lang="en-US" dirty="0"/>
          </a:p>
          <a:p>
            <a:pPr marL="432000" lvl="0" indent="-360000">
              <a:buFont typeface="+mj-lt"/>
              <a:buAutoNum type="arabicPeriod"/>
            </a:pPr>
            <a:r>
              <a:rPr lang="uk-UA" dirty="0" smtClean="0"/>
              <a:t>Розглянуто </a:t>
            </a:r>
            <a:r>
              <a:rPr lang="uk-UA" dirty="0"/>
              <a:t>стиск і зсув пружної смуги з прямолінійною поздовжньою тріщиною. </a:t>
            </a:r>
            <a:r>
              <a:rPr lang="ru-RU" dirty="0" err="1"/>
              <a:t>Тріщина</a:t>
            </a:r>
            <a:r>
              <a:rPr lang="ru-RU" dirty="0"/>
              <a:t> є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закритою</a:t>
            </a:r>
            <a:r>
              <a:rPr lang="ru-RU" dirty="0"/>
              <a:t>, а </a:t>
            </a:r>
            <a:r>
              <a:rPr lang="ru-RU" dirty="0" err="1"/>
              <a:t>її</a:t>
            </a:r>
            <a:r>
              <a:rPr lang="ru-RU" dirty="0"/>
              <a:t> береги </a:t>
            </a:r>
            <a:r>
              <a:rPr lang="ru-RU" dirty="0" err="1"/>
              <a:t>знаходяться</a:t>
            </a:r>
            <a:r>
              <a:rPr lang="ru-RU" dirty="0"/>
              <a:t> в </a:t>
            </a:r>
            <a:r>
              <a:rPr lang="ru-RU" dirty="0" err="1"/>
              <a:t>умовах</a:t>
            </a:r>
            <a:r>
              <a:rPr lang="ru-RU" dirty="0"/>
              <a:t> </a:t>
            </a:r>
            <a:r>
              <a:rPr lang="ru-RU" dirty="0" err="1"/>
              <a:t>фрикційного</a:t>
            </a:r>
            <a:r>
              <a:rPr lang="ru-RU" dirty="0"/>
              <a:t> </a:t>
            </a:r>
            <a:r>
              <a:rPr lang="ru-RU" dirty="0" err="1"/>
              <a:t>проков­зування</a:t>
            </a:r>
            <a:r>
              <a:rPr lang="ru-RU" dirty="0"/>
              <a:t>. Методом </a:t>
            </a:r>
            <a:r>
              <a:rPr lang="ru-RU" dirty="0" err="1"/>
              <a:t>Вінера</a:t>
            </a:r>
            <a:r>
              <a:rPr lang="uk-UA" dirty="0"/>
              <a:t>-</a:t>
            </a:r>
            <a:r>
              <a:rPr lang="ru-RU" dirty="0" err="1"/>
              <a:t>Гопфа</a:t>
            </a:r>
            <a:r>
              <a:rPr lang="ru-RU" dirty="0"/>
              <a:t> </a:t>
            </a:r>
            <a:r>
              <a:rPr lang="ru-RU" dirty="0" err="1"/>
              <a:t>отримано</a:t>
            </a:r>
            <a:r>
              <a:rPr lang="ru-RU" dirty="0"/>
              <a:t> </a:t>
            </a:r>
            <a:r>
              <a:rPr lang="ru-RU" dirty="0" err="1"/>
              <a:t>аналітичний</a:t>
            </a:r>
            <a:r>
              <a:rPr lang="ru-RU" dirty="0"/>
              <a:t> </a:t>
            </a:r>
            <a:r>
              <a:rPr lang="ru-RU" dirty="0" err="1"/>
              <a:t>розв’язок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. </a:t>
            </a:r>
            <a:r>
              <a:rPr lang="ru-RU" dirty="0" err="1"/>
              <a:t>Знайдено</a:t>
            </a:r>
            <a:r>
              <a:rPr lang="ru-RU" dirty="0"/>
              <a:t> </a:t>
            </a:r>
            <a:r>
              <a:rPr lang="ru-RU" dirty="0" err="1"/>
              <a:t>розподіли</a:t>
            </a:r>
            <a:r>
              <a:rPr lang="ru-RU" dirty="0"/>
              <a:t> </a:t>
            </a:r>
            <a:r>
              <a:rPr lang="ru-RU" dirty="0" err="1"/>
              <a:t>нормальних</a:t>
            </a:r>
            <a:r>
              <a:rPr lang="ru-RU" dirty="0"/>
              <a:t> і </a:t>
            </a:r>
            <a:r>
              <a:rPr lang="ru-RU" dirty="0" err="1"/>
              <a:t>дотичних</a:t>
            </a:r>
            <a:r>
              <a:rPr lang="ru-RU" dirty="0"/>
              <a:t> </a:t>
            </a:r>
            <a:r>
              <a:rPr lang="ru-RU" dirty="0" err="1"/>
              <a:t>напружень</a:t>
            </a:r>
            <a:r>
              <a:rPr lang="ru-RU" dirty="0"/>
              <a:t> на </a:t>
            </a:r>
            <a:r>
              <a:rPr lang="ru-RU" dirty="0" err="1"/>
              <a:t>лінії</a:t>
            </a:r>
            <a:r>
              <a:rPr lang="ru-RU" dirty="0"/>
              <a:t> </a:t>
            </a:r>
            <a:r>
              <a:rPr lang="ru-RU" dirty="0" err="1"/>
              <a:t>тріщини</a:t>
            </a:r>
            <a:r>
              <a:rPr lang="ru-RU" dirty="0"/>
              <a:t> та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продовженні</a:t>
            </a:r>
            <a:r>
              <a:rPr lang="ru-RU" dirty="0"/>
              <a:t>, </a:t>
            </a: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інтенсивності</a:t>
            </a:r>
            <a:r>
              <a:rPr lang="ru-RU" dirty="0"/>
              <a:t> </a:t>
            </a:r>
            <a:r>
              <a:rPr lang="ru-RU" dirty="0" err="1"/>
              <a:t>зсувних</a:t>
            </a:r>
            <a:r>
              <a:rPr lang="ru-RU" dirty="0"/>
              <a:t> </a:t>
            </a:r>
            <a:r>
              <a:rPr lang="ru-RU" dirty="0" err="1"/>
              <a:t>напружень</a:t>
            </a:r>
            <a:r>
              <a:rPr lang="ru-RU" dirty="0"/>
              <a:t>.</a:t>
            </a:r>
            <a:endParaRPr lang="en-US" dirty="0"/>
          </a:p>
          <a:p>
            <a:r>
              <a:rPr lang="uk-UA" b="1" dirty="0"/>
              <a:t>Н</a:t>
            </a:r>
            <a:r>
              <a:rPr lang="ru-RU" b="1" dirty="0" err="1"/>
              <a:t>ауков</a:t>
            </a:r>
            <a:r>
              <a:rPr lang="uk-UA" b="1" dirty="0"/>
              <a:t>а</a:t>
            </a:r>
            <a:r>
              <a:rPr lang="ru-RU" b="1" dirty="0"/>
              <a:t> та практична </a:t>
            </a:r>
            <a:r>
              <a:rPr lang="ru-RU" b="1" dirty="0" err="1"/>
              <a:t>значиміст</a:t>
            </a:r>
            <a:r>
              <a:rPr lang="uk-UA" b="1" dirty="0"/>
              <a:t>ь:</a:t>
            </a:r>
            <a:r>
              <a:rPr lang="uk-UA" dirty="0"/>
              <a:t> отримані результати можуть бути використані для </a:t>
            </a:r>
            <a:r>
              <a:rPr lang="uk-UA" dirty="0" smtClean="0"/>
              <a:t>опису широкого </a:t>
            </a:r>
            <a:r>
              <a:rPr lang="uk-UA" dirty="0"/>
              <a:t>кола задач двовимірної теорії аномальних стохастичних процесів, а також при дослідженні стійкості тонких покриттів за наявності </a:t>
            </a:r>
            <a:r>
              <a:rPr lang="uk-UA" dirty="0" err="1"/>
              <a:t>міжфазних</a:t>
            </a:r>
            <a:r>
              <a:rPr lang="uk-UA" dirty="0"/>
              <a:t> </a:t>
            </a:r>
            <a:r>
              <a:rPr lang="uk-UA" dirty="0" err="1"/>
              <a:t>тріщин</a:t>
            </a:r>
            <a:r>
              <a:rPr lang="uk-UA" dirty="0"/>
              <a:t>.</a:t>
            </a:r>
            <a:endParaRPr lang="en-US" dirty="0"/>
          </a:p>
          <a:p>
            <a:r>
              <a:rPr lang="uk-UA" b="1" dirty="0"/>
              <a:t>Публікації.</a:t>
            </a:r>
            <a:r>
              <a:rPr lang="uk-UA" dirty="0"/>
              <a:t> Опубліковано 3 статті (в тому числі в журналах із бази даних </a:t>
            </a:r>
            <a:r>
              <a:rPr lang="en-US" dirty="0"/>
              <a:t>Scopus </a:t>
            </a:r>
            <a:r>
              <a:rPr lang="uk-UA" dirty="0"/>
              <a:t>та </a:t>
            </a:r>
            <a:r>
              <a:rPr lang="en-US" dirty="0"/>
              <a:t>Web of Science</a:t>
            </a:r>
            <a:r>
              <a:rPr lang="uk-UA" dirty="0"/>
              <a:t>) та 6 тез доповідей конференцій, а також захищена кандидатська дисертація.  </a:t>
            </a:r>
            <a:endParaRPr lang="en-US" dirty="0"/>
          </a:p>
          <a:p>
            <a:r>
              <a:rPr lang="uk-UA" b="1" dirty="0"/>
              <a:t>Нагороди</a:t>
            </a:r>
            <a:r>
              <a:rPr lang="ru-RU" b="1" dirty="0"/>
              <a:t>: </a:t>
            </a:r>
            <a:r>
              <a:rPr lang="uk-UA" dirty="0"/>
              <a:t>стипендія Президенти України для молодих вчених у 2020-2021 рр. </a:t>
            </a:r>
            <a:r>
              <a:rPr lang="ru-RU" dirty="0"/>
              <a:t>(</a:t>
            </a:r>
            <a:r>
              <a:rPr lang="uk-UA" dirty="0" err="1"/>
              <a:t>Бистрик</a:t>
            </a:r>
            <a:r>
              <a:rPr lang="uk-UA" dirty="0"/>
              <a:t> Ю.С.)</a:t>
            </a:r>
            <a:endParaRPr lang="en-US" dirty="0"/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69" y="4632304"/>
            <a:ext cx="6515444" cy="195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52496" y="4713923"/>
            <a:ext cx="3562561" cy="133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1900" dirty="0" smtClean="0"/>
              <a:t>Рис. 1. Граф</a:t>
            </a:r>
            <a:r>
              <a:rPr lang="uk-UA" sz="1900" dirty="0" err="1" smtClean="0"/>
              <a:t>іки</a:t>
            </a:r>
            <a:r>
              <a:rPr lang="uk-UA" sz="1900" dirty="0" smtClean="0"/>
              <a:t> густини ймовірності для </a:t>
            </a:r>
            <a:r>
              <a:rPr lang="en-US" sz="1900" dirty="0" smtClean="0"/>
              <a:t>XY </a:t>
            </a:r>
            <a:r>
              <a:rPr lang="ru-RU" sz="1900" dirty="0" err="1" smtClean="0"/>
              <a:t>модел</a:t>
            </a:r>
            <a:r>
              <a:rPr lang="uk-UA" sz="1900" dirty="0" smtClean="0"/>
              <a:t>і балістичних блукань </a:t>
            </a:r>
            <a:r>
              <a:rPr lang="uk-UA" sz="1900" dirty="0" err="1" smtClean="0"/>
              <a:t>Леві</a:t>
            </a:r>
            <a:r>
              <a:rPr lang="uk-UA" sz="1900" dirty="0"/>
              <a:t> </a:t>
            </a:r>
            <a:r>
              <a:rPr lang="en-US" sz="1900" dirty="0" smtClean="0"/>
              <a:t>(Yu</a:t>
            </a:r>
            <a:r>
              <a:rPr lang="uk-UA" sz="1900" dirty="0"/>
              <a:t>.</a:t>
            </a:r>
            <a:r>
              <a:rPr lang="en-US" sz="1900" dirty="0"/>
              <a:t>S</a:t>
            </a:r>
            <a:r>
              <a:rPr lang="uk-UA" sz="1900" dirty="0"/>
              <a:t>. </a:t>
            </a:r>
            <a:r>
              <a:rPr lang="en-US" sz="1900" dirty="0" err="1"/>
              <a:t>Bystrik</a:t>
            </a:r>
            <a:r>
              <a:rPr lang="uk-UA" sz="1900" dirty="0"/>
              <a:t>, </a:t>
            </a:r>
            <a:r>
              <a:rPr lang="en-US" sz="1900" dirty="0"/>
              <a:t>S</a:t>
            </a:r>
            <a:r>
              <a:rPr lang="uk-UA" sz="1900" dirty="0"/>
              <a:t>. </a:t>
            </a:r>
            <a:r>
              <a:rPr lang="uk-UA" sz="1900" dirty="0" err="1"/>
              <a:t>Denisov</a:t>
            </a:r>
            <a:r>
              <a:rPr lang="uk-UA" sz="1900" dirty="0"/>
              <a:t>. </a:t>
            </a:r>
            <a:r>
              <a:rPr lang="en-US" sz="1900" dirty="0"/>
              <a:t>Asymptotic densities of planar Levy walks: a non-isotropic case // </a:t>
            </a:r>
            <a:r>
              <a:rPr lang="en-US" sz="1900" dirty="0" smtClean="0"/>
              <a:t>Phys</a:t>
            </a:r>
            <a:r>
              <a:rPr lang="en-US" sz="1900" dirty="0"/>
              <a:t>. Rev. </a:t>
            </a:r>
            <a:r>
              <a:rPr lang="en-US" sz="1900" dirty="0" smtClean="0"/>
              <a:t>E)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178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213</Words>
  <Application>Microsoft Office PowerPoint</Application>
  <PresentationFormat>Широкоэкранный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2</cp:revision>
  <dcterms:created xsi:type="dcterms:W3CDTF">2021-12-12T22:16:09Z</dcterms:created>
  <dcterms:modified xsi:type="dcterms:W3CDTF">2021-12-12T22:29:47Z</dcterms:modified>
</cp:coreProperties>
</file>