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1319"/>
            <a:ext cx="8229600" cy="1143000"/>
          </a:xfrm>
        </p:spPr>
        <p:txBody>
          <a:bodyPr>
            <a:normAutofit/>
          </a:bodyPr>
          <a:lstStyle/>
          <a:p>
            <a:r>
              <a:rPr lang="uk-UA" sz="2200" b="1" dirty="0" smtClean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2200" b="1" dirty="0" err="1" smtClean="0">
                <a:latin typeface="Times New Roman" pitchFamily="18" charset="0"/>
                <a:cs typeface="Times New Roman" pitchFamily="18" charset="0"/>
              </a:rPr>
              <a:t>оделювання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струму </a:t>
            </a:r>
            <a:r>
              <a:rPr lang="ru-RU" sz="2200" b="1" dirty="0" err="1" smtClean="0">
                <a:latin typeface="Times New Roman" pitchFamily="18" charset="0"/>
                <a:cs typeface="Times New Roman" pitchFamily="18" charset="0"/>
              </a:rPr>
              <a:t>польової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 smtClean="0">
                <a:latin typeface="Times New Roman" pitchFamily="18" charset="0"/>
                <a:cs typeface="Times New Roman" pitchFamily="18" charset="0"/>
              </a:rPr>
              <a:t>емісії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 smtClean="0">
                <a:latin typeface="Times New Roman" pitchFamily="18" charset="0"/>
                <a:cs typeface="Times New Roman" pitchFamily="18" charset="0"/>
              </a:rPr>
              <a:t>крізь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 smtClean="0">
                <a:latin typeface="Times New Roman" pitchFamily="18" charset="0"/>
                <a:cs typeface="Times New Roman" pitchFamily="18" charset="0"/>
              </a:rPr>
              <a:t>подвійний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 smtClean="0">
                <a:latin typeface="Times New Roman" pitchFamily="18" charset="0"/>
                <a:cs typeface="Times New Roman" pitchFamily="18" charset="0"/>
              </a:rPr>
              <a:t>бар’єр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200" b="1" dirty="0" err="1" smtClean="0">
                <a:latin typeface="Times New Roman" pitchFamily="18" charset="0"/>
                <a:cs typeface="Times New Roman" pitchFamily="18" charset="0"/>
              </a:rPr>
              <a:t>випадку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 smtClean="0">
                <a:latin typeface="Times New Roman" pitchFamily="18" charset="0"/>
                <a:cs typeface="Times New Roman" pitchFamily="18" charset="0"/>
              </a:rPr>
              <a:t>наявності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 smtClean="0">
                <a:latin typeface="Times New Roman" pitchFamily="18" charset="0"/>
                <a:cs typeface="Times New Roman" pitchFamily="18" charset="0"/>
              </a:rPr>
              <a:t>зовнішнього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 smtClean="0">
                <a:latin typeface="Times New Roman" pitchFamily="18" charset="0"/>
                <a:cs typeface="Times New Roman" pitchFamily="18" charset="0"/>
              </a:rPr>
              <a:t>електричного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поля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5315" y="1025441"/>
            <a:ext cx="86774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     Запропонована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теорія використовується для пошуку додаткових джерел збільшення значення струму польової емісії з поверхні металу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 результаті було показано, що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густина струму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польової емісії з поверхні металу в околі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нанооб’єктів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несе осциляційний резонансний характер.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276872"/>
            <a:ext cx="5066532" cy="35202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067944" y="5725705"/>
            <a:ext cx="4824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Рис.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Порівняння величин густини струму польової емісії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b="1" i="1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2000" b="1" i="1" baseline="-25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у випадку моделі подвійного потенціального бар’єру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28" y="2277272"/>
            <a:ext cx="3448433" cy="344843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51520" y="5725705"/>
            <a:ext cx="3642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Рис. 1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Модель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подвійного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потенціального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бар’єру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прямокутно-трикутної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форми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6213" y="2208346"/>
            <a:ext cx="263213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Параметри:</a:t>
            </a:r>
          </a:p>
          <a:p>
            <a:r>
              <a:rPr lang="uk-U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ГеВ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/м,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</a:t>
            </a:r>
            <a:r>
              <a:rPr lang="uk-UA" sz="20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</a:t>
            </a:r>
            <a:r>
              <a:rPr lang="uk-UA" sz="20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12 </a:t>
            </a:r>
            <a:r>
              <a:rPr lang="uk-UA" sz="2000" dirty="0" err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еВ</a:t>
            </a:r>
            <a:r>
              <a:rPr lang="uk-UA" sz="20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uk-UA" sz="2000" i="1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µ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</a:t>
            </a:r>
            <a:r>
              <a:rPr lang="uk-UA" sz="20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</a:t>
            </a:r>
            <a:r>
              <a:rPr lang="uk-UA" sz="20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7,5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</a:t>
            </a:r>
            <a:r>
              <a:rPr lang="uk-UA" sz="20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еВ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4,5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еВ</a:t>
            </a:r>
            <a:r>
              <a:rPr lang="uk-UA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lang="uk-UA" sz="20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r>
              <a:rPr lang="uk-UA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056784" cy="432048"/>
          </a:xfrm>
        </p:spPr>
        <p:txBody>
          <a:bodyPr>
            <a:normAutofit/>
          </a:bodyPr>
          <a:lstStyle/>
          <a:p>
            <a:r>
              <a:rPr lang="uk-UA" sz="2200" b="1" dirty="0" smtClean="0">
                <a:latin typeface="Times New Roman" pitchFamily="18" charset="0"/>
                <a:cs typeface="Times New Roman" pitchFamily="18" charset="0"/>
              </a:rPr>
              <a:t>Аналіз отриманих результатів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856" y="991269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    В попередніх дослідженнях експериментально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підтверджено, що струм польової емісії з реальної поверхні металу більший за числовим значенням від теоретично обчисленого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].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Але за допомогою запропонованої моделі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потенціального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бар’єру є можливість врахувати наявність додаткових механізмів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високоградієнтних пробоїв у прискорюючих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структурах. Припускаємо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, що джерелами збільшення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густини струму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b="1" baseline="-250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1600" b="1" baseline="-25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600" b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польової емісії</a:t>
            </a:r>
            <a:r>
              <a:rPr lang="uk-UA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з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ідеалізованої поверхні металу є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нанокластери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на поверхні і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нанопорожнини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приповерхневому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шарі металу.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Використовуючи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модель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потенціального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бар’єру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з Рис. 1,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найдено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умови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0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Ге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В/м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густина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струму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польової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емісії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поверхні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міді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збільшується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понад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разів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випадку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моделі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подвійного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потенціального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бар’єру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резонансних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умовах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порівнянні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густиною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струму </a:t>
            </a:r>
            <a:r>
              <a:rPr lang="en-CA" sz="20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sz="1100" b="1" dirty="0" smtClean="0">
                <a:latin typeface="Times New Roman" pitchFamily="18" charset="0"/>
                <a:cs typeface="Times New Roman" pitchFamily="18" charset="0"/>
              </a:rPr>
              <a:t>F-N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Фаулера-Нордгейма</a:t>
            </a: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7133" y="5661248"/>
            <a:ext cx="8856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Wuensch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 possible mechanism for enhanced field emission,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8th</a:t>
            </a:r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International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Workshop on </a:t>
            </a:r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Mechanisms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of Vacuum Arcs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MeVArc'2019–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Padova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Italy. September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16,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Field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Emission - Modeling and Simulations 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74,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26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200</Words>
  <Application>Microsoft Office PowerPoint</Application>
  <PresentationFormat>Экран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Моделювання струму польової емісії крізь подвійний бар’єр у випадку наявності зовнішнього електричного поля</vt:lpstr>
      <vt:lpstr>Аналіз отриманих результатів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Моделювання струму польової емісії крізь подвійний бар’єр у випадку наявності зовнішнього електричного поля</dc:title>
  <dc:creator>Ihor</dc:creator>
  <cp:lastModifiedBy>RePack by Diakov</cp:lastModifiedBy>
  <cp:revision>2</cp:revision>
  <dcterms:created xsi:type="dcterms:W3CDTF">2021-12-10T12:23:13Z</dcterms:created>
  <dcterms:modified xsi:type="dcterms:W3CDTF">2021-12-10T12:32:20Z</dcterms:modified>
</cp:coreProperties>
</file>