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0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4660"/>
  </p:normalViewPr>
  <p:slideViewPr>
    <p:cSldViewPr>
      <p:cViewPr varScale="1">
        <p:scale>
          <a:sx n="97" d="100"/>
          <a:sy n="97" d="100"/>
        </p:scale>
        <p:origin x="3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7DE7B-6D90-4FEA-854E-C91B624ECE81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A9392-990F-41EF-80AA-D3614B62D8BE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41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35171" name="Номер слайда 6"/>
          <p:cNvSpPr txBox="1">
            <a:spLocks noGrp="1"/>
          </p:cNvSpPr>
          <p:nvPr/>
        </p:nvSpPr>
        <p:spPr bwMode="auto">
          <a:xfrm>
            <a:off x="3884464" y="8685879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 anchor="b"/>
          <a:lstStyle/>
          <a:p>
            <a:pPr algn="r" defTabSz="949490"/>
            <a:fld id="{E7768FFD-AD73-456A-9A5D-5B1B616B61E7}" type="slidenum">
              <a:rPr lang="ru-RU" sz="1200"/>
              <a:pPr algn="r" defTabSz="949490"/>
              <a:t>3</a:t>
            </a:fld>
            <a:endParaRPr lang="ru-RU" sz="1200" dirty="0"/>
          </a:p>
        </p:txBody>
      </p:sp>
      <p:sp>
        <p:nvSpPr>
          <p:cNvPr id="135172" name="Верхний колонтитул 8"/>
          <p:cNvSpPr txBox="1">
            <a:spLocks noGrp="1"/>
          </p:cNvSpPr>
          <p:nvPr/>
        </p:nvSpPr>
        <p:spPr bwMode="auto">
          <a:xfrm>
            <a:off x="2" y="2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/>
          <a:lstStyle/>
          <a:p>
            <a:pPr defTabSz="949490"/>
            <a:endParaRPr lang="ru-RU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1680" y="130673"/>
            <a:ext cx="7080844" cy="6981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Підвищення</a:t>
            </a:r>
            <a:r>
              <a:rPr lang="en-US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стійкості</a:t>
            </a:r>
            <a:r>
              <a:rPr lang="en-US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прискорюючих</a:t>
            </a:r>
            <a:r>
              <a:rPr lang="en-US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структур</a:t>
            </a:r>
            <a:r>
              <a:rPr lang="en-US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до</a:t>
            </a:r>
            <a:r>
              <a:rPr lang="en-US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високовакуумного</a:t>
            </a:r>
            <a:r>
              <a:rPr lang="en-US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пробою</a:t>
            </a:r>
            <a:endParaRPr lang="en-US" sz="3000" dirty="0">
              <a:solidFill>
                <a:srgbClr val="333399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78322"/>
            <a:ext cx="4107149" cy="3080362"/>
          </a:xfrm>
          <a:prstGeom prst="rect">
            <a:avLst/>
          </a:prstGeom>
        </p:spPr>
      </p:pic>
      <p:pic>
        <p:nvPicPr>
          <p:cNvPr id="10" name="Місце для вмісту 9">
            <a:extLst>
              <a:ext uri="{FF2B5EF4-FFF2-40B4-BE49-F238E27FC236}">
                <a16:creationId xmlns:a16="http://schemas.microsoft.com/office/drawing/2014/main" id="{FD27E7C8-21B2-4275-9C39-45597FFACA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" t="9244" r="7850" b="333"/>
          <a:stretch/>
        </p:blipFill>
        <p:spPr>
          <a:xfrm>
            <a:off x="4890888" y="3237115"/>
            <a:ext cx="3657601" cy="2796477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1476" y="407624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2C7A1B18-B580-4A8C-B0E9-3A436824FDF6}"/>
              </a:ext>
            </a:extLst>
          </p:cNvPr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1" name="Oval 3">
              <a:extLst>
                <a:ext uri="{FF2B5EF4-FFF2-40B4-BE49-F238E27FC236}">
                  <a16:creationId xmlns:a16="http://schemas.microsoft.com/office/drawing/2014/main" id="{93C558D4-7555-4713-BA2E-3092FDB5C9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6F679DC6-3689-41F8-BA92-0580BFF52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00350457-C33F-4028-BAF5-D04224481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07C06E-A579-4EA5-B196-4F5AAB24D2C0}"/>
              </a:ext>
            </a:extLst>
          </p:cNvPr>
          <p:cNvSpPr txBox="1"/>
          <p:nvPr/>
        </p:nvSpPr>
        <p:spPr>
          <a:xfrm>
            <a:off x="940394" y="6084585"/>
            <a:ext cx="329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 релятивістських ефектів на </a:t>
            </a:r>
          </a:p>
          <a:p>
            <a:pPr algn="ctr"/>
            <a:r>
              <a:rPr lang="uk-U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польову емісію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0B609-FB40-47B4-A317-4F88FCEB02D2}"/>
              </a:ext>
            </a:extLst>
          </p:cNvPr>
          <p:cNvSpPr txBox="1"/>
          <p:nvPr/>
        </p:nvSpPr>
        <p:spPr>
          <a:xfrm>
            <a:off x="5100116" y="6058684"/>
            <a:ext cx="343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 магнітного поля на </a:t>
            </a:r>
          </a:p>
          <a:p>
            <a:pPr algn="ctr"/>
            <a:r>
              <a:rPr lang="uk-U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польову емісію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03CC1E-9D44-4633-B9E0-4439D4302FF9}"/>
              </a:ext>
            </a:extLst>
          </p:cNvPr>
          <p:cNvSpPr txBox="1"/>
          <p:nvPr/>
        </p:nvSpPr>
        <p:spPr>
          <a:xfrm>
            <a:off x="510040" y="908720"/>
            <a:ext cx="8105894" cy="211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 defTabSz="914400">
              <a:lnSpc>
                <a:spcPct val="114000"/>
              </a:lnSpc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рамках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наукового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співробітництва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між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Інститутом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прикладної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фізики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НАН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України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та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ЦЕРН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програмі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CLIC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проводяться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експериментальні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та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теоретичні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дослідження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підвищення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стійкості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прискорюючих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структур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до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високовакуумного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пробою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Дослідж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уються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процеси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відбуваються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високо-вакуумному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пробої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з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врахуванням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різних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чинників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впливу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зовнішнього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відсікаючого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магнітного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поля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паралельного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поверхні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металу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релятивістських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ефектів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врахування дефектів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поверхні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0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1680" y="130673"/>
            <a:ext cx="7080844" cy="6981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uk-UA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Проблема відповідності теоретичного та експериментального струму польової емісії</a:t>
            </a:r>
            <a:endParaRPr lang="en-US" sz="3000" dirty="0">
              <a:solidFill>
                <a:srgbClr val="333399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1476" y="407624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2C7A1B18-B580-4A8C-B0E9-3A436824FDF6}"/>
              </a:ext>
            </a:extLst>
          </p:cNvPr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1" name="Oval 3">
              <a:extLst>
                <a:ext uri="{FF2B5EF4-FFF2-40B4-BE49-F238E27FC236}">
                  <a16:creationId xmlns:a16="http://schemas.microsoft.com/office/drawing/2014/main" id="{93C558D4-7555-4713-BA2E-3092FDB5C9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6F679DC6-3689-41F8-BA92-0580BFF52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00350457-C33F-4028-BAF5-D04224481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0741DCD0-BE03-4BDB-BD74-97E7A1452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485582"/>
            <a:ext cx="8339364" cy="52417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Toijala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Eimre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Kyritsakis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Baibuz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Zadin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Djurabekova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(University of Helsinki, Finland; University of Tartu, Estonia)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“Field emission from the first principles: Effect of point defects on the value of the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workfunction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Spada, A.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Lorenzi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L. Lotto, N.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M.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Consorzio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RFX, Italy) “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Breakdown Induced by Rupture of Dielectric layer model”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Mofakhami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Dessante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Landfried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Testé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Seznec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Génie électrique et électronique de Paris, Laboratoire de Physique des Gaz et des Plasmas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“3D Modeling of field electron emission from micro-structured surfaces”</a:t>
            </a:r>
          </a:p>
          <a:p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 </a:t>
            </a:r>
            <a:r>
              <a:rPr lang="en-US" sz="1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Wuensch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(CERN)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possible mechanism for enhanced field emission”</a:t>
            </a:r>
          </a:p>
          <a:p>
            <a:pPr marL="0" indent="0">
              <a:buNone/>
            </a:pPr>
            <a:endParaRPr lang="uk-UA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співпадіння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експериментальної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теоретичної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вольт-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амперної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характеристики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використати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фактор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підсилення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поля β =30-100.</a:t>
            </a:r>
          </a:p>
          <a:p>
            <a:pPr marL="0" indent="0">
              <a:buNone/>
            </a:pP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Пояснення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вістря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зменшення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виходу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СЕМ показало,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вістря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меншими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100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вони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термодинамічно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нестабільні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нижче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Зменшення роботи виходу, наприклад, міді (4,5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на 0,5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недостатньо для збільшення струму аналогічно коефіцієнту підсилення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β=30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більше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C524792C-271C-4AD0-801A-E5331F65F3D4}"/>
              </a:ext>
            </a:extLst>
          </p:cNvPr>
          <p:cNvSpPr/>
          <p:nvPr/>
        </p:nvSpPr>
        <p:spPr>
          <a:xfrm>
            <a:off x="1000605" y="992475"/>
            <a:ext cx="71427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>
                  <a:solidFill>
                    <a:srgbClr val="00B050"/>
                  </a:solidFill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MeVArc2019, 16 to 19 September 2019 Padova, Italy.</a:t>
            </a:r>
            <a:endParaRPr lang="uk-UA" sz="6600" b="1" dirty="0">
              <a:ln>
                <a:solidFill>
                  <a:srgbClr val="00B050"/>
                </a:solidFill>
              </a:ln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74DD19E4-2283-4DA7-B22A-4C0BDEF36AC8}"/>
              </a:ext>
            </a:extLst>
          </p:cNvPr>
          <p:cNvSpPr/>
          <p:nvPr/>
        </p:nvSpPr>
        <p:spPr>
          <a:xfrm>
            <a:off x="251520" y="1454140"/>
            <a:ext cx="8352928" cy="27669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170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34162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34163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34164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5836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04820" y="71415"/>
            <a:ext cx="7067707" cy="100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000" dirty="0" err="1">
                <a:solidFill>
                  <a:srgbClr val="333399"/>
                </a:solidFill>
                <a:latin typeface="Times New Roman" pitchFamily="18" charset="0"/>
              </a:rPr>
              <a:t>Вплив</a:t>
            </a:r>
            <a:r>
              <a:rPr lang="ru-RU" sz="3000" dirty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000" dirty="0" err="1">
                <a:solidFill>
                  <a:srgbClr val="333399"/>
                </a:solidFill>
                <a:latin typeface="Times New Roman" pitchFamily="18" charset="0"/>
              </a:rPr>
              <a:t>вакансій</a:t>
            </a:r>
            <a:r>
              <a:rPr lang="ru-RU" sz="3000" dirty="0">
                <a:solidFill>
                  <a:srgbClr val="333399"/>
                </a:solidFill>
                <a:latin typeface="Times New Roman" pitchFamily="18" charset="0"/>
              </a:rPr>
              <a:t> та пор на струм</a:t>
            </a:r>
            <a:endParaRPr lang="en-US" sz="3000" dirty="0">
              <a:solidFill>
                <a:srgbClr val="333399"/>
              </a:solidFill>
              <a:latin typeface="Times New Roman" pitchFamily="18" charset="0"/>
            </a:endParaRPr>
          </a:p>
          <a:p>
            <a:pPr algn="ctr"/>
            <a:r>
              <a:rPr lang="ru-RU" sz="3000" dirty="0" err="1">
                <a:solidFill>
                  <a:srgbClr val="333399"/>
                </a:solidFill>
                <a:latin typeface="Times New Roman" pitchFamily="18" charset="0"/>
              </a:rPr>
              <a:t>польової</a:t>
            </a:r>
            <a:r>
              <a:rPr lang="ru-RU" sz="3000" dirty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000" dirty="0" err="1">
                <a:solidFill>
                  <a:srgbClr val="333399"/>
                </a:solidFill>
                <a:latin typeface="Times New Roman" pitchFamily="18" charset="0"/>
              </a:rPr>
              <a:t>емісії</a:t>
            </a:r>
            <a:endParaRPr lang="en-US" sz="3000" dirty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1311164"/>
            <a:ext cx="2466880" cy="15144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963494" y="145518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115894" y="1671204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819478" y="1887228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115894" y="217526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2963494" y="253530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2675462" y="160758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747470" y="2463292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2603454" y="2031244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2891486" y="217526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115894" y="1887228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3179518" y="1383172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31301" y="1383172"/>
            <a:ext cx="85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метал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661034" y="1262655"/>
            <a:ext cx="876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вакуум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218548"/>
              </p:ext>
            </p:extLst>
          </p:nvPr>
        </p:nvGraphicFramePr>
        <p:xfrm>
          <a:off x="3857207" y="1665416"/>
          <a:ext cx="281475" cy="3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207" y="1665416"/>
                        <a:ext cx="281475" cy="37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Прямоугольник 29"/>
          <p:cNvSpPr/>
          <p:nvPr/>
        </p:nvSpPr>
        <p:spPr>
          <a:xfrm>
            <a:off x="4947567" y="1311164"/>
            <a:ext cx="2466880" cy="15144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150206" y="1383172"/>
            <a:ext cx="85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метал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7679939" y="1262655"/>
            <a:ext cx="876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вакуум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642742" y="1311164"/>
            <a:ext cx="194934" cy="1514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6620970" y="2639192"/>
            <a:ext cx="0" cy="50405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36994" y="2639192"/>
            <a:ext cx="0" cy="50405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6103573" y="2999232"/>
            <a:ext cx="5173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6836995" y="2999232"/>
            <a:ext cx="121870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43928" y="26391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6858767" y="2103252"/>
            <a:ext cx="5556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72940" y="17751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3409966" y="2056802"/>
            <a:ext cx="11416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218548"/>
              </p:ext>
            </p:extLst>
          </p:nvPr>
        </p:nvGraphicFramePr>
        <p:xfrm>
          <a:off x="7856421" y="1682604"/>
          <a:ext cx="281475" cy="3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421" y="1682604"/>
                        <a:ext cx="281475" cy="37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Прямая со стрелкой 48"/>
          <p:cNvCxnSpPr/>
          <p:nvPr/>
        </p:nvCxnSpPr>
        <p:spPr>
          <a:xfrm>
            <a:off x="7409180" y="2073990"/>
            <a:ext cx="11416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467772" y="2488164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1600" i="1" dirty="0">
                <a:latin typeface="Times New Roman" pitchFamily="18" charset="0"/>
                <a:cs typeface="Times New Roman" pitchFamily="18" charset="0"/>
              </a:rPr>
              <a:t>пора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Прямая со стрелкой 50"/>
          <p:cNvCxnSpPr>
            <a:stCxn id="50" idx="1"/>
          </p:cNvCxnSpPr>
          <p:nvPr/>
        </p:nvCxnSpPr>
        <p:spPr>
          <a:xfrm rot="10800000">
            <a:off x="3110584" y="2634797"/>
            <a:ext cx="357189" cy="226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4506761" y="2829602"/>
            <a:ext cx="1493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1600" i="1" dirty="0">
                <a:latin typeface="Times New Roman" pitchFamily="18" charset="0"/>
                <a:cs typeface="Times New Roman" pitchFamily="18" charset="0"/>
              </a:rPr>
              <a:t>дипольний шар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 flipV="1">
            <a:off x="5676200" y="2466290"/>
            <a:ext cx="1071598" cy="4512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88896" y="3143248"/>
            <a:ext cx="7355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Times New Roman" pitchFamily="18" charset="0"/>
                <a:cs typeface="Times New Roman" pitchFamily="18" charset="0"/>
              </a:rPr>
              <a:t>Модель: вакансії та пори замінено на дипольний шар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товщиною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A46D2F-90A6-4AE3-959A-E60D69777A7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11592" r="9071"/>
          <a:stretch/>
        </p:blipFill>
        <p:spPr>
          <a:xfrm>
            <a:off x="4832008" y="3653962"/>
            <a:ext cx="4053518" cy="31588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FF4A38-1EED-4E8E-9EDE-A7CA71DB3A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75" y="3940955"/>
            <a:ext cx="3933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814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378</Words>
  <Application>Microsoft Office PowerPoint</Application>
  <PresentationFormat>Екран (4:3)</PresentationFormat>
  <Paragraphs>35</Paragraphs>
  <Slides>3</Slides>
  <Notes>1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Times New Roman</vt:lpstr>
      <vt:lpstr>Wingdings</vt:lpstr>
      <vt:lpstr>Тема Office</vt:lpstr>
      <vt:lpstr>Equation</vt:lpstr>
      <vt:lpstr>Підвищення стійкості прискорюючих структур до високовакуумного пробою</vt:lpstr>
      <vt:lpstr>Проблема відповідності теоретичного та експериментального струму польової емісії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Ihor</dc:creator>
  <cp:lastModifiedBy>Сергій Лебединський</cp:lastModifiedBy>
  <cp:revision>40</cp:revision>
  <dcterms:created xsi:type="dcterms:W3CDTF">2019-06-18T16:17:40Z</dcterms:created>
  <dcterms:modified xsi:type="dcterms:W3CDTF">2020-02-19T13:34:51Z</dcterms:modified>
</cp:coreProperties>
</file>