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38" r:id="rId2"/>
    <p:sldId id="536" r:id="rId3"/>
    <p:sldId id="539" r:id="rId4"/>
  </p:sldIdLst>
  <p:sldSz cx="9144000" cy="6858000" type="screen4x3"/>
  <p:notesSz cx="6742113" cy="98726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60D"/>
    <a:srgbClr val="0000FF"/>
    <a:srgbClr val="79D6F7"/>
    <a:srgbClr val="6AD1F6"/>
    <a:srgbClr val="9CCFD4"/>
    <a:srgbClr val="33CCCC"/>
    <a:srgbClr val="D7E7ED"/>
    <a:srgbClr val="BBE0E3"/>
    <a:srgbClr val="540B6B"/>
    <a:srgbClr val="F1D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7" autoAdjust="0"/>
    <p:restoredTop sz="94575" autoAdjust="0"/>
  </p:normalViewPr>
  <p:slideViewPr>
    <p:cSldViewPr>
      <p:cViewPr varScale="1">
        <p:scale>
          <a:sx n="104" d="100"/>
          <a:sy n="104" d="100"/>
        </p:scale>
        <p:origin x="3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notesViewPr>
    <p:cSldViewPr>
      <p:cViewPr varScale="1">
        <p:scale>
          <a:sx n="59" d="100"/>
          <a:sy n="59" d="100"/>
        </p:scale>
        <p:origin x="-2502" y="-84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823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endParaRPr lang="ru-R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fld id="{323FF5EF-95BD-4ECF-AD84-B5D70FF3F70C}" type="slidenum">
              <a:rPr lang="ru-RU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5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823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236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911" y="4689017"/>
            <a:ext cx="5394293" cy="444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fld id="{58034738-FD67-40B7-9D4C-FE27539BEF0D}" type="slidenum">
              <a:rPr lang="ru-RU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372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1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9834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2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547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3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0144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AC696-0057-4E98-9A65-D937EE6A7C26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94E56-4F21-4097-AABC-C2C4AFF792DC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982FE-382A-41B8-8803-0A8F52084558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9EA2C-7D9B-41CE-B160-221188566D95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92A9B-C5EE-4FFC-817A-4C98B8865F68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0158-B589-469F-8298-151ADC04733B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C8CE-BBEE-44FC-96EE-05539F9E46DE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34DE-14E3-470E-8F59-4715E10F0B5D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8342-3FAC-423A-895D-127CC7CE4B48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1056-2FAE-4C1A-95E8-2A7CC715015A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BC08-42B2-4085-99B9-015A8D8DBE44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492C-F52B-457A-A699-637BD717BCD9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1523A-DA3D-426D-B70F-4E609B4B7A5A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35F1-4B06-4438-A6A4-F820B4CEC09E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C942-1821-4215-9194-50D8AD6383E0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E801-0023-40CC-AB10-0D784C5D29AF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4707D-5BAB-4E8D-8FCE-6592590B7273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3C05-E23B-49B8-8AAF-97C38E05FE52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8FDE-A4AE-44D5-94D7-8387AE2C3D75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29F25-7B34-48CE-9A72-72BC091B4826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3400-9BA3-4DA4-BC04-9FB02F3B47AA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3F78-BF14-4BBF-9536-E29D5D4AAE64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341C9D0-79CA-44DB-96F2-5E162B26AB4B}" type="datetime1">
              <a:rPr lang="ru-RU"/>
              <a:pPr>
                <a:defRPr/>
              </a:pPr>
              <a:t>13.12.2021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FB2908-CC7B-456A-B4BB-99A629B78308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01000" y="214313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44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</a:t>
            </a:fld>
            <a:endParaRPr lang="ru-RU" sz="44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КЭД в магнитном поле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038859" y="6381328"/>
            <a:ext cx="7062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M., Novak O., </a:t>
            </a:r>
            <a:r>
              <a:rPr lang="en-US" sz="1400" dirty="0" err="1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 R. Vacuum birefringence in a supercritical magnetic field. </a:t>
            </a:r>
            <a:endParaRPr lang="uk-UA" sz="1400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Ukrainian Journal of Physics.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2019. Vol. 64, no. 3. P.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181.</a:t>
            </a:r>
            <a:endParaRPr lang="en-US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pic>
        <p:nvPicPr>
          <p:cNvPr id="1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600829"/>
            <a:ext cx="44640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360613" y="2411596"/>
            <a:ext cx="4732337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Поляризационная </a:t>
            </a:r>
            <a:r>
              <a:rPr lang="ru-RU" altLang="uk-U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 для мягких фотонов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563563" y="2852936"/>
            <a:ext cx="3721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 dirty="0">
                <a:latin typeface="Times New Roman" panose="02020603050405020304" pitchFamily="18" charset="0"/>
              </a:rPr>
              <a:t>Случай мягких фотонов и сверхсильных полей</a:t>
            </a:r>
            <a:r>
              <a:rPr lang="en-US" altLang="uk-UA" sz="2000" u="sng" dirty="0">
                <a:latin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4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50588"/>
              </p:ext>
            </p:extLst>
          </p:nvPr>
        </p:nvGraphicFramePr>
        <p:xfrm>
          <a:off x="3832225" y="3045966"/>
          <a:ext cx="46831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4" name="Equation" r:id="rId5" imgW="2946240" imgH="241200" progId="Equation.DSMT4">
                  <p:embed/>
                </p:oleObj>
              </mc:Choice>
              <mc:Fallback>
                <p:oleObj name="Equation" r:id="rId5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045966"/>
                        <a:ext cx="46831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63563" y="3629670"/>
            <a:ext cx="3721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dirty="0">
                <a:latin typeface="Times New Roman" panose="02020603050405020304" pitchFamily="18" charset="0"/>
              </a:rPr>
              <a:t>Разница показателей преломления</a:t>
            </a:r>
            <a:endParaRPr lang="en-US" altLang="uk-UA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50"/>
          <p:cNvGraphicFramePr>
            <a:graphicFrameLocks noChangeAspect="1"/>
          </p:cNvGraphicFramePr>
          <p:nvPr>
            <p:extLst/>
          </p:nvPr>
        </p:nvGraphicFramePr>
        <p:xfrm>
          <a:off x="4572000" y="3632845"/>
          <a:ext cx="15557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5" name="Equation" r:id="rId7" imgW="1066680" imgH="457200" progId="Equation.DSMT4">
                  <p:embed/>
                </p:oleObj>
              </mc:Choice>
              <mc:Fallback>
                <p:oleObj name="Equation" r:id="rId7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32845"/>
                        <a:ext cx="15557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63563" y="5801444"/>
            <a:ext cx="3721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>
                <a:latin typeface="Times New Roman" panose="02020603050405020304" pitchFamily="18" charset="0"/>
              </a:rPr>
              <a:t>Случай слабых магнитных полей</a:t>
            </a:r>
            <a:r>
              <a:rPr lang="en-US" altLang="uk-UA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" name="Объект 10"/>
          <p:cNvGraphicFramePr>
            <a:graphicFrameLocks noChangeAspect="1"/>
          </p:cNvGraphicFramePr>
          <p:nvPr>
            <p:extLst/>
          </p:nvPr>
        </p:nvGraphicFramePr>
        <p:xfrm>
          <a:off x="1403350" y="6147519"/>
          <a:ext cx="1778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6" name="Equation" r:id="rId9" imgW="1117440" imgH="241200" progId="Equation.DSMT4">
                  <p:embed/>
                </p:oleObj>
              </mc:Choice>
              <mc:Fallback>
                <p:oleObj name="Equation" r:id="rId9" imgW="1117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147519"/>
                        <a:ext cx="1778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0"/>
          <p:cNvGraphicFramePr>
            <a:graphicFrameLocks noChangeAspect="1"/>
          </p:cNvGraphicFramePr>
          <p:nvPr>
            <p:extLst/>
          </p:nvPr>
        </p:nvGraphicFramePr>
        <p:xfrm>
          <a:off x="4573588" y="5842719"/>
          <a:ext cx="1701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7" name="Equation" r:id="rId11" imgW="1168200" imgH="457200" progId="Equation.DSMT4">
                  <p:embed/>
                </p:oleObj>
              </mc:Choice>
              <mc:Fallback>
                <p:oleObj name="Equation" r:id="rId11" imgW="116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842719"/>
                        <a:ext cx="17018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7989887" y="593567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2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7989888" y="377950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1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4" name="Object 50"/>
          <p:cNvGraphicFramePr>
            <a:graphicFrameLocks noChangeAspect="1"/>
          </p:cNvGraphicFramePr>
          <p:nvPr>
            <p:extLst/>
          </p:nvPr>
        </p:nvGraphicFramePr>
        <p:xfrm>
          <a:off x="816355" y="4334619"/>
          <a:ext cx="388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8" name="Equation" r:id="rId13" imgW="266400" imgH="266400" progId="Equation.DSMT4">
                  <p:embed/>
                </p:oleObj>
              </mc:Choice>
              <mc:Fallback>
                <p:oleObj name="Equation" r:id="rId13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355" y="4334619"/>
                        <a:ext cx="388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137305" y="4310806"/>
            <a:ext cx="7464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 smtClean="0">
                <a:latin typeface="Times New Roman" panose="02020603050405020304" pitchFamily="18" charset="0"/>
              </a:rPr>
              <a:t>- показатели преломления вдоль и перпендикулярно к магнитному полю.</a:t>
            </a:r>
            <a:endParaRPr lang="en-US" altLang="uk-UA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79288"/>
              </p:ext>
            </p:extLst>
          </p:nvPr>
        </p:nvGraphicFramePr>
        <p:xfrm>
          <a:off x="4089773" y="4681287"/>
          <a:ext cx="22780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49" name="Equation" r:id="rId15" imgW="1562040" imgH="457200" progId="Equation.DSMT4">
                  <p:embed/>
                </p:oleObj>
              </mc:Choice>
              <mc:Fallback>
                <p:oleObj name="Equation" r:id="rId15" imgW="1562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73" y="4681287"/>
                        <a:ext cx="22780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0"/>
          <p:cNvGraphicFramePr>
            <a:graphicFrameLocks noChangeAspect="1"/>
          </p:cNvGraphicFramePr>
          <p:nvPr>
            <p:extLst/>
          </p:nvPr>
        </p:nvGraphicFramePr>
        <p:xfrm>
          <a:off x="1475656" y="5370289"/>
          <a:ext cx="18907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50" name="Equation" r:id="rId17" imgW="1295280" imgH="291960" progId="Equation.DSMT4">
                  <p:embed/>
                </p:oleObj>
              </mc:Choice>
              <mc:Fallback>
                <p:oleObj name="Equation" r:id="rId17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70289"/>
                        <a:ext cx="18907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0"/>
          <p:cNvGraphicFramePr>
            <a:graphicFrameLocks noChangeAspect="1"/>
          </p:cNvGraphicFramePr>
          <p:nvPr>
            <p:extLst/>
          </p:nvPr>
        </p:nvGraphicFramePr>
        <p:xfrm>
          <a:off x="3615606" y="5375052"/>
          <a:ext cx="15573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51" name="Equation" r:id="rId19" imgW="1066680" imgH="291960" progId="Equation.DSMT4">
                  <p:embed/>
                </p:oleObj>
              </mc:Choice>
              <mc:Fallback>
                <p:oleObj name="Equation" r:id="rId19" imgW="1066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06" y="5375052"/>
                        <a:ext cx="15573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/>
          <p:cNvGraphicFramePr>
            <a:graphicFrameLocks noChangeAspect="1"/>
          </p:cNvGraphicFramePr>
          <p:nvPr>
            <p:extLst/>
          </p:nvPr>
        </p:nvGraphicFramePr>
        <p:xfrm>
          <a:off x="5277818" y="5354445"/>
          <a:ext cx="14827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52" name="Equation" r:id="rId21" imgW="1015920" imgH="291960" progId="Equation.DSMT4">
                  <p:embed/>
                </p:oleObj>
              </mc:Choice>
              <mc:Fallback>
                <p:oleObj name="Equation" r:id="rId21" imgW="1015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818" y="5354445"/>
                        <a:ext cx="14827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98446" y="5364088"/>
            <a:ext cx="620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 smtClean="0">
                <a:latin typeface="Times New Roman" panose="02020603050405020304" pitchFamily="18" charset="0"/>
              </a:rPr>
              <a:t>где</a:t>
            </a:r>
            <a:endParaRPr lang="en-US" altLang="uk-UA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59434"/>
              </p:ext>
            </p:extLst>
          </p:nvPr>
        </p:nvGraphicFramePr>
        <p:xfrm>
          <a:off x="3203848" y="4673981"/>
          <a:ext cx="7604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53" name="Equation" r:id="rId23" imgW="520560" imgH="457200" progId="Equation.DSMT4">
                  <p:embed/>
                </p:oleObj>
              </mc:Choice>
              <mc:Fallback>
                <p:oleObj name="Equation" r:id="rId23" imgW="52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673981"/>
                        <a:ext cx="7604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6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01000" y="214313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44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ru-RU" sz="44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КЭД в магнитном поле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943650" y="2564904"/>
            <a:ext cx="5508670" cy="646331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uk-U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Фейнмана </a:t>
            </a: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фоторождения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 через поляризационный каскад</a:t>
            </a:r>
            <a:endParaRPr lang="ru-RU" altLang="uk-UA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8380120" y="4964431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3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2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03" y="822483"/>
            <a:ext cx="500856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" y="3284984"/>
            <a:ext cx="4141679" cy="21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26729" y="5406023"/>
            <a:ext cx="4186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Пороговые условия процесса (цвет показывает значение разности энергий исходного фотона и рожденной пары)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523606" y="3699901"/>
            <a:ext cx="37131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>
                <a:latin typeface="Times New Roman" panose="02020603050405020304" pitchFamily="18" charset="0"/>
              </a:rPr>
              <a:t>Случай нижайших уровней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>
                <a:latin typeface="Times New Roman" panose="02020603050405020304" pitchFamily="18" charset="0"/>
              </a:rPr>
              <a:t>Ландау вблизи порога процесса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>
                <a:latin typeface="Times New Roman" panose="02020603050405020304" pitchFamily="18" charset="0"/>
              </a:rPr>
              <a:t>для</a:t>
            </a:r>
            <a:endParaRPr lang="en-US" altLang="uk-UA" sz="2000">
              <a:latin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12" y="4812382"/>
            <a:ext cx="285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Рисунок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82526"/>
            <a:ext cx="727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0078" y="6309320"/>
            <a:ext cx="8220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M., Novak O., </a:t>
            </a:r>
            <a:r>
              <a:rPr lang="en-US" sz="1400" dirty="0" err="1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R.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Fomina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A, Electron-positron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pair </a:t>
            </a:r>
            <a:r>
              <a:rPr lang="en-US" sz="1400" dirty="0" err="1">
                <a:solidFill>
                  <a:srgbClr val="009900"/>
                </a:solidFill>
                <a:latin typeface="Times New Roman" pitchFamily="18" charset="0"/>
              </a:rPr>
              <a:t>photoproduction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 in a strong magnetic </a:t>
            </a:r>
            <a:endParaRPr lang="uk-UA" sz="1400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field through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the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polarization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cascade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Ukrainian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Journal of Physics. 2020. Vol. 65, no. 3. P. 187.</a:t>
            </a:r>
            <a:endParaRPr lang="en-US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01000" y="214313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44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3</a:t>
            </a:fld>
            <a:endParaRPr lang="ru-RU" sz="44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Потери энергии антипротонов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62434"/>
            <a:ext cx="3181794" cy="2953162"/>
          </a:xfrm>
          <a:prstGeom prst="rect">
            <a:avLst/>
          </a:prstGeom>
        </p:spPr>
      </p:pic>
      <p:graphicFrame>
        <p:nvGraphicFramePr>
          <p:cNvPr id="34" name="Object 17"/>
          <p:cNvGraphicFramePr>
            <a:graphicFrameLocks noChangeAspect="1"/>
          </p:cNvGraphicFramePr>
          <p:nvPr>
            <p:extLst/>
          </p:nvPr>
        </p:nvGraphicFramePr>
        <p:xfrm>
          <a:off x="611560" y="3825990"/>
          <a:ext cx="3518793" cy="74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2" name="Equation" r:id="rId5" imgW="2095200" imgH="444240" progId="Equation.DSMT4">
                  <p:embed/>
                </p:oleObj>
              </mc:Choice>
              <mc:Fallback>
                <p:oleObj name="Equation" r:id="rId5" imgW="2095200" imgH="444240" progId="Equation.DSMT4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25990"/>
                        <a:ext cx="3518793" cy="74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51520" y="3423133"/>
            <a:ext cx="3386137" cy="2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энергии</a:t>
            </a:r>
            <a:r>
              <a:rPr lang="ru-RU" altLang="uk-U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8054" y="1124744"/>
            <a:ext cx="8741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процесса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переданных импульсов (с учетом второго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борновского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приближения)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1373188" y="1928813"/>
          <a:ext cx="62420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3" name="Equation" r:id="rId7" imgW="3416040" imgH="368280" progId="Equation.DSMT4">
                  <p:embed/>
                </p:oleObj>
              </mc:Choice>
              <mc:Fallback>
                <p:oleObj name="Equation" r:id="rId7" imgW="3416040" imgH="36828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3188" y="1928813"/>
                        <a:ext cx="624205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8123" y="2505717"/>
            <a:ext cx="8634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трехчастичная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Грина для системы невзаимодействующих электронов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622103" y="2525462"/>
          <a:ext cx="343586" cy="41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4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103" y="2525462"/>
                        <a:ext cx="343586" cy="412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1115616" y="5191469"/>
          <a:ext cx="2550094" cy="8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5" name="Equation" r:id="rId11" imgW="1460160" imgH="482400" progId="Equation.DSMT4">
                  <p:embed/>
                </p:oleObj>
              </mc:Choice>
              <mc:Fallback>
                <p:oleObj name="Equation" r:id="rId11" imgW="1460160" imgH="4824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616" y="5191469"/>
                        <a:ext cx="2550094" cy="84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251520" y="4711365"/>
            <a:ext cx="3386137" cy="2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вероятностей</a:t>
            </a:r>
            <a:endParaRPr lang="ru-RU" altLang="uk-UA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4271057" y="5309598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 smtClean="0">
                <a:solidFill>
                  <a:srgbClr val="FF0033"/>
                </a:solidFill>
                <a:latin typeface="Times New Roman" pitchFamily="18" charset="0"/>
              </a:rPr>
              <a:t>6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4263910" y="3973513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5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8008862" y="195089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4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06935" y="6309320"/>
            <a:ext cx="75262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M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., </a:t>
            </a:r>
            <a:r>
              <a:rPr lang="en-US" sz="1400" dirty="0" err="1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R.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Energy losses of positive and negative charged particles in electron gas. </a:t>
            </a:r>
            <a:endParaRPr lang="en-US" sz="1400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Modern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</a:rPr>
              <a:t>Physics Letters A. 2017. Vol. 32, no. 06. P. 1750031. </a:t>
            </a:r>
            <a:endParaRPr lang="en-US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40387</TotalTime>
  <Words>252</Words>
  <Application>Microsoft Office PowerPoint</Application>
  <PresentationFormat>Екран (4:3)</PresentationFormat>
  <Paragraphs>42</Paragraphs>
  <Slides>3</Slides>
  <Notes>3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Оформление по умолчанию</vt:lpstr>
      <vt:lpstr>Equation</vt:lpstr>
      <vt:lpstr>Презентація PowerPoint</vt:lpstr>
      <vt:lpstr>Презентація PowerPoint</vt:lpstr>
      <vt:lpstr>Презентація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Электронное охлаждение</dc:title>
  <dc:creator>Roman</dc:creator>
  <cp:lastModifiedBy>1</cp:lastModifiedBy>
  <cp:revision>2139</cp:revision>
  <dcterms:created xsi:type="dcterms:W3CDTF">2009-12-26T22:44:06Z</dcterms:created>
  <dcterms:modified xsi:type="dcterms:W3CDTF">2021-12-13T08:24:09Z</dcterms:modified>
</cp:coreProperties>
</file>