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40" r:id="rId2"/>
    <p:sldId id="541" r:id="rId3"/>
    <p:sldId id="543" r:id="rId4"/>
    <p:sldId id="544" r:id="rId5"/>
    <p:sldId id="538" r:id="rId6"/>
    <p:sldId id="536" r:id="rId7"/>
    <p:sldId id="554" r:id="rId8"/>
    <p:sldId id="555" r:id="rId9"/>
    <p:sldId id="556" r:id="rId10"/>
    <p:sldId id="546" r:id="rId11"/>
    <p:sldId id="539" r:id="rId12"/>
    <p:sldId id="548" r:id="rId13"/>
    <p:sldId id="551" r:id="rId14"/>
    <p:sldId id="552" r:id="rId15"/>
    <p:sldId id="553" r:id="rId16"/>
    <p:sldId id="557" r:id="rId17"/>
    <p:sldId id="547" r:id="rId18"/>
    <p:sldId id="558" r:id="rId19"/>
  </p:sldIdLst>
  <p:sldSz cx="9144000" cy="6858000" type="screen4x3"/>
  <p:notesSz cx="6742113" cy="987266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760D"/>
    <a:srgbClr val="0000FF"/>
    <a:srgbClr val="79D6F7"/>
    <a:srgbClr val="6AD1F6"/>
    <a:srgbClr val="9CCFD4"/>
    <a:srgbClr val="33CCCC"/>
    <a:srgbClr val="D7E7ED"/>
    <a:srgbClr val="BBE0E3"/>
    <a:srgbClr val="540B6B"/>
    <a:srgbClr val="F1DC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7" autoAdjust="0"/>
    <p:restoredTop sz="94575" autoAdjust="0"/>
  </p:normalViewPr>
  <p:slideViewPr>
    <p:cSldViewPr>
      <p:cViewPr varScale="1">
        <p:scale>
          <a:sx n="91" d="100"/>
          <a:sy n="91" d="100"/>
        </p:scale>
        <p:origin x="-154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notesViewPr>
    <p:cSldViewPr>
      <p:cViewPr varScale="1">
        <p:scale>
          <a:sx n="59" d="100"/>
          <a:sy n="59" d="100"/>
        </p:scale>
        <p:origin x="-2502" y="-84"/>
      </p:cViewPr>
      <p:guideLst>
        <p:guide orient="horz" pos="311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823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endParaRPr lang="ru-RU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fld id="{323FF5EF-95BD-4ECF-AD84-B5D70FF3F70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6059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823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2363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911" y="4689017"/>
            <a:ext cx="5394293" cy="444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defTabSz="949490">
              <a:defRPr sz="1200"/>
            </a:lvl1pPr>
          </a:lstStyle>
          <a:p>
            <a:endParaRPr 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8" tIns="47469" rIns="94938" bIns="47469" numCol="1" anchor="b" anchorCtr="0" compatLnSpc="1">
            <a:prstTxWarp prst="textNoShape">
              <a:avLst/>
            </a:prstTxWarp>
          </a:bodyPr>
          <a:lstStyle>
            <a:lvl1pPr algn="r" defTabSz="949490">
              <a:defRPr sz="1200"/>
            </a:lvl1pPr>
          </a:lstStyle>
          <a:p>
            <a:fld id="{58034738-FD67-40B7-9D4C-FE27539BEF0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285372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1363"/>
            <a:ext cx="4932363" cy="3700462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5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99834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1363"/>
            <a:ext cx="4932363" cy="3700462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6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62547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A6F17-B415-42CA-8CC7-AEC5D9969034}" type="slidenum">
              <a:rPr lang="ru-RU"/>
              <a:pPr/>
              <a:t>8</a:t>
            </a:fld>
            <a:endParaRPr lang="ru-RU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На рисунку показаний графік залежності резонансної ймовірності від релятивістських параметрів </a:t>
            </a:r>
            <a:r>
              <a:rPr lang="uk-UA" i="1"/>
              <a:t>δ21i</a:t>
            </a:r>
            <a:r>
              <a:rPr lang="uk-UA"/>
              <a:t>  і  </a:t>
            </a:r>
            <a:r>
              <a:rPr lang="uk-UA" i="1"/>
              <a:t>δ22i</a:t>
            </a:r>
            <a:r>
              <a:rPr lang="uk-UA"/>
              <a:t> для початкової енергії електрона </a:t>
            </a:r>
            <a:r>
              <a:rPr lang="uk-UA" i="1"/>
              <a:t>Ei=50 МеВ</a:t>
            </a:r>
            <a:r>
              <a:rPr lang="uk-UA"/>
              <a:t> та кута вльоту електрона відносно напрямку розповсюдження хвилі: </a:t>
            </a:r>
            <a:r>
              <a:rPr lang="uk-UA" i="1"/>
              <a:t>θi = 135о</a:t>
            </a:r>
            <a:r>
              <a:rPr lang="uk-UA"/>
              <a:t>.</a:t>
            </a:r>
            <a:r>
              <a:rPr lang="ru-RU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E52F3-E937-45D0-8E86-43ABB9C26A02}" type="slidenum">
              <a:rPr lang="ru-RU"/>
              <a:pPr/>
              <a:t>9</a:t>
            </a:fld>
            <a:endParaRPr lang="ru-R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На рисунку показано максимальний резонансний диференціальний переріз (в одиницях </a:t>
            </a:r>
            <a:r>
              <a:rPr lang="el-GR">
                <a:cs typeface="Arial" charset="0"/>
              </a:rPr>
              <a:t>α</a:t>
            </a:r>
            <a:r>
              <a:rPr lang="en-US">
                <a:cs typeface="Arial" charset="0"/>
              </a:rPr>
              <a:t>r</a:t>
            </a:r>
            <a:r>
              <a:rPr lang="en-US" sz="1000">
                <a:cs typeface="Arial" charset="0"/>
              </a:rPr>
              <a:t>_e^2</a:t>
            </a:r>
            <a:r>
              <a:rPr lang="uk-UA"/>
              <a:t>), як функції відповідного квадрата кута вильоту розсіяного гамма-кванта для різного числа поглинених фотонів хвилі в області сильнх інтенсивностей. З цих графіків видно, що для числа поглинених фотонів  кожна крива резонансного перерізу має максимум, що зміщується в область великих кутів вильоту зі збільшенням </a:t>
            </a:r>
            <a:r>
              <a:rPr lang="en-US"/>
              <a:t>r</a:t>
            </a:r>
            <a:r>
              <a:rPr lang="uk-UA"/>
              <a:t>. У той же час із збільшенням кількості поглинених фотонів резонансна частота збільшується, а резонансний диференціальний переріз досить швидко зменшується.</a:t>
            </a:r>
            <a:r>
              <a:rPr lang="ru-RU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75" y="741363"/>
            <a:ext cx="4932363" cy="3700462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3" y="9378035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11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1" y="1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420144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742950"/>
            <a:ext cx="4929187" cy="3697288"/>
          </a:xfrm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35171" name="Номер слайда 6"/>
          <p:cNvSpPr txBox="1">
            <a:spLocks noGrp="1"/>
          </p:cNvSpPr>
          <p:nvPr/>
        </p:nvSpPr>
        <p:spPr bwMode="auto">
          <a:xfrm>
            <a:off x="3818824" y="9378036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 anchor="b"/>
          <a:lstStyle/>
          <a:p>
            <a:pPr algn="r" defTabSz="949490"/>
            <a:fld id="{E7768FFD-AD73-456A-9A5D-5B1B616B61E7}" type="slidenum">
              <a:rPr lang="ru-RU" sz="1200"/>
              <a:pPr algn="r" defTabSz="949490"/>
              <a:t>15</a:t>
            </a:fld>
            <a:endParaRPr lang="ru-RU" sz="1200" dirty="0"/>
          </a:p>
        </p:txBody>
      </p:sp>
      <p:sp>
        <p:nvSpPr>
          <p:cNvPr id="135172" name="Верхний колонтитул 8"/>
          <p:cNvSpPr txBox="1">
            <a:spLocks noGrp="1"/>
          </p:cNvSpPr>
          <p:nvPr/>
        </p:nvSpPr>
        <p:spPr bwMode="auto">
          <a:xfrm>
            <a:off x="2" y="2"/>
            <a:ext cx="2921783" cy="49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defTabSz="949490"/>
            <a:endParaRPr lang="ru-RU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AC696-0057-4E98-9A65-D937EE6A7C26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94E56-4F21-4097-AABC-C2C4AFF792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982FE-382A-41B8-8803-0A8F52084558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9EA2C-7D9B-41CE-B160-221188566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92A9B-C5EE-4FFC-817A-4C98B8865F68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20158-B589-469F-8298-151ADC0473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FC8CE-BBEE-44FC-96EE-05539F9E46DE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934DE-14E3-470E-8F59-4715E10F0B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98342-3FAC-423A-895D-127CC7CE4B48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1056-2FAE-4C1A-95E8-2A7CC71501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BBC08-42B2-4085-99B9-015A8D8DBE44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492C-F52B-457A-A699-637BD717B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1523A-DA3D-426D-B70F-4E609B4B7A5A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35F1-4B06-4438-A6A4-F820B4CEC0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8C942-1821-4215-9194-50D8AD6383E0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E801-0023-40CC-AB10-0D784C5D29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4707D-5BAB-4E8D-8FCE-6592590B7273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3C05-E23B-49B8-8AAF-97C38E05FE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08FDE-A4AE-44D5-94D7-8387AE2C3D75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29F25-7B34-48CE-9A72-72BC091B48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73400-9BA3-4DA4-BC04-9FB02F3B47AA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3F78-BF14-4BBF-9536-E29D5D4AAE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341C9D0-79CA-44DB-96F2-5E162B26AB4B}" type="datetime1">
              <a:rPr lang="ru-RU"/>
              <a:pPr>
                <a:defRPr/>
              </a:pPr>
              <a:t>14.12.2021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FB2908-CC7B-456A-B4BB-99A629B783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png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png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1507586" y="1305059"/>
            <a:ext cx="6451894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ЗВІТ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 НАУКОВО-ДОСЛІДНУ РОБОТУ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№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III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-103-17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Квантово-польові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підходи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задачах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зіткнення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важких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іонів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і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електронів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електромагнітних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полях»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остаточний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Керівник наукової  роботи:  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д.ф.-м.н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.,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с.н.с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 Р.І.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Холодов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58016" y="285728"/>
            <a:ext cx="2133600" cy="476250"/>
          </a:xfrm>
        </p:spPr>
        <p:txBody>
          <a:bodyPr/>
          <a:lstStyle/>
          <a:p>
            <a:pPr>
              <a:defRPr/>
            </a:pPr>
            <a:fld id="{ADC53C05-E23B-49B8-8AAF-97C38E05FE52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9012" name="Picture 4"/>
          <p:cNvPicPr>
            <a:picLocks noChangeAspect="1" noChangeArrowheads="1"/>
          </p:cNvPicPr>
          <p:nvPr/>
        </p:nvPicPr>
        <p:blipFill>
          <a:blip r:embed="rId4" cstate="print"/>
          <a:srcRect t="2273" b="4545"/>
          <a:stretch>
            <a:fillRect/>
          </a:stretch>
        </p:blipFill>
        <p:spPr bwMode="auto">
          <a:xfrm>
            <a:off x="4500562" y="2857496"/>
            <a:ext cx="41682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39013" name="Object 5"/>
          <p:cNvGraphicFramePr>
            <a:graphicFrameLocks noChangeAspect="1"/>
          </p:cNvGraphicFramePr>
          <p:nvPr/>
        </p:nvGraphicFramePr>
        <p:xfrm>
          <a:off x="357159" y="1307833"/>
          <a:ext cx="7572428" cy="974991"/>
        </p:xfrm>
        <a:graphic>
          <a:graphicData uri="http://schemas.openxmlformats.org/presentationml/2006/ole">
            <p:oleObj spid="_x0000_s939013" name="Equation" r:id="rId5" imgW="8877240" imgH="1143000" progId="Equation.DSMT4">
              <p:embed/>
            </p:oleObj>
          </a:graphicData>
        </a:graphic>
      </p:graphicFrame>
      <p:graphicFrame>
        <p:nvGraphicFramePr>
          <p:cNvPr id="939014" name="Object 6"/>
          <p:cNvGraphicFramePr>
            <a:graphicFrameLocks noChangeAspect="1"/>
          </p:cNvGraphicFramePr>
          <p:nvPr/>
        </p:nvGraphicFramePr>
        <p:xfrm>
          <a:off x="6799263" y="2078038"/>
          <a:ext cx="114300" cy="177800"/>
        </p:xfrm>
        <a:graphic>
          <a:graphicData uri="http://schemas.openxmlformats.org/presentationml/2006/ole">
            <p:oleObj spid="_x0000_s939014" name="Equation" r:id="rId6" imgW="114120" imgH="177480" progId="Equation.DSMT4">
              <p:embed/>
            </p:oleObj>
          </a:graphicData>
        </a:graphic>
      </p:graphicFrame>
      <p:graphicFrame>
        <p:nvGraphicFramePr>
          <p:cNvPr id="939015" name="Object 7"/>
          <p:cNvGraphicFramePr>
            <a:graphicFrameLocks noChangeAspect="1"/>
          </p:cNvGraphicFramePr>
          <p:nvPr/>
        </p:nvGraphicFramePr>
        <p:xfrm>
          <a:off x="3436938" y="2241479"/>
          <a:ext cx="4635524" cy="616017"/>
        </p:xfrm>
        <a:graphic>
          <a:graphicData uri="http://schemas.openxmlformats.org/presentationml/2006/ole">
            <p:oleObj spid="_x0000_s939015" name="Equation" r:id="rId7" imgW="3822480" imgH="50796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1427" y="928670"/>
            <a:ext cx="7595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Діелектрична сприйнятливість магнітоактивного електронного газу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9016" name="Object 8"/>
          <p:cNvGraphicFramePr>
            <a:graphicFrameLocks noChangeAspect="1"/>
          </p:cNvGraphicFramePr>
          <p:nvPr/>
        </p:nvGraphicFramePr>
        <p:xfrm>
          <a:off x="487342" y="2863848"/>
          <a:ext cx="1155700" cy="279400"/>
        </p:xfrm>
        <a:graphic>
          <a:graphicData uri="http://schemas.openxmlformats.org/presentationml/2006/ole">
            <p:oleObj spid="_x0000_s939016" name="Equation" r:id="rId8" imgW="1155600" imgH="279360" progId="Equation.DSMT4">
              <p:embed/>
            </p:oleObj>
          </a:graphicData>
        </a:graphic>
      </p:graphicFrame>
      <p:graphicFrame>
        <p:nvGraphicFramePr>
          <p:cNvPr id="939017" name="Object 9"/>
          <p:cNvGraphicFramePr>
            <a:graphicFrameLocks noChangeAspect="1"/>
          </p:cNvGraphicFramePr>
          <p:nvPr/>
        </p:nvGraphicFramePr>
        <p:xfrm>
          <a:off x="458778" y="3286124"/>
          <a:ext cx="2755900" cy="558800"/>
        </p:xfrm>
        <a:graphic>
          <a:graphicData uri="http://schemas.openxmlformats.org/presentationml/2006/ole">
            <p:oleObj spid="_x0000_s939017" name="Equation" r:id="rId9" imgW="2755800" imgH="558720" progId="Equation.DSMT4">
              <p:embed/>
            </p:oleObj>
          </a:graphicData>
        </a:graphic>
      </p:graphicFrame>
      <p:graphicFrame>
        <p:nvGraphicFramePr>
          <p:cNvPr id="939018" name="Object 10"/>
          <p:cNvGraphicFramePr>
            <a:graphicFrameLocks noChangeAspect="1"/>
          </p:cNvGraphicFramePr>
          <p:nvPr/>
        </p:nvGraphicFramePr>
        <p:xfrm>
          <a:off x="1773226" y="2752724"/>
          <a:ext cx="1155700" cy="533400"/>
        </p:xfrm>
        <a:graphic>
          <a:graphicData uri="http://schemas.openxmlformats.org/presentationml/2006/ole">
            <p:oleObj spid="_x0000_s939018" name="Equation" r:id="rId10" imgW="1155600" imgH="53316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875556" y="201019"/>
            <a:ext cx="6054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Втрати енергії в магнітному полі 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210" y="5282999"/>
            <a:ext cx="3127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Магнітне поле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замагнічує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	поперечу компоненту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672" y="585789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2)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9019" name="Object 11"/>
          <p:cNvGraphicFramePr>
            <a:graphicFrameLocks noChangeAspect="1"/>
          </p:cNvGraphicFramePr>
          <p:nvPr/>
        </p:nvGraphicFramePr>
        <p:xfrm>
          <a:off x="1096946" y="5929330"/>
          <a:ext cx="1117600" cy="381000"/>
        </p:xfrm>
        <a:graphic>
          <a:graphicData uri="http://schemas.openxmlformats.org/presentationml/2006/ole">
            <p:oleObj spid="_x0000_s939019" name="Equation" r:id="rId11" imgW="1117440" imgH="380880" progId="Equation.DSMT4">
              <p:embed/>
            </p:oleObj>
          </a:graphicData>
        </a:graphic>
      </p:graphicFrame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1795859" y="6444784"/>
            <a:ext cx="4220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0975" algn="l"/>
                <a:tab pos="269875" algn="l"/>
              </a:tabLst>
            </a:pP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Khelemelia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O.V., 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R.I. // PAST.  2017. №1.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8992" y="5786454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Гальмівна здатність магнітоактивного </a:t>
            </a:r>
          </a:p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електронного газу з анізотропною температурою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9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7190" y="3857628"/>
            <a:ext cx="392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“замагніченому”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електронному газі з анізотропною температурою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/>
        </p:nvGraphicFramePr>
        <p:xfrm>
          <a:off x="5130800" y="2336800"/>
          <a:ext cx="914400" cy="198438"/>
        </p:xfrm>
        <a:graphic>
          <a:graphicData uri="http://schemas.openxmlformats.org/presentationml/2006/ole">
            <p:oleObj spid="_x0000_s939020" name="Equation" r:id="rId12" imgW="914400" imgH="198720" progId="Equation.DSMT4">
              <p:embed/>
            </p:oleObj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593714" y="4600575"/>
          <a:ext cx="2406650" cy="708025"/>
        </p:xfrm>
        <a:graphic>
          <a:graphicData uri="http://schemas.openxmlformats.org/presentationml/2006/ole">
            <p:oleObj spid="_x0000_s939021" name="Equation" r:id="rId13" imgW="1422360" imgH="419040" progId="Equation.DSMT4">
              <p:embed/>
            </p:oleObj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3143240" y="4643446"/>
          <a:ext cx="714380" cy="696735"/>
        </p:xfrm>
        <a:graphic>
          <a:graphicData uri="http://schemas.openxmlformats.org/presentationml/2006/ole">
            <p:oleObj spid="_x0000_s939022" name="Equation" r:id="rId14" imgW="495000" imgH="444240" progId="Equation.DSMT4">
              <p:embed/>
            </p:oleObj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34153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11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14414" y="71415"/>
            <a:ext cx="724058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Втрати енергії антипротонів 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162774" y="6448425"/>
            <a:ext cx="68146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algn="ctr"/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Diachenko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M.,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R. 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Modern Physics Letters A. 2017. Vol. 32, no. 06. P. 1750031.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3062434"/>
            <a:ext cx="3181794" cy="2953162"/>
          </a:xfrm>
          <a:prstGeom prst="rect">
            <a:avLst/>
          </a:prstGeom>
        </p:spPr>
      </p:pic>
      <p:graphicFrame>
        <p:nvGraphicFramePr>
          <p:cNvPr id="34" name="Object 17"/>
          <p:cNvGraphicFramePr>
            <a:graphicFrameLocks noChangeAspect="1"/>
          </p:cNvGraphicFramePr>
          <p:nvPr>
            <p:extLst/>
          </p:nvPr>
        </p:nvGraphicFramePr>
        <p:xfrm>
          <a:off x="611560" y="3825990"/>
          <a:ext cx="3518793" cy="745533"/>
        </p:xfrm>
        <a:graphic>
          <a:graphicData uri="http://schemas.openxmlformats.org/presentationml/2006/ole">
            <p:oleObj spid="_x0000_s922670" name="Equation" r:id="rId5" imgW="2095200" imgH="444240" progId="Equation.DSMT4">
              <p:embed/>
            </p:oleObj>
          </a:graphicData>
        </a:graphic>
      </p:graphicFrame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251520" y="3423133"/>
            <a:ext cx="3386137" cy="2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Втрати</a:t>
            </a:r>
            <a:r>
              <a:rPr lang="ru-RU" altLang="uk-UA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енергії</a:t>
            </a:r>
            <a:r>
              <a:rPr lang="ru-RU" altLang="uk-UA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altLang="uk-UA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054" y="1124744"/>
            <a:ext cx="8741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Ймовірність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наближенні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великих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імпульсів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врахуванням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другого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борнівського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наближення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1373188" y="1928813"/>
          <a:ext cx="6242050" cy="671512"/>
        </p:xfrm>
        <a:graphic>
          <a:graphicData uri="http://schemas.openxmlformats.org/presentationml/2006/ole">
            <p:oleObj spid="_x0000_s922671" name="Equation" r:id="rId6" imgW="3416040" imgH="368280" progId="Equation.DSMT4">
              <p:embed/>
            </p:oleObj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8123" y="2505717"/>
            <a:ext cx="8634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       -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трьохчастинкова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Гріна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невзаємодіючих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електронів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71472" y="2516631"/>
          <a:ext cx="343586" cy="412303"/>
        </p:xfrm>
        <a:graphic>
          <a:graphicData uri="http://schemas.openxmlformats.org/presentationml/2006/ole">
            <p:oleObj spid="_x0000_s922672" name="Equation" r:id="rId7" imgW="190440" imgH="228600" progId="Equation.DSMT4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/>
          </p:nvPr>
        </p:nvGraphicFramePr>
        <p:xfrm>
          <a:off x="1115616" y="5191469"/>
          <a:ext cx="2550094" cy="842640"/>
        </p:xfrm>
        <a:graphic>
          <a:graphicData uri="http://schemas.openxmlformats.org/presentationml/2006/ole">
            <p:oleObj spid="_x0000_s922673" name="Equation" r:id="rId8" imgW="1460160" imgH="482400" progId="Equation.DSMT4">
              <p:embed/>
            </p:oleObj>
          </a:graphicData>
        </a:graphic>
      </p:graphicFrame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251520" y="4711365"/>
            <a:ext cx="3891852" cy="2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uk-UA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Співвідношення</a:t>
            </a:r>
            <a:r>
              <a:rPr lang="ru-RU" altLang="uk-UA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ймовірностей</a:t>
            </a:r>
            <a:endParaRPr lang="ru-RU" altLang="uk-UA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4271057" y="5309598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 smtClean="0">
                <a:solidFill>
                  <a:srgbClr val="FF0033"/>
                </a:solidFill>
                <a:latin typeface="Times New Roman" pitchFamily="18" charset="0"/>
              </a:rPr>
              <a:t>6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2" name="Rectangle 74"/>
          <p:cNvSpPr>
            <a:spLocks noChangeArrowheads="1"/>
          </p:cNvSpPr>
          <p:nvPr/>
        </p:nvSpPr>
        <p:spPr bwMode="auto">
          <a:xfrm>
            <a:off x="4263910" y="3973513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5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3" name="Rectangle 74"/>
          <p:cNvSpPr>
            <a:spLocks noChangeArrowheads="1"/>
          </p:cNvSpPr>
          <p:nvPr/>
        </p:nvSpPr>
        <p:spPr bwMode="auto">
          <a:xfrm>
            <a:off x="8008862" y="1950899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4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1474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51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3357573"/>
            <a:ext cx="30289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3004" y="428604"/>
            <a:ext cx="7772400" cy="385280"/>
          </a:xfrm>
        </p:spPr>
        <p:txBody>
          <a:bodyPr>
            <a:noAutofit/>
          </a:bodyPr>
          <a:lstStyle/>
          <a:p>
            <a:r>
              <a:rPr lang="ru-RU" sz="3200" kern="12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Моделювання</a:t>
            </a:r>
            <a:r>
              <a:rPr lang="ru-RU" sz="3200" kern="12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3200" kern="12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процесів</a:t>
            </a:r>
            <a:r>
              <a:rPr lang="ru-RU" sz="3200" kern="12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3200" kern="1200" dirty="0" smtClean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/>
            </a:r>
            <a:br>
              <a:rPr lang="ru-RU" sz="3200" kern="1200" dirty="0" smtClean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ru-RU" sz="3200" kern="1200" dirty="0" smtClean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в </a:t>
            </a:r>
            <a:r>
              <a:rPr lang="ru-RU" sz="3200" kern="12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електроному</a:t>
            </a:r>
            <a:r>
              <a:rPr lang="ru-RU" sz="3200" kern="12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3200" kern="12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газі</a:t>
            </a:r>
            <a:r>
              <a:rPr lang="ru-RU" sz="3200" kern="12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ru-RU" sz="3200" kern="1200" dirty="0" smtClean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методом </a:t>
            </a:r>
            <a:r>
              <a:rPr lang="ru-RU" sz="3200" kern="12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Particle-in-cell</a:t>
            </a:r>
            <a:endParaRPr lang="ru-RU" sz="3200" kern="1200" dirty="0">
              <a:solidFill>
                <a:srgbClr val="333399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7739320"/>
              </p:ext>
            </p:extLst>
          </p:nvPr>
        </p:nvGraphicFramePr>
        <p:xfrm>
          <a:off x="285720" y="1500174"/>
          <a:ext cx="3095626" cy="711200"/>
        </p:xfrm>
        <a:graphic>
          <a:graphicData uri="http://schemas.openxmlformats.org/presentationml/2006/ole">
            <p:oleObj spid="_x0000_s945154" name="Equation" r:id="rId4" imgW="1930320" imgH="4442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28728" y="1071546"/>
            <a:ext cx="115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Модель 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79047610"/>
              </p:ext>
            </p:extLst>
          </p:nvPr>
        </p:nvGraphicFramePr>
        <p:xfrm>
          <a:off x="992956" y="2214554"/>
          <a:ext cx="1435904" cy="857256"/>
        </p:xfrm>
        <a:graphic>
          <a:graphicData uri="http://schemas.openxmlformats.org/presentationml/2006/ole">
            <p:oleObj spid="_x0000_s945155" name="Equation" r:id="rId5" imgW="638328" imgH="380894" progId="Equation.DSMT4">
              <p:embed/>
            </p:oleObj>
          </a:graphicData>
        </a:graphic>
      </p:graphicFrame>
      <p:pic>
        <p:nvPicPr>
          <p:cNvPr id="1026" name="Picture 2" descr="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80" y="1207980"/>
            <a:ext cx="3312368" cy="129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92764" y="236279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електронного газу. Абсолютна густина заряду в початковий момент часу (а) та кінцевий момент часу (б)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3214686"/>
            <a:ext cx="2711064" cy="14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2844" y="493456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Вирівнювання температур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двох підсистем електронного газу температурами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endParaRPr lang="uk-U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5352" y="4934535"/>
            <a:ext cx="508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Кінетична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потенціальна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повна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енергія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часом протон-електронної плазми (а). Спектр власних коливань протон-електронної плазми (б), </a:t>
            </a:r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значення </a:t>
            </a:r>
            <a:r>
              <a:rPr lang="uk-UA" sz="1400" dirty="0" smtClean="0"/>
              <a:t>частоти </a:t>
            </a:r>
            <a:endParaRPr lang="uk-U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34886" y="479507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72396" y="4795075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endParaRPr lang="ru-RU" sz="1200" dirty="0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636145"/>
              </p:ext>
            </p:extLst>
          </p:nvPr>
        </p:nvGraphicFramePr>
        <p:xfrm>
          <a:off x="5643570" y="6143644"/>
          <a:ext cx="1663700" cy="295275"/>
        </p:xfrm>
        <a:graphic>
          <a:graphicData uri="http://schemas.openxmlformats.org/presentationml/2006/ole">
            <p:oleObj spid="_x0000_s945156" name="Equation" r:id="rId8" imgW="1218960" imgH="215640" progId="Equation.DSMT4">
              <p:embed/>
            </p:oleObj>
          </a:graphicData>
        </a:graphic>
      </p:graphicFrame>
      <p:pic>
        <p:nvPicPr>
          <p:cNvPr id="1028" name="Picture 4" descr="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323137"/>
            <a:ext cx="2824048" cy="146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Прямоугольник 18"/>
          <p:cNvSpPr/>
          <p:nvPr/>
        </p:nvSpPr>
        <p:spPr>
          <a:xfrm>
            <a:off x="1142976" y="6478809"/>
            <a:ext cx="78581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Nikishkin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I.I.,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R.I. 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J.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NANO- ELECTRON. PHYS. 13, 05022 (2021)</a:t>
            </a:r>
            <a:endParaRPr lang="ru-RU" sz="1400" dirty="0" err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200006" y="214290"/>
            <a:ext cx="1657350" cy="684213"/>
            <a:chOff x="67" y="145"/>
            <a:chExt cx="1044" cy="431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24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12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02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130673"/>
            <a:ext cx="7080844" cy="6981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Підвищення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стійкості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прискорюючих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структур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до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високовакуумного</a:t>
            </a:r>
            <a:r>
              <a:rPr lang="en-US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3000" dirty="0" err="1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пробою</a:t>
            </a:r>
            <a:endParaRPr lang="en-US" sz="3000" dirty="0">
              <a:solidFill>
                <a:srgbClr val="333399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78322"/>
            <a:ext cx="4107149" cy="3080362"/>
          </a:xfrm>
          <a:prstGeom prst="rect">
            <a:avLst/>
          </a:prstGeom>
        </p:spPr>
      </p:pic>
      <p:pic>
        <p:nvPicPr>
          <p:cNvPr id="10" name="Місце для вмісту 9">
            <a:extLst>
              <a:ext uri="{FF2B5EF4-FFF2-40B4-BE49-F238E27FC236}">
                <a16:creationId xmlns="" xmlns:a16="http://schemas.microsoft.com/office/drawing/2014/main" id="{FD27E7C8-21B2-4275-9C39-45597FFAC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45" t="9244" r="7850" b="333"/>
          <a:stretch/>
        </p:blipFill>
        <p:spPr>
          <a:xfrm>
            <a:off x="4890888" y="3237115"/>
            <a:ext cx="3657601" cy="2796477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476" y="407624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C7A1B18-B580-4A8C-B0E9-3A436824FDF6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1" name="Oval 3">
              <a:extLst>
                <a:ext uri="{FF2B5EF4-FFF2-40B4-BE49-F238E27FC236}">
                  <a16:creationId xmlns="" xmlns:a16="http://schemas.microsoft.com/office/drawing/2014/main" id="{93C558D4-7555-4713-BA2E-3092FDB5C9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2" name="Text Box 4">
              <a:extLst>
                <a:ext uri="{FF2B5EF4-FFF2-40B4-BE49-F238E27FC236}">
                  <a16:creationId xmlns="" xmlns:a16="http://schemas.microsoft.com/office/drawing/2014/main" id="{6F679DC6-3689-41F8-BA92-0580BFF5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="" xmlns:a16="http://schemas.microsoft.com/office/drawing/2014/main" id="{00350457-C33F-4028-BAF5-D04224481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B07C06E-A579-4EA5-B196-4F5AAB24D2C0}"/>
              </a:ext>
            </a:extLst>
          </p:cNvPr>
          <p:cNvSpPr txBox="1"/>
          <p:nvPr/>
        </p:nvSpPr>
        <p:spPr>
          <a:xfrm>
            <a:off x="940394" y="6084585"/>
            <a:ext cx="329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релятивістських ефектів на </a:t>
            </a:r>
          </a:p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польову емісію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260B609-FB40-47B4-A317-4F88FCEB02D2}"/>
              </a:ext>
            </a:extLst>
          </p:cNvPr>
          <p:cNvSpPr txBox="1"/>
          <p:nvPr/>
        </p:nvSpPr>
        <p:spPr>
          <a:xfrm>
            <a:off x="5100116" y="6058684"/>
            <a:ext cx="343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магнітного поля на </a:t>
            </a:r>
          </a:p>
          <a:p>
            <a:pPr algn="ctr"/>
            <a:r>
              <a:rPr lang="uk-U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польову емісію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03CC1E-9D44-4633-B9E0-4439D4302FF9}"/>
              </a:ext>
            </a:extLst>
          </p:cNvPr>
          <p:cNvSpPr txBox="1"/>
          <p:nvPr/>
        </p:nvSpPr>
        <p:spPr>
          <a:xfrm>
            <a:off x="510040" y="908720"/>
            <a:ext cx="8105894" cy="211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 defTabSz="914400">
              <a:lnSpc>
                <a:spcPct val="114000"/>
              </a:lnSpc>
              <a:spcAft>
                <a:spcPts val="6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рамках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наукового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співробітництва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Інститутом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прикладної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фізики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НАН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України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ЦЕРН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програмі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CLIC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проводяться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експериментальні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теоретичні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підвищення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стійкості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прискорюючих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структур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високовакуумного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пробою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Дослідж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уються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процеси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відбуваються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високо-вакуумному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пробої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з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врахуванням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чинників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впливу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зовнішнього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відсікаючого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магнітного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поля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паралельного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металу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релятивістських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ефектів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врахування дефектів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13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290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1680" y="130673"/>
            <a:ext cx="7080844" cy="6981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uk-UA" sz="3000" dirty="0">
                <a:solidFill>
                  <a:srgbClr val="333399"/>
                </a:solidFill>
                <a:latin typeface="Times New Roman" pitchFamily="18" charset="0"/>
                <a:ea typeface="+mn-ea"/>
                <a:cs typeface="+mn-cs"/>
              </a:rPr>
              <a:t>Проблема відповідності теоретичного та експериментального струму польової емісії</a:t>
            </a:r>
            <a:endParaRPr lang="en-US" sz="3000" dirty="0">
              <a:solidFill>
                <a:srgbClr val="333399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476" y="407624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2C7A1B18-B580-4A8C-B0E9-3A436824FDF6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1" name="Oval 3">
              <a:extLst>
                <a:ext uri="{FF2B5EF4-FFF2-40B4-BE49-F238E27FC236}">
                  <a16:creationId xmlns="" xmlns:a16="http://schemas.microsoft.com/office/drawing/2014/main" id="{93C558D4-7555-4713-BA2E-3092FDB5C9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2" name="Text Box 4">
              <a:extLst>
                <a:ext uri="{FF2B5EF4-FFF2-40B4-BE49-F238E27FC236}">
                  <a16:creationId xmlns="" xmlns:a16="http://schemas.microsoft.com/office/drawing/2014/main" id="{6F679DC6-3689-41F8-BA92-0580BFF5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="" xmlns:a16="http://schemas.microsoft.com/office/drawing/2014/main" id="{00350457-C33F-4028-BAF5-D04224481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5" name="Місце для вмісту 4">
            <a:extLst>
              <a:ext uri="{FF2B5EF4-FFF2-40B4-BE49-F238E27FC236}">
                <a16:creationId xmlns="" xmlns:a16="http://schemas.microsoft.com/office/drawing/2014/main" id="{0741DCD0-BE03-4BDB-BD74-97E7A1452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485582"/>
            <a:ext cx="8339364" cy="524174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Toijala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Eimre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Kyritsakis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Baibuz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Zadin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Djurabekova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(University of Helsinki, Finland; University of Tartu, Estonia)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“Field emission from the first principles: Effect of point defects on the value of the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workfunction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Spada, A.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Lorenzi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L. Lotto,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Consorzio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RFX, Italy)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Breakdown Induced by Rupture of Dielectric layer model”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Mofakhami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Dessante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Landfried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Testé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Seznec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Génie électrique et électronique de Paris, Laboratoire de Physique des Gaz et des Plasmas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“3D Modeling of field electron emission from micro-structured surfaces”</a:t>
            </a:r>
          </a:p>
          <a:p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 </a:t>
            </a:r>
            <a:r>
              <a:rPr lang="en-US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Wuensch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(CERN)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possible mechanism for enhanced field emission”</a:t>
            </a:r>
          </a:p>
          <a:p>
            <a:pPr marL="0" indent="0">
              <a:buNone/>
            </a:pPr>
            <a:endParaRPr lang="uk-UA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співпадіння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експериментальної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теоретичної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вольт-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амперної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характеристики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фактор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підсилення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 β =30-100.</a:t>
            </a:r>
          </a:p>
          <a:p>
            <a:pPr marL="0" indent="0">
              <a:buNone/>
            </a:pP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вістря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СЕМ показало,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вістря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меншими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100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вони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термодинамічно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нестабільні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нижче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 роботи виходу, наприклад, міді (4,5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на 0,5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недостатньо для збільшення струму аналогічно коефіцієнту підсилення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β=30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більше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="" xmlns:a16="http://schemas.microsoft.com/office/drawing/2014/main" id="{C524792C-271C-4AD0-801A-E5331F65F3D4}"/>
              </a:ext>
            </a:extLst>
          </p:cNvPr>
          <p:cNvSpPr/>
          <p:nvPr/>
        </p:nvSpPr>
        <p:spPr>
          <a:xfrm>
            <a:off x="1000605" y="992475"/>
            <a:ext cx="71427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>
                  <a:solidFill>
                    <a:srgbClr val="00B050"/>
                  </a:solidFill>
                </a:ln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MeVArc2019, 16 to 19 September 2019 Padova, Italy.</a:t>
            </a:r>
            <a:endParaRPr lang="uk-UA" sz="6600" b="1" dirty="0">
              <a:ln>
                <a:solidFill>
                  <a:srgbClr val="00B050"/>
                </a:solidFill>
              </a:ln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кутник 18">
            <a:extLst>
              <a:ext uri="{FF2B5EF4-FFF2-40B4-BE49-F238E27FC236}">
                <a16:creationId xmlns="" xmlns:a16="http://schemas.microsoft.com/office/drawing/2014/main" id="{74DD19E4-2283-4DA7-B22A-4C0BDEF36AC8}"/>
              </a:ext>
            </a:extLst>
          </p:cNvPr>
          <p:cNvSpPr/>
          <p:nvPr/>
        </p:nvSpPr>
        <p:spPr>
          <a:xfrm>
            <a:off x="251520" y="1454140"/>
            <a:ext cx="8352928" cy="2766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14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70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04820" y="71415"/>
            <a:ext cx="7067707" cy="100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Вплив</a:t>
            </a:r>
            <a:r>
              <a:rPr lang="ru-RU" sz="3000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вакансій</a:t>
            </a:r>
            <a:r>
              <a:rPr lang="ru-RU" sz="3000" dirty="0">
                <a:solidFill>
                  <a:srgbClr val="333399"/>
                </a:solidFill>
                <a:latin typeface="Times New Roman" pitchFamily="18" charset="0"/>
              </a:rPr>
              <a:t> та пор на струм</a:t>
            </a:r>
            <a:endParaRPr lang="en-US" sz="3000" dirty="0">
              <a:solidFill>
                <a:srgbClr val="333399"/>
              </a:solidFill>
              <a:latin typeface="Times New Roman" pitchFamily="18" charset="0"/>
            </a:endParaRPr>
          </a:p>
          <a:p>
            <a:pPr algn="ctr"/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польової</a:t>
            </a:r>
            <a:r>
              <a:rPr lang="ru-RU" sz="3000" dirty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000" dirty="0" err="1">
                <a:solidFill>
                  <a:srgbClr val="333399"/>
                </a:solidFill>
                <a:latin typeface="Times New Roman" pitchFamily="18" charset="0"/>
              </a:rPr>
              <a:t>емісії</a:t>
            </a:r>
            <a:endParaRPr lang="en-US" sz="3000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1311164"/>
            <a:ext cx="2466880" cy="15144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963494" y="14551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115894" y="167120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819478" y="188722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115894" y="217526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2963494" y="253530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675462" y="160758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747470" y="246329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603454" y="2031244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891486" y="2175260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15894" y="1887228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179518" y="1383172"/>
            <a:ext cx="14401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31301" y="1383172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метал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661034" y="1262655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вакуум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80218548"/>
              </p:ext>
            </p:extLst>
          </p:nvPr>
        </p:nvGraphicFramePr>
        <p:xfrm>
          <a:off x="3857207" y="1665416"/>
          <a:ext cx="281475" cy="375300"/>
        </p:xfrm>
        <a:graphic>
          <a:graphicData uri="http://schemas.openxmlformats.org/presentationml/2006/ole">
            <p:oleObj spid="_x0000_s946178" name="Equation" r:id="rId4" imgW="152268" imgH="203024" progId="Equation.DSMT4">
              <p:embed/>
            </p:oleObj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4947567" y="1311164"/>
            <a:ext cx="2466880" cy="151444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5150206" y="1383172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метал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7679939" y="1262655"/>
            <a:ext cx="876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вакуум</a:t>
            </a:r>
            <a:endParaRPr lang="ru-RU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642742" y="1311164"/>
            <a:ext cx="194934" cy="1514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6620970" y="2639192"/>
            <a:ext cx="0" cy="50405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836994" y="2639192"/>
            <a:ext cx="0" cy="50405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103573" y="2999232"/>
            <a:ext cx="5173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836995" y="2999232"/>
            <a:ext cx="121870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443928" y="263919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6858767" y="2103252"/>
            <a:ext cx="5556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72940" y="177515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409966" y="2056802"/>
            <a:ext cx="11416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80218548"/>
              </p:ext>
            </p:extLst>
          </p:nvPr>
        </p:nvGraphicFramePr>
        <p:xfrm>
          <a:off x="7856421" y="1682604"/>
          <a:ext cx="281475" cy="375300"/>
        </p:xfrm>
        <a:graphic>
          <a:graphicData uri="http://schemas.openxmlformats.org/presentationml/2006/ole">
            <p:oleObj spid="_x0000_s946179" name="Equation" r:id="rId5" imgW="152268" imgH="203024" progId="Equation.DSMT4">
              <p:embed/>
            </p:oleObj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>
            <a:off x="7409180" y="2073990"/>
            <a:ext cx="11416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467772" y="2488164"/>
            <a:ext cx="606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1600" i="1" dirty="0">
                <a:latin typeface="Times New Roman" pitchFamily="18" charset="0"/>
                <a:cs typeface="Times New Roman" pitchFamily="18" charset="0"/>
              </a:rPr>
              <a:t>пора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Прямая со стрелкой 50"/>
          <p:cNvCxnSpPr>
            <a:stCxn id="50" idx="1"/>
          </p:cNvCxnSpPr>
          <p:nvPr/>
        </p:nvCxnSpPr>
        <p:spPr>
          <a:xfrm rot="10800000">
            <a:off x="3110584" y="2634797"/>
            <a:ext cx="357189" cy="226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4506761" y="2829602"/>
            <a:ext cx="1493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1600" i="1" dirty="0">
                <a:latin typeface="Times New Roman" pitchFamily="18" charset="0"/>
                <a:cs typeface="Times New Roman" pitchFamily="18" charset="0"/>
              </a:rPr>
              <a:t>дипольний шар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5676200" y="2466290"/>
            <a:ext cx="1071598" cy="4512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88896" y="3143248"/>
            <a:ext cx="7355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Times New Roman" pitchFamily="18" charset="0"/>
                <a:cs typeface="Times New Roman" pitchFamily="18" charset="0"/>
              </a:rPr>
              <a:t>Модель: вакансії та пори замінено на дипольний шар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товщиною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3DA46D2F-90A6-4AE3-959A-E60D69777A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842" t="11592" r="9071"/>
          <a:stretch/>
        </p:blipFill>
        <p:spPr>
          <a:xfrm>
            <a:off x="4832008" y="3653962"/>
            <a:ext cx="4053518" cy="31588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9FF4A38-1EED-4E8E-9EDE-A7CA71DB3A5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175" y="3940955"/>
            <a:ext cx="3933825" cy="2752725"/>
          </a:xfrm>
          <a:prstGeom prst="rect">
            <a:avLst/>
          </a:prstGeom>
        </p:spPr>
      </p:pic>
      <p:sp>
        <p:nvSpPr>
          <p:cNvPr id="44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15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138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53C05-E23B-49B8-8AAF-97C38E05FE52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714612" y="1785926"/>
            <a:ext cx="250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Двохцентрова</a:t>
            </a:r>
            <a:r>
              <a:rPr lang="uk-UA" dirty="0" smtClean="0"/>
              <a:t> задача</a:t>
            </a:r>
            <a:endParaRPr lang="ru-RU" dirty="0"/>
          </a:p>
        </p:txBody>
      </p:sp>
      <p:sp>
        <p:nvSpPr>
          <p:cNvPr id="4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16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785786" y="285728"/>
            <a:ext cx="7715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Моделювання </a:t>
            </a:r>
            <a:r>
              <a:rPr lang="uk-UA" sz="3200" dirty="0" err="1" smtClean="0">
                <a:solidFill>
                  <a:srgbClr val="333399"/>
                </a:solidFill>
                <a:latin typeface="Times New Roman" pitchFamily="18" charset="0"/>
              </a:rPr>
              <a:t>мікроструктурної</a:t>
            </a:r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 еволюції реакторних матеріалів...</a:t>
            </a:r>
            <a:endParaRPr lang="ru-RU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28737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Отримано густини ймовірності для двовимірного просторово-анізотропного блукання Леві у балістичному режимі та проведено детальний аналіз властивостей отриманих розподілів.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err="1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32" y="2418702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lvl="0" indent="-3600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•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Розглянуто стиск і зсув пружної смуги з прямолінійною поздовжньою тріщиною.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Тріщина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повністю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закритою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береги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знаходяться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умовах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фрикційного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проков­зування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Методом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Вінера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Гопфа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отримано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аналітичний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розв’язок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Знайдено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розподіли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нормальних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дотичних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напружень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лінії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тріщини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продовженні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коефіцієнт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інтенсивності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зсувних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напружень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6" y="4406582"/>
            <a:ext cx="6515444" cy="1951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5206" y="4786322"/>
            <a:ext cx="1643074" cy="1266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</a:t>
            </a:r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іки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густини ймовірності для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балістичних блукань Леві</a:t>
            </a:r>
            <a:endParaRPr lang="en-US" sz="19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3076" y="6478809"/>
            <a:ext cx="34290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Yu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Bystrik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,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S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Denisov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// Phys. Rev. E</a:t>
            </a:r>
            <a:endParaRPr lang="ru-RU" sz="1400" dirty="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14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17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285728"/>
            <a:ext cx="3847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700" dirty="0" smtClean="0">
                <a:solidFill>
                  <a:srgbClr val="333399"/>
                </a:solidFill>
                <a:latin typeface="Times New Roman" pitchFamily="18" charset="0"/>
              </a:rPr>
              <a:t>Матеріали опубліковані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52" y="928670"/>
            <a:ext cx="4440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міжнародних журналів (3-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Q1, 2-Q2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528692"/>
            <a:ext cx="290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15 українських журналів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2143116"/>
            <a:ext cx="5272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70 тез конференцій, в тому числі міжнародних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2578238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u="sng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д</a:t>
            </a:r>
            <a:r>
              <a:rPr lang="ru-RU" sz="2000" dirty="0" err="1" smtClean="0">
                <a:latin typeface="Times New Roman"/>
                <a:ea typeface="Calibri"/>
              </a:rPr>
              <a:t>исертації</a:t>
            </a:r>
            <a:r>
              <a:rPr lang="ru-RU" sz="2000" dirty="0" smtClean="0">
                <a:latin typeface="Times New Roman"/>
                <a:ea typeface="Calibri"/>
              </a:rPr>
              <a:t> на </a:t>
            </a:r>
            <a:r>
              <a:rPr lang="ru-RU" sz="2000" dirty="0" err="1" smtClean="0">
                <a:latin typeface="Times New Roman"/>
                <a:ea typeface="Calibri"/>
              </a:rPr>
              <a:t>здобуття</a:t>
            </a:r>
            <a:r>
              <a:rPr lang="ru-RU" sz="2000" dirty="0" smtClean="0">
                <a:latin typeface="Times New Roman"/>
                <a:ea typeface="Calibri"/>
              </a:rPr>
              <a:t> </a:t>
            </a:r>
            <a:r>
              <a:rPr lang="ru-RU" sz="2000" dirty="0" err="1" smtClean="0">
                <a:latin typeface="Times New Roman"/>
                <a:ea typeface="Calibri"/>
              </a:rPr>
              <a:t>вченого</a:t>
            </a:r>
            <a:r>
              <a:rPr lang="ru-RU" sz="2000" dirty="0" smtClean="0">
                <a:latin typeface="Times New Roman"/>
                <a:ea typeface="Calibri"/>
              </a:rPr>
              <a:t> </a:t>
            </a:r>
            <a:r>
              <a:rPr lang="ru-RU" sz="2000" dirty="0" err="1" smtClean="0">
                <a:latin typeface="Times New Roman"/>
                <a:ea typeface="Calibri"/>
              </a:rPr>
              <a:t>ступеня</a:t>
            </a:r>
            <a:r>
              <a:rPr lang="ru-RU" sz="2000" dirty="0" smtClean="0">
                <a:latin typeface="Times New Roman"/>
                <a:ea typeface="Calibri"/>
              </a:rPr>
              <a:t> </a:t>
            </a:r>
          </a:p>
          <a:p>
            <a:r>
              <a:rPr lang="ru-RU" sz="2000" dirty="0" smtClean="0">
                <a:latin typeface="Times New Roman"/>
                <a:ea typeface="Calibri"/>
              </a:rPr>
              <a:t>   кандидата </a:t>
            </a:r>
            <a:r>
              <a:rPr lang="ru-RU" sz="2000" dirty="0" err="1" smtClean="0">
                <a:latin typeface="Times New Roman"/>
                <a:ea typeface="Calibri"/>
              </a:rPr>
              <a:t>фізико-математичних</a:t>
            </a:r>
            <a:r>
              <a:rPr lang="ru-RU" sz="2000" dirty="0" smtClean="0">
                <a:latin typeface="Times New Roman"/>
                <a:ea typeface="Calibri"/>
              </a:rPr>
              <a:t> наук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57224" y="5357826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91440" algn="l"/>
              </a:tabLst>
            </a:pPr>
            <a:r>
              <a:rPr lang="uk-UA" sz="1400" b="1" i="1" dirty="0" err="1" smtClean="0">
                <a:latin typeface="Times New Roman"/>
                <a:ea typeface="Calibri"/>
              </a:rPr>
              <a:t>Холодов</a:t>
            </a:r>
            <a:r>
              <a:rPr lang="uk-UA" sz="1400" b="1" i="1" dirty="0" smtClean="0">
                <a:latin typeface="Times New Roman"/>
                <a:ea typeface="Calibri"/>
              </a:rPr>
              <a:t> Р.І. </a:t>
            </a:r>
            <a:r>
              <a:rPr lang="uk-UA" sz="1400" dirty="0" smtClean="0">
                <a:latin typeface="Times New Roman"/>
                <a:ea typeface="Calibri"/>
              </a:rPr>
              <a:t>Резонансні і поляризаційні ефекти в процесах квантової електродинаміки в сильному магнітному полі. </a:t>
            </a:r>
          </a:p>
          <a:p>
            <a:pPr>
              <a:spcAft>
                <a:spcPts val="0"/>
              </a:spcAft>
              <a:tabLst>
                <a:tab pos="91440" algn="l"/>
              </a:tabLst>
            </a:pPr>
            <a:endParaRPr lang="uk-UA" sz="800" dirty="0" smtClean="0">
              <a:latin typeface="Times New Roman"/>
              <a:ea typeface="Calibri"/>
            </a:endParaRPr>
          </a:p>
          <a:p>
            <a:pPr>
              <a:spcAft>
                <a:spcPts val="0"/>
              </a:spcAft>
              <a:tabLst>
                <a:tab pos="91440" algn="l"/>
              </a:tabLst>
            </a:pPr>
            <a:r>
              <a:rPr lang="uk-UA" sz="1400" b="1" dirty="0" err="1" smtClean="0">
                <a:latin typeface="Times New Roman"/>
                <a:ea typeface="Calibri"/>
              </a:rPr>
              <a:t>Лебедь</a:t>
            </a:r>
            <a:r>
              <a:rPr lang="uk-UA" sz="1400" b="1" dirty="0" smtClean="0">
                <a:latin typeface="Times New Roman"/>
                <a:ea typeface="Calibri"/>
              </a:rPr>
              <a:t> О.А. </a:t>
            </a:r>
            <a:r>
              <a:rPr lang="uk-UA" sz="1400" dirty="0" err="1" smtClean="0">
                <a:latin typeface="Times New Roman"/>
                <a:ea typeface="Calibri"/>
              </a:rPr>
              <a:t>Нелiнiйнi</a:t>
            </a:r>
            <a:r>
              <a:rPr lang="uk-UA" sz="1400" dirty="0" smtClean="0">
                <a:latin typeface="Times New Roman"/>
                <a:ea typeface="Calibri"/>
              </a:rPr>
              <a:t> ефекти в процесах квантової </a:t>
            </a:r>
            <a:r>
              <a:rPr lang="uk-UA" sz="1400" dirty="0" err="1" smtClean="0">
                <a:latin typeface="Times New Roman"/>
                <a:ea typeface="Calibri"/>
              </a:rPr>
              <a:t>електродинамiки</a:t>
            </a:r>
            <a:r>
              <a:rPr lang="uk-UA" sz="1400" dirty="0" smtClean="0">
                <a:latin typeface="Times New Roman"/>
                <a:ea typeface="Calibri"/>
              </a:rPr>
              <a:t> в сильному </a:t>
            </a:r>
            <a:r>
              <a:rPr lang="uk-UA" sz="1400" dirty="0" err="1" smtClean="0">
                <a:latin typeface="Times New Roman"/>
                <a:ea typeface="Calibri"/>
              </a:rPr>
              <a:t>iмпульсному</a:t>
            </a:r>
            <a:r>
              <a:rPr lang="uk-UA" sz="1400" dirty="0" smtClean="0">
                <a:latin typeface="Times New Roman"/>
                <a:ea typeface="Calibri"/>
              </a:rPr>
              <a:t> </a:t>
            </a:r>
            <a:r>
              <a:rPr lang="uk-UA" sz="1400" dirty="0" err="1" smtClean="0">
                <a:latin typeface="Times New Roman"/>
                <a:ea typeface="Calibri"/>
              </a:rPr>
              <a:t>полi</a:t>
            </a:r>
            <a:r>
              <a:rPr lang="uk-UA" sz="1400" dirty="0" smtClean="0">
                <a:latin typeface="Times New Roman"/>
                <a:ea typeface="Calibri"/>
              </a:rPr>
              <a:t> лазера.</a:t>
            </a:r>
            <a:endParaRPr lang="ru-RU" sz="1400" dirty="0">
              <a:latin typeface="Times New Roman"/>
              <a:ea typeface="Calibri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7224" y="3262970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err="1" smtClean="0">
                <a:latin typeface="Times New Roman"/>
                <a:ea typeface="Calibri"/>
              </a:rPr>
              <a:t>Хелемеля</a:t>
            </a:r>
            <a:r>
              <a:rPr lang="ru-RU" sz="1400" b="1" i="1" dirty="0" smtClean="0">
                <a:latin typeface="Times New Roman"/>
                <a:ea typeface="Calibri"/>
              </a:rPr>
              <a:t> О.В. </a:t>
            </a:r>
            <a:r>
              <a:rPr lang="ru-RU" sz="1400" dirty="0" err="1" smtClean="0">
                <a:latin typeface="Times New Roman"/>
                <a:ea typeface="Calibri"/>
              </a:rPr>
              <a:t>Втрати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енергії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важкої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зарядженої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частинки</a:t>
            </a:r>
            <a:r>
              <a:rPr lang="ru-RU" sz="1400" dirty="0" smtClean="0">
                <a:latin typeface="Times New Roman"/>
                <a:ea typeface="Calibri"/>
              </a:rPr>
              <a:t> в </a:t>
            </a:r>
            <a:r>
              <a:rPr lang="ru-RU" sz="1400" dirty="0" err="1" smtClean="0">
                <a:latin typeface="Times New Roman"/>
                <a:ea typeface="Calibri"/>
              </a:rPr>
              <a:t>замагніченому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електронному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газі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анізотропною</a:t>
            </a:r>
            <a:r>
              <a:rPr lang="ru-RU" sz="1400" dirty="0" smtClean="0">
                <a:latin typeface="Times New Roman"/>
                <a:ea typeface="Calibri"/>
              </a:rPr>
              <a:t> температурою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57224" y="3739882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i="1" dirty="0" smtClean="0">
                <a:latin typeface="Times New Roman"/>
                <a:ea typeface="Calibri"/>
              </a:rPr>
              <a:t>Лебединський С. О</a:t>
            </a:r>
            <a:r>
              <a:rPr lang="ru-RU" sz="1400" b="1" i="1" dirty="0" smtClean="0">
                <a:latin typeface="Times New Roman"/>
                <a:ea typeface="Calibri"/>
              </a:rPr>
              <a:t>. </a:t>
            </a:r>
            <a:r>
              <a:rPr lang="ru-RU" sz="1400" dirty="0" err="1" smtClean="0">
                <a:latin typeface="Times New Roman"/>
                <a:ea typeface="Calibri"/>
              </a:rPr>
              <a:t>Польова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електронна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емісія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врахуванням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впливу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зовнішнього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магнітного</a:t>
            </a:r>
            <a:r>
              <a:rPr lang="ru-RU" sz="1400" dirty="0" smtClean="0">
                <a:latin typeface="Times New Roman"/>
                <a:ea typeface="Calibri"/>
              </a:rPr>
              <a:t> поля та </a:t>
            </a:r>
            <a:r>
              <a:rPr lang="ru-RU" sz="1400" dirty="0" err="1" smtClean="0">
                <a:latin typeface="Times New Roman"/>
                <a:ea typeface="Calibri"/>
              </a:rPr>
              <a:t>релятивістських</a:t>
            </a:r>
            <a:r>
              <a:rPr lang="ru-RU" sz="1400" dirty="0" smtClean="0">
                <a:latin typeface="Times New Roman"/>
                <a:ea typeface="Calibri"/>
              </a:rPr>
              <a:t> </a:t>
            </a:r>
            <a:r>
              <a:rPr lang="ru-RU" sz="1400" dirty="0" err="1" smtClean="0">
                <a:latin typeface="Times New Roman"/>
                <a:ea typeface="Calibri"/>
              </a:rPr>
              <a:t>ефектів</a:t>
            </a:r>
            <a:r>
              <a:rPr lang="ru-RU" sz="1400" dirty="0" smtClean="0">
                <a:latin typeface="Times New Roman"/>
                <a:ea typeface="Calibri"/>
              </a:rPr>
              <a:t>. 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7224" y="4191664"/>
            <a:ext cx="7429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b="1" i="1" dirty="0" err="1" smtClean="0">
                <a:latin typeface="Times New Roman"/>
                <a:ea typeface="Times New Roman"/>
              </a:rPr>
              <a:t>Бистрик</a:t>
            </a:r>
            <a:r>
              <a:rPr lang="uk-UA" sz="1400" b="1" i="1" dirty="0" smtClean="0">
                <a:latin typeface="Times New Roman"/>
                <a:ea typeface="Times New Roman"/>
              </a:rPr>
              <a:t> Ю.С. </a:t>
            </a:r>
            <a:r>
              <a:rPr lang="uk-UA" sz="1400" dirty="0" smtClean="0">
                <a:latin typeface="Times New Roman"/>
                <a:ea typeface="Times New Roman"/>
              </a:rPr>
              <a:t>Аномальні транспортні та релаксаційні процеси у стохастичних системах з </a:t>
            </a:r>
            <a:r>
              <a:rPr lang="uk-UA" sz="1400" dirty="0" err="1" smtClean="0">
                <a:latin typeface="Times New Roman"/>
                <a:ea typeface="Times New Roman"/>
              </a:rPr>
              <a:t>надповільною</a:t>
            </a:r>
            <a:r>
              <a:rPr lang="uk-UA" sz="1400" dirty="0" smtClean="0">
                <a:latin typeface="Times New Roman"/>
                <a:ea typeface="Times New Roman"/>
              </a:rPr>
              <a:t> еволюцією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1472" y="4714884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latin typeface="Times New Roman"/>
                <a:ea typeface="Calibri"/>
              </a:rPr>
              <a:t>2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дисертаці</a:t>
            </a:r>
            <a:r>
              <a:rPr lang="uk-UA" dirty="0" smtClean="0">
                <a:latin typeface="Times New Roman"/>
                <a:ea typeface="Calibri"/>
              </a:rPr>
              <a:t>ї</a:t>
            </a:r>
            <a:r>
              <a:rPr lang="ru-RU" dirty="0" smtClean="0">
                <a:latin typeface="Times New Roman"/>
                <a:ea typeface="Calibri"/>
              </a:rPr>
              <a:t> на </a:t>
            </a:r>
            <a:r>
              <a:rPr lang="ru-RU" dirty="0" err="1" smtClean="0">
                <a:latin typeface="Times New Roman"/>
                <a:ea typeface="Calibri"/>
              </a:rPr>
              <a:t>здобуття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вченого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ступеня</a:t>
            </a:r>
            <a:r>
              <a:rPr lang="ru-RU" dirty="0" smtClean="0">
                <a:latin typeface="Times New Roman"/>
                <a:ea typeface="Calibri"/>
              </a:rPr>
              <a:t> </a:t>
            </a:r>
          </a:p>
          <a:p>
            <a:r>
              <a:rPr lang="ru-RU" dirty="0" smtClean="0">
                <a:latin typeface="Times New Roman"/>
                <a:ea typeface="Calibri"/>
              </a:rPr>
              <a:t>   </a:t>
            </a:r>
            <a:r>
              <a:rPr lang="uk-UA" dirty="0" smtClean="0">
                <a:latin typeface="Times New Roman"/>
                <a:ea typeface="Calibri"/>
              </a:rPr>
              <a:t>доктора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фізико-математичних</a:t>
            </a:r>
            <a:r>
              <a:rPr lang="ru-RU" dirty="0" smtClean="0">
                <a:latin typeface="Times New Roman"/>
                <a:ea typeface="Calibri"/>
              </a:rPr>
              <a:t> наук </a:t>
            </a:r>
            <a:endParaRPr lang="ru-RU" dirty="0"/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9" name="Номер слайда 13"/>
          <p:cNvSpPr txBox="1">
            <a:spLocks noGrp="1"/>
          </p:cNvSpPr>
          <p:nvPr/>
        </p:nvSpPr>
        <p:spPr bwMode="auto">
          <a:xfrm>
            <a:off x="8072468" y="142852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18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214290"/>
            <a:ext cx="3354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Структура відділу</a:t>
            </a:r>
            <a:endParaRPr lang="ru-RU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8" y="1334144"/>
            <a:ext cx="892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№40 Відділ квантової електродинаміки сильних полів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00166" y="2000240"/>
            <a:ext cx="6858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зав.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відділу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д.ф.-м.н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, 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член-кореспондент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НАН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України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Холодов Роман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Іванович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8596" y="3514555"/>
            <a:ext cx="7572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№41 -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Лабораторія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інтегрованого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моделювання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механічних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властивостей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конструктивних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матеріалів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дією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опромінення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500166" y="5072074"/>
            <a:ext cx="814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зав. лаб.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скл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відділу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к.ф.-м.н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Бистрик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Юрій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Сергійович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271444" y="244457"/>
            <a:ext cx="1657350" cy="684213"/>
            <a:chOff x="67" y="145"/>
            <a:chExt cx="1044" cy="431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58016" y="142852"/>
            <a:ext cx="2133600" cy="476250"/>
          </a:xfrm>
        </p:spPr>
        <p:txBody>
          <a:bodyPr/>
          <a:lstStyle/>
          <a:p>
            <a:pPr>
              <a:defRPr/>
            </a:pPr>
            <a:fld id="{ADC53C05-E23B-49B8-8AAF-97C38E05FE52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198891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Мета: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дослідження ряду фундаментальних і прикладних фізичних проблем, пов’язаних із процесами, що відбуваються при зіткненнях важких іонів та електронів в зовнішніх електромагнітних полях.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391313"/>
            <a:ext cx="8143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i="1" dirty="0" smtClean="0">
                <a:latin typeface="Times New Roman" pitchFamily="18" charset="0"/>
                <a:cs typeface="Times New Roman" pitchFamily="18" charset="0"/>
              </a:rPr>
              <a:t>Методи дослідження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дослідження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квантово-електродинамічних процесів у зовнішніх електромагнітних полях, метод зв’язаних каналів у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двоцентровій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задачі, чисельні методи та моделювання методом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PIC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Particle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Cell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), методи розв’язку некоректних задач.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603" name="Rectangle 3"/>
          <p:cNvSpPr>
            <a:spLocks noChangeArrowheads="1"/>
          </p:cNvSpPr>
          <p:nvPr/>
        </p:nvSpPr>
        <p:spPr bwMode="auto">
          <a:xfrm>
            <a:off x="571472" y="3874851"/>
            <a:ext cx="807249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970213" algn="ctr"/>
                <a:tab pos="5940425" algn="r"/>
              </a:tabLst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Тема виконувалася в рамках угод про співпрацю між Інститутом прикладної фізики (ІПФ) НАН України та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колабораціями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SPARС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Stored Particles Atomic Physics Research Collaboration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та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HESR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High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Energy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Storage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Ring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FAIR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Facility for Antiproton and Ion Research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з перевірки КЕД в сильних полях, а також з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колаборацією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CLIC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Compact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L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near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Colider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CERN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European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Organization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Nuclear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Research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з проблеми вивчення виникнення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високовакуумних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пробоїв у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прискорюючих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структурах.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271444" y="244457"/>
            <a:ext cx="1657350" cy="684213"/>
            <a:chOff x="67" y="145"/>
            <a:chExt cx="1044" cy="431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858016" y="142852"/>
            <a:ext cx="2133600" cy="476250"/>
          </a:xfrm>
        </p:spPr>
        <p:txBody>
          <a:bodyPr/>
          <a:lstStyle/>
          <a:p>
            <a:pPr>
              <a:defRPr/>
            </a:pPr>
            <a:fld id="{ADC53C05-E23B-49B8-8AAF-97C38E05FE52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6355" y="285728"/>
            <a:ext cx="352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3200" dirty="0" smtClean="0">
                <a:solidFill>
                  <a:srgbClr val="333399"/>
                </a:solidFill>
                <a:latin typeface="Times New Roman" pitchFamily="18" charset="0"/>
              </a:rPr>
              <a:t>Основні напрямки:</a:t>
            </a:r>
            <a:endParaRPr lang="ru-RU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299977"/>
            <a:ext cx="7500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Етап 1.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Д процеси в сильних магнітних та імпульсних лазерних полях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85795"/>
            <a:ext cx="70723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Етап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Втрати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енергії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зарядженої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частинки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проходженні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через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замагнічений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електронний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газ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4348" y="2871613"/>
            <a:ext cx="7143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Етап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плив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польової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емісії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матеріалів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прискорюючих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структур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модифікованою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поверхнею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зовнішніх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електромагнітних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полях на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виникнення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високовакуумного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пробою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4348" y="4228935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Етап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КЕД процеси в потенціалі двох кулонівських центрів та лазерного поля за проектами FAIR та ELI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14380" y="5086191"/>
            <a:ext cx="7858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Етап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Моделювання </a:t>
            </a: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мікроструктурної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еволюції реакторних матеріалів з урахуванням зіткнення важких іонів, нейтронів, електронів і застосування методів обчислювальної термодинаміки та фізичної кінетики в задачах реакторного матеріалознавства.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71444" y="244457"/>
            <a:ext cx="1657350" cy="684213"/>
            <a:chOff x="67" y="145"/>
            <a:chExt cx="1044" cy="431"/>
          </a:xfrm>
        </p:grpSpPr>
        <p:sp>
          <p:nvSpPr>
            <p:cNvPr id="17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34153" name="Номер слайда 13"/>
          <p:cNvSpPr txBox="1">
            <a:spLocks noGrp="1"/>
          </p:cNvSpPr>
          <p:nvPr/>
        </p:nvSpPr>
        <p:spPr bwMode="auto">
          <a:xfrm>
            <a:off x="8001000" y="214313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5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14414" y="71415"/>
            <a:ext cx="724058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КЭД в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магнітному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полі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092423" y="6519446"/>
            <a:ext cx="72733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Diachenko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M., Novak O.,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R. 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// 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Ukrainian Journal of Physics. 2019. Vol. 64, no. 3. P. 181</a:t>
            </a:r>
          </a:p>
        </p:txBody>
      </p:sp>
      <p:pic>
        <p:nvPicPr>
          <p:cNvPr id="10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3963" y="600829"/>
            <a:ext cx="44640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360613" y="2411596"/>
            <a:ext cx="4732337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Поляризаційна</a:t>
            </a: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петля </a:t>
            </a:r>
            <a:r>
              <a:rPr lang="ru-RU" altLang="uk-UA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м’яких</a:t>
            </a: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фотонів</a:t>
            </a:r>
            <a:endParaRPr lang="ru-RU" altLang="uk-UA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563563" y="2852936"/>
            <a:ext cx="3721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 dirty="0" err="1" smtClean="0">
                <a:latin typeface="Times New Roman" panose="02020603050405020304" pitchFamily="18" charset="0"/>
              </a:rPr>
              <a:t>Випадок</a:t>
            </a:r>
            <a:r>
              <a:rPr lang="ru-RU" altLang="uk-UA" sz="2000" u="sng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2000" u="sng" dirty="0" err="1" smtClean="0">
                <a:latin typeface="Times New Roman" panose="02020603050405020304" pitchFamily="18" charset="0"/>
              </a:rPr>
              <a:t>мяких</a:t>
            </a:r>
            <a:r>
              <a:rPr lang="ru-RU" altLang="uk-UA" sz="2000" u="sng" dirty="0" smtClean="0">
                <a:latin typeface="Times New Roman" panose="02020603050405020304" pitchFamily="18" charset="0"/>
              </a:rPr>
              <a:t> фотон</a:t>
            </a:r>
            <a:r>
              <a:rPr lang="uk-UA" altLang="uk-UA" sz="2000" u="sng" dirty="0" err="1" smtClean="0">
                <a:latin typeface="Times New Roman" panose="02020603050405020304" pitchFamily="18" charset="0"/>
              </a:rPr>
              <a:t>ів</a:t>
            </a:r>
            <a:r>
              <a:rPr lang="uk-UA" altLang="uk-UA" sz="2000" u="sng" dirty="0" smtClean="0">
                <a:latin typeface="Times New Roman" panose="02020603050405020304" pitchFamily="18" charset="0"/>
              </a:rPr>
              <a:t> та надсильних полів</a:t>
            </a:r>
            <a:endParaRPr lang="en-US" altLang="uk-UA" sz="2000" u="sng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550588"/>
              </p:ext>
            </p:extLst>
          </p:nvPr>
        </p:nvGraphicFramePr>
        <p:xfrm>
          <a:off x="3832225" y="3045966"/>
          <a:ext cx="4683125" cy="377825"/>
        </p:xfrm>
        <a:graphic>
          <a:graphicData uri="http://schemas.openxmlformats.org/presentationml/2006/ole">
            <p:oleObj spid="_x0000_s919914" name="Equation" r:id="rId5" imgW="2946240" imgH="241200" progId="Equation.DSMT4">
              <p:embed/>
            </p:oleObj>
          </a:graphicData>
        </a:graphic>
      </p:graphicFrame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63563" y="3743270"/>
            <a:ext cx="3721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dirty="0" smtClean="0">
                <a:latin typeface="Times New Roman" panose="02020603050405020304" pitchFamily="18" charset="0"/>
              </a:rPr>
              <a:t>Р</a:t>
            </a:r>
            <a:r>
              <a:rPr lang="uk-UA" altLang="uk-UA" sz="2000" dirty="0" err="1" smtClean="0">
                <a:latin typeface="Times New Roman" panose="02020603050405020304" pitchFamily="18" charset="0"/>
              </a:rPr>
              <a:t>ізниця</a:t>
            </a:r>
            <a:r>
              <a:rPr lang="uk-UA" altLang="uk-UA" sz="2000" dirty="0" smtClean="0">
                <a:latin typeface="Times New Roman" panose="02020603050405020304" pitchFamily="18" charset="0"/>
              </a:rPr>
              <a:t> показників заломлення</a:t>
            </a:r>
            <a:endParaRPr lang="en-US" altLang="uk-UA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50"/>
          <p:cNvGraphicFramePr>
            <a:graphicFrameLocks noChangeAspect="1"/>
          </p:cNvGraphicFramePr>
          <p:nvPr>
            <p:extLst/>
          </p:nvPr>
        </p:nvGraphicFramePr>
        <p:xfrm>
          <a:off x="4572000" y="3632845"/>
          <a:ext cx="1555750" cy="668338"/>
        </p:xfrm>
        <a:graphic>
          <a:graphicData uri="http://schemas.openxmlformats.org/presentationml/2006/ole">
            <p:oleObj spid="_x0000_s919915" name="Equation" r:id="rId6" imgW="1066680" imgH="457200" progId="Equation.DSMT4">
              <p:embed/>
            </p:oleObj>
          </a:graphicData>
        </a:graphic>
      </p:graphicFrame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563563" y="5801444"/>
            <a:ext cx="3721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dirty="0" err="1" smtClean="0">
                <a:latin typeface="Times New Roman" panose="02020603050405020304" pitchFamily="18" charset="0"/>
              </a:rPr>
              <a:t>Випадок</a:t>
            </a:r>
            <a:r>
              <a:rPr lang="ru-RU" altLang="uk-UA" sz="2000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 smtClean="0">
                <a:latin typeface="Times New Roman" panose="02020603050405020304" pitchFamily="18" charset="0"/>
              </a:rPr>
              <a:t>слабких</a:t>
            </a:r>
            <a:r>
              <a:rPr lang="ru-RU" altLang="uk-UA" sz="2000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 smtClean="0">
                <a:latin typeface="Times New Roman" panose="02020603050405020304" pitchFamily="18" charset="0"/>
              </a:rPr>
              <a:t>магнітних</a:t>
            </a:r>
            <a:r>
              <a:rPr lang="ru-RU" altLang="uk-UA" sz="2000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2000" dirty="0" err="1" smtClean="0">
                <a:latin typeface="Times New Roman" panose="02020603050405020304" pitchFamily="18" charset="0"/>
              </a:rPr>
              <a:t>полів</a:t>
            </a:r>
            <a:endParaRPr lang="en-US" altLang="uk-UA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Объект 10"/>
          <p:cNvGraphicFramePr>
            <a:graphicFrameLocks noChangeAspect="1"/>
          </p:cNvGraphicFramePr>
          <p:nvPr>
            <p:extLst/>
          </p:nvPr>
        </p:nvGraphicFramePr>
        <p:xfrm>
          <a:off x="1403350" y="6147519"/>
          <a:ext cx="1778000" cy="377825"/>
        </p:xfrm>
        <a:graphic>
          <a:graphicData uri="http://schemas.openxmlformats.org/presentationml/2006/ole">
            <p:oleObj spid="_x0000_s919916" name="Equation" r:id="rId7" imgW="1117600" imgH="241300" progId="Equation.DSMT4">
              <p:embed/>
            </p:oleObj>
          </a:graphicData>
        </a:graphic>
      </p:graphicFrame>
      <p:graphicFrame>
        <p:nvGraphicFramePr>
          <p:cNvPr id="19" name="Object 50"/>
          <p:cNvGraphicFramePr>
            <a:graphicFrameLocks noChangeAspect="1"/>
          </p:cNvGraphicFramePr>
          <p:nvPr>
            <p:extLst/>
          </p:nvPr>
        </p:nvGraphicFramePr>
        <p:xfrm>
          <a:off x="4573588" y="5842719"/>
          <a:ext cx="1701800" cy="668338"/>
        </p:xfrm>
        <a:graphic>
          <a:graphicData uri="http://schemas.openxmlformats.org/presentationml/2006/ole">
            <p:oleObj spid="_x0000_s919917" name="Equation" r:id="rId8" imgW="1168200" imgH="457200" progId="Equation.DSMT4">
              <p:embed/>
            </p:oleObj>
          </a:graphicData>
        </a:graphic>
      </p:graphicFrame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7989887" y="5935679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2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7989888" y="3779509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1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4" name="Object 50"/>
          <p:cNvGraphicFramePr>
            <a:graphicFrameLocks noChangeAspect="1"/>
          </p:cNvGraphicFramePr>
          <p:nvPr>
            <p:extLst/>
          </p:nvPr>
        </p:nvGraphicFramePr>
        <p:xfrm>
          <a:off x="816355" y="4334619"/>
          <a:ext cx="388937" cy="390525"/>
        </p:xfrm>
        <a:graphic>
          <a:graphicData uri="http://schemas.openxmlformats.org/presentationml/2006/ole">
            <p:oleObj spid="_x0000_s919918" name="Equation" r:id="rId9" imgW="266400" imgH="266400" progId="Equation.DSMT4">
              <p:embed/>
            </p:oleObj>
          </a:graphicData>
        </a:graphic>
      </p:graphicFrame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137305" y="4310806"/>
            <a:ext cx="74649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 smtClean="0">
                <a:latin typeface="Times New Roman" panose="02020603050405020304" pitchFamily="18" charset="0"/>
              </a:rPr>
              <a:t>- </a:t>
            </a:r>
            <a:r>
              <a:rPr lang="ru-RU" altLang="uk-UA" sz="1800" dirty="0" err="1" smtClean="0">
                <a:latin typeface="Times New Roman" panose="02020603050405020304" pitchFamily="18" charset="0"/>
              </a:rPr>
              <a:t>показники</a:t>
            </a:r>
            <a:r>
              <a:rPr lang="ru-RU" altLang="uk-UA" sz="1800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1800" dirty="0" err="1" smtClean="0">
                <a:latin typeface="Times New Roman" panose="02020603050405020304" pitchFamily="18" charset="0"/>
              </a:rPr>
              <a:t>заломлення</a:t>
            </a:r>
            <a:r>
              <a:rPr lang="ru-RU" altLang="uk-UA" sz="1800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1800" dirty="0" err="1" smtClean="0">
                <a:latin typeface="Times New Roman" panose="02020603050405020304" pitchFamily="18" charset="0"/>
              </a:rPr>
              <a:t>вздовж</a:t>
            </a:r>
            <a:r>
              <a:rPr lang="ru-RU" altLang="uk-UA" sz="1800" dirty="0" smtClean="0">
                <a:latin typeface="Times New Roman" panose="02020603050405020304" pitchFamily="18" charset="0"/>
              </a:rPr>
              <a:t> та перпендикулярно до </a:t>
            </a:r>
            <a:r>
              <a:rPr lang="ru-RU" altLang="uk-UA" sz="1800" dirty="0" err="1" smtClean="0">
                <a:latin typeface="Times New Roman" panose="02020603050405020304" pitchFamily="18" charset="0"/>
              </a:rPr>
              <a:t>магнітного</a:t>
            </a:r>
            <a:r>
              <a:rPr lang="ru-RU" altLang="uk-UA" sz="1800" dirty="0" smtClean="0">
                <a:latin typeface="Times New Roman" panose="02020603050405020304" pitchFamily="18" charset="0"/>
              </a:rPr>
              <a:t> поля.</a:t>
            </a:r>
            <a:endParaRPr lang="en-US" altLang="uk-UA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29179288"/>
              </p:ext>
            </p:extLst>
          </p:nvPr>
        </p:nvGraphicFramePr>
        <p:xfrm>
          <a:off x="4089773" y="4681287"/>
          <a:ext cx="2278063" cy="669925"/>
        </p:xfrm>
        <a:graphic>
          <a:graphicData uri="http://schemas.openxmlformats.org/presentationml/2006/ole">
            <p:oleObj spid="_x0000_s919919" name="Equation" r:id="rId10" imgW="1562040" imgH="457200" progId="Equation.DSMT4">
              <p:embed/>
            </p:oleObj>
          </a:graphicData>
        </a:graphic>
      </p:graphicFrame>
      <p:graphicFrame>
        <p:nvGraphicFramePr>
          <p:cNvPr id="27" name="Object 50"/>
          <p:cNvGraphicFramePr>
            <a:graphicFrameLocks noChangeAspect="1"/>
          </p:cNvGraphicFramePr>
          <p:nvPr>
            <p:extLst/>
          </p:nvPr>
        </p:nvGraphicFramePr>
        <p:xfrm>
          <a:off x="1214414" y="5370289"/>
          <a:ext cx="1890712" cy="430213"/>
        </p:xfrm>
        <a:graphic>
          <a:graphicData uri="http://schemas.openxmlformats.org/presentationml/2006/ole">
            <p:oleObj spid="_x0000_s919920" name="Equation" r:id="rId11" imgW="1295280" imgH="291960" progId="Equation.DSMT4">
              <p:embed/>
            </p:oleObj>
          </a:graphicData>
        </a:graphic>
      </p:graphicFrame>
      <p:graphicFrame>
        <p:nvGraphicFramePr>
          <p:cNvPr id="28" name="Object 50"/>
          <p:cNvGraphicFramePr>
            <a:graphicFrameLocks noChangeAspect="1"/>
          </p:cNvGraphicFramePr>
          <p:nvPr>
            <p:extLst/>
          </p:nvPr>
        </p:nvGraphicFramePr>
        <p:xfrm>
          <a:off x="3586167" y="5375052"/>
          <a:ext cx="1557337" cy="430212"/>
        </p:xfrm>
        <a:graphic>
          <a:graphicData uri="http://schemas.openxmlformats.org/presentationml/2006/ole">
            <p:oleObj spid="_x0000_s919921" name="Equation" r:id="rId12" imgW="1066680" imgH="291960" progId="Equation.DSMT4">
              <p:embed/>
            </p:oleObj>
          </a:graphicData>
        </a:graphic>
      </p:graphicFrame>
      <p:graphicFrame>
        <p:nvGraphicFramePr>
          <p:cNvPr id="29" name="Object 50"/>
          <p:cNvGraphicFramePr>
            <a:graphicFrameLocks noChangeAspect="1"/>
          </p:cNvGraphicFramePr>
          <p:nvPr>
            <p:extLst/>
          </p:nvPr>
        </p:nvGraphicFramePr>
        <p:xfrm>
          <a:off x="5875357" y="5354445"/>
          <a:ext cx="1482725" cy="430212"/>
        </p:xfrm>
        <a:graphic>
          <a:graphicData uri="http://schemas.openxmlformats.org/presentationml/2006/ole">
            <p:oleObj spid="_x0000_s919922" name="Equation" r:id="rId13" imgW="1015920" imgH="291960" progId="Equation.DSMT4">
              <p:embed/>
            </p:oleObj>
          </a:graphicData>
        </a:graphic>
      </p:graphicFrame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42910" y="5357826"/>
            <a:ext cx="620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7620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7620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7620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1800" dirty="0" smtClean="0">
                <a:latin typeface="Times New Roman" panose="02020603050405020304" pitchFamily="18" charset="0"/>
              </a:rPr>
              <a:t>де</a:t>
            </a:r>
            <a:endParaRPr lang="en-US" altLang="uk-UA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5559434"/>
              </p:ext>
            </p:extLst>
          </p:nvPr>
        </p:nvGraphicFramePr>
        <p:xfrm>
          <a:off x="3203848" y="4673981"/>
          <a:ext cx="760413" cy="669925"/>
        </p:xfrm>
        <a:graphic>
          <a:graphicData uri="http://schemas.openxmlformats.org/presentationml/2006/ole">
            <p:oleObj spid="_x0000_s919923" name="Equation" r:id="rId14" imgW="520560" imgH="457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26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134162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134163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134164" name="Text Box 5"/>
            <p:cNvSpPr txBox="1">
              <a:spLocks noChangeArrowheads="1"/>
            </p:cNvSpPr>
            <p:nvPr/>
          </p:nvSpPr>
          <p:spPr bwMode="auto">
            <a:xfrm rot="-1462854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34153" name="Номер слайда 13"/>
          <p:cNvSpPr txBox="1">
            <a:spLocks noGrp="1"/>
          </p:cNvSpPr>
          <p:nvPr/>
        </p:nvSpPr>
        <p:spPr bwMode="auto">
          <a:xfrm>
            <a:off x="8001000" y="214313"/>
            <a:ext cx="9286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B425C8E-7C20-4AC8-AAFE-9F0380390507}" type="slidenum">
              <a:rPr lang="ru-RU" sz="280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6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6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214414" y="71415"/>
            <a:ext cx="7240588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КЭД в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магнітному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полі</a:t>
            </a:r>
            <a:endParaRPr lang="en-US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42225" y="6448425"/>
            <a:ext cx="825572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Diachenko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M., Novak O.,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Kholodov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R.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, </a:t>
            </a:r>
            <a:r>
              <a:rPr lang="en-US" sz="1400" dirty="0" err="1" smtClean="0">
                <a:solidFill>
                  <a:srgbClr val="009900"/>
                </a:solidFill>
                <a:latin typeface="Times New Roman" pitchFamily="18" charset="0"/>
              </a:rPr>
              <a:t>Fomina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A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 //</a:t>
            </a:r>
            <a:r>
              <a:rPr lang="en-US" sz="1400" dirty="0" smtClean="0">
                <a:solidFill>
                  <a:srgbClr val="009900"/>
                </a:solidFill>
                <a:latin typeface="Times New Roman" pitchFamily="18" charset="0"/>
              </a:rPr>
              <a:t> Ukrainian Journal of Physics. 2020. Vol. 65, no. 3. P. 187.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943650" y="2564904"/>
            <a:ext cx="5508670" cy="646331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Фейнмана </a:t>
            </a: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фотонародження</a:t>
            </a: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пари через </a:t>
            </a:r>
            <a:r>
              <a:rPr lang="ru-RU" altLang="uk-UA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поляризаційний</a:t>
            </a:r>
            <a:r>
              <a:rPr lang="ru-RU" altLang="uk-UA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каскад</a:t>
            </a:r>
            <a:endParaRPr lang="ru-RU" altLang="uk-UA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8380120" y="4964431"/>
            <a:ext cx="61234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( </a:t>
            </a:r>
            <a:r>
              <a:rPr lang="en-US" sz="2000" dirty="0">
                <a:solidFill>
                  <a:srgbClr val="FF0033"/>
                </a:solidFill>
                <a:latin typeface="Times New Roman" pitchFamily="18" charset="0"/>
              </a:rPr>
              <a:t>3</a:t>
            </a:r>
            <a:r>
              <a:rPr lang="ru-RU" sz="2000" dirty="0" smtClean="0">
                <a:solidFill>
                  <a:srgbClr val="FF0033"/>
                </a:solidFill>
                <a:latin typeface="Times New Roman" pitchFamily="18" charset="0"/>
              </a:rPr>
              <a:t> </a:t>
            </a:r>
            <a:r>
              <a:rPr lang="ru-RU" sz="2000" dirty="0">
                <a:solidFill>
                  <a:srgbClr val="FF0033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2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3703" y="822483"/>
            <a:ext cx="5008563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20" y="3284984"/>
            <a:ext cx="4141679" cy="218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126729" y="5406023"/>
            <a:ext cx="4186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процеса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різниці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енергій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початкового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фотона та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народженої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пари)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4523606" y="3699901"/>
            <a:ext cx="3667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 dirty="0" err="1" smtClean="0">
                <a:latin typeface="Times New Roman" panose="02020603050405020304" pitchFamily="18" charset="0"/>
              </a:rPr>
              <a:t>Випадок</a:t>
            </a:r>
            <a:r>
              <a:rPr lang="ru-RU" altLang="uk-UA" sz="2000" u="sng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2000" u="sng" dirty="0" err="1" smtClean="0">
                <a:latin typeface="Times New Roman" panose="02020603050405020304" pitchFamily="18" charset="0"/>
              </a:rPr>
              <a:t>найнижчих</a:t>
            </a:r>
            <a:r>
              <a:rPr lang="ru-RU" altLang="uk-UA" sz="2000" u="sng" dirty="0" smtClean="0">
                <a:latin typeface="Times New Roman" panose="02020603050405020304" pitchFamily="18" charset="0"/>
              </a:rPr>
              <a:t> </a:t>
            </a:r>
            <a:r>
              <a:rPr lang="ru-RU" altLang="uk-UA" sz="2000" u="sng" dirty="0" err="1" smtClean="0">
                <a:latin typeface="Times New Roman" panose="02020603050405020304" pitchFamily="18" charset="0"/>
              </a:rPr>
              <a:t>рівнів</a:t>
            </a:r>
            <a:r>
              <a:rPr lang="ru-RU" altLang="uk-UA" sz="2000" u="sng" dirty="0" smtClean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 dirty="0" smtClean="0">
                <a:latin typeface="Times New Roman" panose="02020603050405020304" pitchFamily="18" charset="0"/>
              </a:rPr>
              <a:t>Ландау </a:t>
            </a:r>
            <a:r>
              <a:rPr lang="ru-RU" altLang="uk-UA" sz="2000" u="sng" dirty="0" err="1" smtClean="0">
                <a:latin typeface="Times New Roman" panose="02020603050405020304" pitchFamily="18" charset="0"/>
              </a:rPr>
              <a:t>поблизу</a:t>
            </a:r>
            <a:r>
              <a:rPr lang="ru-RU" altLang="uk-UA" sz="2000" u="sng" dirty="0" smtClean="0">
                <a:latin typeface="Times New Roman" panose="02020603050405020304" pitchFamily="18" charset="0"/>
              </a:rPr>
              <a:t> порога </a:t>
            </a:r>
            <a:r>
              <a:rPr lang="ru-RU" altLang="uk-UA" sz="2000" u="sng" dirty="0" err="1" smtClean="0">
                <a:latin typeface="Times New Roman" panose="02020603050405020304" pitchFamily="18" charset="0"/>
              </a:rPr>
              <a:t>процеса</a:t>
            </a:r>
            <a:endParaRPr lang="ru-RU" altLang="uk-UA" sz="2000" u="sng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uk-UA" sz="2000" u="sng" dirty="0">
                <a:latin typeface="Times New Roman" panose="02020603050405020304" pitchFamily="18" charset="0"/>
              </a:rPr>
              <a:t>для</a:t>
            </a:r>
            <a:endParaRPr lang="en-US" altLang="uk-UA" sz="2000" dirty="0">
              <a:latin typeface="Times New Roman" panose="02020603050405020304" pitchFamily="18" charset="0"/>
            </a:endParaRPr>
          </a:p>
        </p:txBody>
      </p:sp>
      <p:pic>
        <p:nvPicPr>
          <p:cNvPr id="29" name="Рисунок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4122" y="4867290"/>
            <a:ext cx="2851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Рисунок 3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0809" y="4416434"/>
            <a:ext cx="727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7"/>
          <p:cNvSpPr/>
          <p:nvPr/>
        </p:nvSpPr>
        <p:spPr>
          <a:xfrm>
            <a:off x="976345" y="488935"/>
            <a:ext cx="8167687" cy="79692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Ймовірності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процесів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2-го порядку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з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проміжним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фотонним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станом в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полі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плоскої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ел.-м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.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хвилі</a:t>
            </a:r>
            <a:endParaRPr lang="en-GB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34" y="2870212"/>
            <a:ext cx="1995488" cy="2344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5225" y="2230454"/>
            <a:ext cx="6457950" cy="3627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6363" y="260350"/>
            <a:ext cx="1657350" cy="684213"/>
            <a:chOff x="67" y="145"/>
            <a:chExt cx="1044" cy="431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 rot="-1386411">
              <a:off x="67" y="145"/>
              <a:ext cx="839" cy="431"/>
            </a:xfrm>
            <a:prstGeom prst="ellipse">
              <a:avLst/>
            </a:prstGeom>
            <a:noFill/>
            <a:ln w="508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 rot="-1614993">
              <a:off x="679" y="271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en-US" b="1" dirty="0">
                  <a:solidFill>
                    <a:srgbClr val="0066FF"/>
                  </a:solidFill>
                  <a:latin typeface="Times New Roman" pitchFamily="18" charset="0"/>
                </a:rPr>
                <a:t>Sumy</a:t>
              </a:r>
              <a:endParaRPr lang="ru-RU" b="1" dirty="0">
                <a:solidFill>
                  <a:srgbClr val="0066FF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 rot="20137146">
              <a:off x="97" y="180"/>
              <a:ext cx="7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0066FF"/>
                  </a:solidFill>
                  <a:latin typeface="Arial Black" pitchFamily="34" charset="0"/>
                </a:rPr>
                <a:t>I A P</a:t>
              </a:r>
              <a:endParaRPr lang="ru-RU" sz="3200" b="1" dirty="0">
                <a:solidFill>
                  <a:srgbClr val="0066FF"/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8579846" y="20214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3B425C8E-7C20-4AC8-AAFE-9F0380390507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7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00100" y="6191928"/>
            <a:ext cx="7215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Ворошило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О.І.,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Недорешта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В.М. XIX конференція з фізики високих енергій і </a:t>
            </a:r>
          </a:p>
          <a:p>
            <a:pPr algn="ctr"/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ядерної фізики Харків, 23-26 березня 2021 р.</a:t>
            </a:r>
            <a:endParaRPr lang="ru-RU" sz="1400" dirty="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4" cstate="print"/>
          <a:srcRect l="4956" t="28271" r="4292" b="3040"/>
          <a:stretch>
            <a:fillRect/>
          </a:stretch>
        </p:blipFill>
        <p:spPr bwMode="auto">
          <a:xfrm>
            <a:off x="5357818" y="3071810"/>
            <a:ext cx="3635375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0" y="3028950"/>
          <a:ext cx="5616575" cy="831850"/>
        </p:xfrm>
        <a:graphic>
          <a:graphicData uri="http://schemas.openxmlformats.org/presentationml/2006/ole">
            <p:oleObj spid="_x0000_s950274" name="Equation" r:id="rId5" imgW="3340080" imgH="495000" progId="Equation.DSMT4">
              <p:embed/>
            </p:oleObj>
          </a:graphicData>
        </a:graphic>
      </p:graphicFrame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92084" y="4076700"/>
          <a:ext cx="3879850" cy="696913"/>
        </p:xfrm>
        <a:graphic>
          <a:graphicData uri="http://schemas.openxmlformats.org/presentationml/2006/ole">
            <p:oleObj spid="_x0000_s950275" name="Equation" r:id="rId6" imgW="2209680" imgH="457200" progId="Equation.DSMT4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4141789" y="4252913"/>
          <a:ext cx="644525" cy="276225"/>
        </p:xfrm>
        <a:graphic>
          <a:graphicData uri="http://schemas.openxmlformats.org/presentationml/2006/ole">
            <p:oleObj spid="_x0000_s950276" name="Equation" r:id="rId7" imgW="380880" imgH="164880" progId="Equation.DSMT4">
              <p:embed/>
            </p:oleObj>
          </a:graphicData>
        </a:graphic>
      </p:graphicFrame>
      <p:sp>
        <p:nvSpPr>
          <p:cNvPr id="5127" name="Rectangle 19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85735" y="4797425"/>
          <a:ext cx="2143125" cy="601663"/>
        </p:xfrm>
        <a:graphic>
          <a:graphicData uri="http://schemas.openxmlformats.org/presentationml/2006/ole">
            <p:oleObj spid="_x0000_s950277" name="Equation" r:id="rId8" imgW="1384200" imgH="419040" progId="Equation.DSMT4">
              <p:embed/>
            </p:oleObj>
          </a:graphicData>
        </a:graphic>
      </p:graphicFrame>
      <p:sp>
        <p:nvSpPr>
          <p:cNvPr id="5129" name="Rectangle 20"/>
          <p:cNvSpPr>
            <a:spLocks noChangeArrowheads="1"/>
          </p:cNvSpPr>
          <p:nvPr/>
        </p:nvSpPr>
        <p:spPr bwMode="auto"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" name="CustomShape 7"/>
          <p:cNvSpPr/>
          <p:nvPr/>
        </p:nvSpPr>
        <p:spPr>
          <a:xfrm>
            <a:off x="785786" y="71414"/>
            <a:ext cx="8167688" cy="79692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Двофотонное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випромінення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електрона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</a:p>
          <a:p>
            <a:pPr algn="ctr"/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в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полі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імпульсної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лазерної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хвилі</a:t>
            </a:r>
            <a:endParaRPr lang="en-GB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5131" name="Прямоугольник 26"/>
          <p:cNvSpPr>
            <a:spLocks noChangeArrowheads="1"/>
          </p:cNvSpPr>
          <p:nvPr/>
        </p:nvSpPr>
        <p:spPr bwMode="auto">
          <a:xfrm>
            <a:off x="468313" y="1916113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3060700" algn="ctr"/>
                <a:tab pos="5940425" algn="ctr"/>
              </a:tabLst>
            </a:pPr>
            <a:r>
              <a:rPr lang="ru-RU" altLang="uk-UA" b="1" u="sng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резонансі</a:t>
            </a:r>
            <a:r>
              <a:rPr lang="uk-UA" altLang="uk-UA" b="1" u="sng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lang="ru-RU" altLang="uk-UA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42938" y="1285875"/>
          <a:ext cx="1368425" cy="636588"/>
        </p:xfrm>
        <a:graphic>
          <a:graphicData uri="http://schemas.openxmlformats.org/presentationml/2006/ole">
            <p:oleObj spid="_x0000_s950278" name="Equation" r:id="rId9" imgW="1091880" imgH="507960" progId="Equation.DSMT4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468313" y="2276475"/>
          <a:ext cx="1943100" cy="700088"/>
        </p:xfrm>
        <a:graphic>
          <a:graphicData uri="http://schemas.openxmlformats.org/presentationml/2006/ole">
            <p:oleObj spid="_x0000_s950279" name="Equation" r:id="rId10" imgW="1638000" imgH="583920" progId="Equation.DSMT4">
              <p:embed/>
            </p:oleObj>
          </a:graphicData>
        </a:graphic>
      </p:graphicFrame>
      <p:sp>
        <p:nvSpPr>
          <p:cNvPr id="5134" name="Прямоугольник 26"/>
          <p:cNvSpPr>
            <a:spLocks noChangeArrowheads="1"/>
          </p:cNvSpPr>
          <p:nvPr/>
        </p:nvSpPr>
        <p:spPr bwMode="auto">
          <a:xfrm>
            <a:off x="500063" y="957263"/>
            <a:ext cx="3495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3060700" algn="ctr"/>
                <a:tab pos="5940425" algn="ctr"/>
              </a:tabLst>
            </a:pPr>
            <a:r>
              <a:rPr lang="ru-RU" altLang="uk-UA" b="1" u="sng">
                <a:latin typeface="Times New Roman" pitchFamily="18" charset="0"/>
                <a:cs typeface="Times New Roman" pitchFamily="18" charset="0"/>
              </a:rPr>
              <a:t>Помі</a:t>
            </a:r>
            <a:r>
              <a:rPr lang="uk-UA" altLang="uk-UA" b="1" u="sng">
                <a:latin typeface="Times New Roman" pitchFamily="18" charset="0"/>
                <a:cs typeface="Times New Roman" pitchFamily="18" charset="0"/>
              </a:rPr>
              <a:t>рн</a:t>
            </a:r>
            <a:r>
              <a:rPr lang="ru-RU" altLang="uk-UA" b="1" u="sng">
                <a:latin typeface="Times New Roman" pitchFamily="18" charset="0"/>
                <a:cs typeface="Times New Roman" pitchFamily="18" charset="0"/>
              </a:rPr>
              <a:t>о-сильне поле</a:t>
            </a:r>
            <a:r>
              <a:rPr lang="uk-UA" altLang="uk-UA" b="1" u="sng">
                <a:latin typeface="Times New Roman" pitchFamily="18" charset="0"/>
                <a:cs typeface="Times New Roman" pitchFamily="18" charset="0"/>
              </a:rPr>
              <a:t>:</a:t>
            </a:r>
            <a:endParaRPr lang="ru-RU" altLang="uk-UA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2736851" y="4868863"/>
          <a:ext cx="1906587" cy="401637"/>
        </p:xfrm>
        <a:graphic>
          <a:graphicData uri="http://schemas.openxmlformats.org/presentationml/2006/ole">
            <p:oleObj spid="_x0000_s950280" name="Equation" r:id="rId11" imgW="1231560" imgH="279360" progId="Equation.DSMT4">
              <p:embed/>
            </p:oleObj>
          </a:graphicData>
        </a:graphic>
      </p:graphicFrame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62388" y="1098545"/>
            <a:ext cx="1862137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43650" y="1120771"/>
            <a:ext cx="1973263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1188" y="5356225"/>
            <a:ext cx="316865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Прямоугольник 18"/>
          <p:cNvSpPr/>
          <p:nvPr/>
        </p:nvSpPr>
        <p:spPr>
          <a:xfrm>
            <a:off x="8572528" y="191136"/>
            <a:ext cx="3571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3B425C8E-7C20-4AC8-AAFE-9F0380390507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8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57388" y="63348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V.N.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Nedoreshta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, A.I.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Voroshilo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, S.P.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Roshchupkin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and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V.V.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Dubov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//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Laser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Physics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 2017.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Vol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. 27, 026003. (9pp).</a:t>
            </a:r>
            <a:endParaRPr lang="ru-RU" sz="1400" dirty="0" smtClean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246563" y="4643446"/>
          <a:ext cx="1768475" cy="711200"/>
        </p:xfrm>
        <a:graphic>
          <a:graphicData uri="http://schemas.openxmlformats.org/presentationml/2006/ole">
            <p:oleObj spid="_x0000_s951298" name="Equation" r:id="rId4" imgW="1143000" imgH="495000" progId="Equation.DSMT4">
              <p:embed/>
            </p:oleObj>
          </a:graphicData>
        </a:graphic>
      </p:graphicFrame>
      <p:sp>
        <p:nvSpPr>
          <p:cNvPr id="6152" name="Rectangle 20"/>
          <p:cNvSpPr>
            <a:spLocks noChangeArrowheads="1"/>
          </p:cNvSpPr>
          <p:nvPr/>
        </p:nvSpPr>
        <p:spPr bwMode="auto"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" name="CustomShape 7"/>
          <p:cNvSpPr/>
          <p:nvPr/>
        </p:nvSpPr>
        <p:spPr>
          <a:xfrm>
            <a:off x="-142907" y="115888"/>
            <a:ext cx="9286908" cy="79692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Розсіювання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гамма-квантів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на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високоенергетичних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електронах</a:t>
            </a:r>
            <a:r>
              <a:rPr lang="ru-RU" sz="3200" dirty="0" smtClean="0">
                <a:solidFill>
                  <a:srgbClr val="333399"/>
                </a:solidFill>
                <a:latin typeface="Times New Roman" pitchFamily="18" charset="0"/>
              </a:rPr>
              <a:t> у сильному лазерному </a:t>
            </a:r>
            <a:r>
              <a:rPr lang="ru-RU" sz="3200" dirty="0" err="1" smtClean="0">
                <a:solidFill>
                  <a:srgbClr val="333399"/>
                </a:solidFill>
                <a:latin typeface="Times New Roman" pitchFamily="18" charset="0"/>
              </a:rPr>
              <a:t>полі</a:t>
            </a:r>
            <a:endParaRPr lang="en-GB" sz="3200" dirty="0" smtClean="0">
              <a:solidFill>
                <a:srgbClr val="333399"/>
              </a:solidFill>
              <a:latin typeface="Times New Roman" pitchFamily="18" charset="0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595813" y="1581150"/>
          <a:ext cx="1400175" cy="636588"/>
        </p:xfrm>
        <a:graphic>
          <a:graphicData uri="http://schemas.openxmlformats.org/presentationml/2006/ole">
            <p:oleObj spid="_x0000_s951299" name="Equation" r:id="rId5" imgW="1117440" imgH="507960" progId="Equation.DSMT4">
              <p:embed/>
            </p:oleObj>
          </a:graphicData>
        </a:graphic>
      </p:graphicFrame>
      <p:sp>
        <p:nvSpPr>
          <p:cNvPr id="6157" name="Прямоугольник 26"/>
          <p:cNvSpPr>
            <a:spLocks noChangeArrowheads="1"/>
          </p:cNvSpPr>
          <p:nvPr/>
        </p:nvSpPr>
        <p:spPr bwMode="auto">
          <a:xfrm>
            <a:off x="4519613" y="1130300"/>
            <a:ext cx="1839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3060700" algn="ctr"/>
                <a:tab pos="5940425" algn="ctr"/>
              </a:tabLst>
            </a:pPr>
            <a:r>
              <a:rPr lang="ru-RU" altLang="uk-UA" b="1" u="sng">
                <a:latin typeface="Times New Roman" pitchFamily="18" charset="0"/>
                <a:cs typeface="Times New Roman" pitchFamily="18" charset="0"/>
              </a:rPr>
              <a:t>Сильне поле</a:t>
            </a:r>
            <a:r>
              <a:rPr lang="uk-UA" altLang="uk-UA" b="1" u="sng">
                <a:latin typeface="Times New Roman" pitchFamily="18" charset="0"/>
                <a:cs typeface="Times New Roman" pitchFamily="18" charset="0"/>
              </a:rPr>
              <a:t>:</a:t>
            </a:r>
            <a:endParaRPr lang="ru-RU" altLang="uk-UA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305550" y="4786322"/>
          <a:ext cx="2298700" cy="401637"/>
        </p:xfrm>
        <a:graphic>
          <a:graphicData uri="http://schemas.openxmlformats.org/presentationml/2006/ole">
            <p:oleObj spid="_x0000_s951300" name="Equation" r:id="rId6" imgW="1485720" imgH="279360" progId="Equation.DSMT4">
              <p:embed/>
            </p:oleObj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50825" y="1052513"/>
          <a:ext cx="3816350" cy="2055812"/>
        </p:xfrm>
        <a:graphic>
          <a:graphicData uri="http://schemas.openxmlformats.org/presentationml/2006/ole">
            <p:oleObj spid="_x0000_s951301" name="Рисунок" r:id="rId7" imgW="4393096" imgH="2186609" progId="Word.Picture.8">
              <p:embed/>
            </p:oleObj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7004050" y="1354138"/>
          <a:ext cx="2176463" cy="2592387"/>
        </p:xfrm>
        <a:graphic>
          <a:graphicData uri="http://schemas.openxmlformats.org/presentationml/2006/ole">
            <p:oleObj spid="_x0000_s951302" name="Рисунок" r:id="rId8" imgW="4987800" imgH="3903840" progId="Word.Picture.8">
              <p:embed/>
            </p:oleObj>
          </a:graphicData>
        </a:graphic>
      </p:graphicFrame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4337050" y="3643314"/>
          <a:ext cx="3552825" cy="866775"/>
        </p:xfrm>
        <a:graphic>
          <a:graphicData uri="http://schemas.openxmlformats.org/presentationml/2006/ole">
            <p:oleObj spid="_x0000_s951303" name="Equation" r:id="rId9" imgW="2145960" imgH="533160" progId="Equation.DSMT4">
              <p:embed/>
            </p:oleObj>
          </a:graphicData>
        </a:graphic>
      </p:graphicFrame>
      <p:sp>
        <p:nvSpPr>
          <p:cNvPr id="6168" name="Прямоугольник 26"/>
          <p:cNvSpPr>
            <a:spLocks noChangeArrowheads="1"/>
          </p:cNvSpPr>
          <p:nvPr/>
        </p:nvSpPr>
        <p:spPr bwMode="auto">
          <a:xfrm>
            <a:off x="4519613" y="2276475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3060700" algn="ctr"/>
                <a:tab pos="5940425" algn="ctr"/>
              </a:tabLst>
            </a:pPr>
            <a:r>
              <a:rPr lang="uk-UA" altLang="uk-UA" b="1" u="sng">
                <a:latin typeface="Times New Roman" pitchFamily="18" charset="0"/>
                <a:cs typeface="Times New Roman" pitchFamily="18" charset="0"/>
              </a:rPr>
              <a:t>Ультрарелятивізм:</a:t>
            </a:r>
            <a:endParaRPr lang="ru-RU" alt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5224463" y="2578100"/>
          <a:ext cx="1173162" cy="831850"/>
        </p:xfrm>
        <a:graphic>
          <a:graphicData uri="http://schemas.openxmlformats.org/presentationml/2006/ole">
            <p:oleObj spid="_x0000_s951304" name="Equation" r:id="rId10" imgW="558720" imgH="393480" progId="Equation.DSMT4">
              <p:embed/>
            </p:oleObj>
          </a:graphicData>
        </a:graphic>
      </p:graphicFrame>
      <p:sp>
        <p:nvSpPr>
          <p:cNvPr id="6171" name="Прямоугольник 26"/>
          <p:cNvSpPr>
            <a:spLocks noChangeArrowheads="1"/>
          </p:cNvSpPr>
          <p:nvPr/>
        </p:nvSpPr>
        <p:spPr bwMode="auto">
          <a:xfrm>
            <a:off x="7019925" y="1125538"/>
            <a:ext cx="1839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3060700" algn="ctr"/>
                <a:tab pos="5940425" algn="ctr"/>
              </a:tabLst>
            </a:pPr>
            <a:r>
              <a:rPr lang="ru-RU" altLang="uk-UA" b="1" u="sng">
                <a:latin typeface="Times New Roman" pitchFamily="18" charset="0"/>
                <a:cs typeface="Times New Roman" pitchFamily="18" charset="0"/>
              </a:rPr>
              <a:t>Вузький конус</a:t>
            </a:r>
            <a:r>
              <a:rPr lang="uk-UA" altLang="uk-UA" b="1" u="sng">
                <a:latin typeface="Times New Roman" pitchFamily="18" charset="0"/>
                <a:cs typeface="Times New Roman" pitchFamily="18" charset="0"/>
              </a:rPr>
              <a:t>:</a:t>
            </a:r>
            <a:endParaRPr lang="ru-RU" altLang="uk-UA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73" name="Picture 2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034" y="3214686"/>
            <a:ext cx="3024214" cy="316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0" y="3019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4033868" y="5467370"/>
          <a:ext cx="4895850" cy="819150"/>
        </p:xfrm>
        <a:graphic>
          <a:graphicData uri="http://schemas.openxmlformats.org/presentationml/2006/ole">
            <p:oleObj spid="_x0000_s951305" name="Equation" r:id="rId12" imgW="3340100" imgH="546100" progId="Equation.DSMT4">
              <p:embed/>
            </p:oleObj>
          </a:graphicData>
        </a:graphic>
      </p:graphicFrame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2043113" y="5580063"/>
          <a:ext cx="1962150" cy="309562"/>
        </p:xfrm>
        <a:graphic>
          <a:graphicData uri="http://schemas.openxmlformats.org/presentationml/2006/ole">
            <p:oleObj spid="_x0000_s951306" name="Equation" r:id="rId13" imgW="1447560" imgH="228600" progId="Equation.DSMT4">
              <p:embed/>
            </p:oleObj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1714496" y="6286520"/>
            <a:ext cx="5929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Недорешта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В.М.,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Ворошило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 О.І. // СПЕТФ-2021, м. Суми, 12-14 квітня 2021 р. – Суми: </a:t>
            </a:r>
            <a:r>
              <a:rPr lang="uk-UA" sz="1400" dirty="0" err="1" smtClean="0">
                <a:solidFill>
                  <a:srgbClr val="009900"/>
                </a:solidFill>
                <a:latin typeface="Times New Roman" pitchFamily="18" charset="0"/>
              </a:rPr>
              <a:t>СумДПУ</a:t>
            </a:r>
            <a:r>
              <a:rPr lang="uk-UA" sz="1400" dirty="0" smtClean="0">
                <a:solidFill>
                  <a:srgbClr val="009900"/>
                </a:solidFill>
                <a:latin typeface="Times New Roman" pitchFamily="18" charset="0"/>
              </a:rPr>
              <a:t>, 2021. – с. 25.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8429652" y="571480"/>
            <a:ext cx="571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3B425C8E-7C20-4AC8-AAFE-9F0380390507}" type="slidenum">
              <a:rPr lang="ru-RU" sz="2800" smtClean="0">
                <a:solidFill>
                  <a:srgbClr val="08760D"/>
                </a:solidFill>
                <a:latin typeface="Times New Roman" pitchFamily="18" charset="0"/>
                <a:cs typeface="Times New Roman" pitchFamily="18" charset="0"/>
              </a:rPr>
              <a:pPr algn="r"/>
              <a:t>9</a:t>
            </a:fld>
            <a:endParaRPr lang="ru-RU" sz="2800" dirty="0">
              <a:solidFill>
                <a:srgbClr val="0876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40967</TotalTime>
  <Words>1507</Words>
  <Application>Microsoft Office PowerPoint</Application>
  <PresentationFormat>Экран (4:3)</PresentationFormat>
  <Paragraphs>190</Paragraphs>
  <Slides>18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Оформление по умолчанию</vt:lpstr>
      <vt:lpstr>Equation</vt:lpstr>
      <vt:lpstr>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Моделювання процесів  в електроному газі методом Particle-in-cell</vt:lpstr>
      <vt:lpstr>Підвищення стійкості прискорюючих структур до високовакуумного пробою</vt:lpstr>
      <vt:lpstr>Проблема відповідності теоретичного та експериментального струму польової емісії</vt:lpstr>
      <vt:lpstr>Слайд 15</vt:lpstr>
      <vt:lpstr>Слайд 16</vt:lpstr>
      <vt:lpstr>Слайд 17</vt:lpstr>
      <vt:lpstr>Слайд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Электронное охлаждение</dc:title>
  <dc:creator>Roman</dc:creator>
  <cp:lastModifiedBy>xvdm</cp:lastModifiedBy>
  <cp:revision>2188</cp:revision>
  <dcterms:created xsi:type="dcterms:W3CDTF">2009-12-26T22:44:06Z</dcterms:created>
  <dcterms:modified xsi:type="dcterms:W3CDTF">2021-12-14T10:56:40Z</dcterms:modified>
</cp:coreProperties>
</file>