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57" r:id="rId4"/>
    <p:sldId id="264" r:id="rId5"/>
    <p:sldId id="265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6" r:id="rId14"/>
    <p:sldId id="278" r:id="rId15"/>
    <p:sldId id="285" r:id="rId16"/>
    <p:sldId id="279" r:id="rId17"/>
    <p:sldId id="280" r:id="rId18"/>
    <p:sldId id="281" r:id="rId19"/>
    <p:sldId id="282" r:id="rId20"/>
    <p:sldId id="283" r:id="rId21"/>
    <p:sldId id="284" r:id="rId22"/>
    <p:sldId id="261" r:id="rId23"/>
    <p:sldId id="262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76C17-DDD0-411D-8A2B-CC1705AEEB07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68EB16C-A20D-49A5-AEC1-35235328A156}">
      <dgm:prSet phldrT="[Texte]"/>
      <dgm:spPr/>
      <dgm:t>
        <a:bodyPr/>
        <a:lstStyle/>
        <a:p>
          <a:r>
            <a:rPr lang="fr-FR" dirty="0"/>
            <a:t>caractéristiques</a:t>
          </a:r>
        </a:p>
      </dgm:t>
    </dgm:pt>
    <dgm:pt modelId="{BA7A5C0D-98F0-4CB5-8857-1C7E7A979507}" type="parTrans" cxnId="{7576C9C8-AEC3-4490-8BAB-B10EB77B35DD}">
      <dgm:prSet/>
      <dgm:spPr/>
      <dgm:t>
        <a:bodyPr/>
        <a:lstStyle/>
        <a:p>
          <a:endParaRPr lang="fr-FR"/>
        </a:p>
      </dgm:t>
    </dgm:pt>
    <dgm:pt modelId="{90DD7904-AD02-4DFF-BC93-E3922D43A926}" type="sibTrans" cxnId="{7576C9C8-AEC3-4490-8BAB-B10EB77B35DD}">
      <dgm:prSet/>
      <dgm:spPr/>
      <dgm:t>
        <a:bodyPr/>
        <a:lstStyle/>
        <a:p>
          <a:endParaRPr lang="fr-FR"/>
        </a:p>
      </dgm:t>
    </dgm:pt>
    <dgm:pt modelId="{C646CF31-824F-4310-800C-DAEA7E58B992}">
      <dgm:prSet phldrT="[Texte]" custT="1"/>
      <dgm:spPr/>
      <dgm:t>
        <a:bodyPr/>
        <a:lstStyle/>
        <a:p>
          <a:pPr>
            <a:buNone/>
          </a:pPr>
          <a:r>
            <a:rPr lang="fr-FR" sz="1800" dirty="0" err="1"/>
            <a:t>df_web</a:t>
          </a:r>
          <a:r>
            <a:rPr lang="fr-FR" sz="1800" dirty="0"/>
            <a:t> </a:t>
          </a:r>
        </a:p>
        <a:p>
          <a:pPr>
            <a:buFont typeface="Wingdings" panose="05000000000000000000" pitchFamily="2" charset="2"/>
            <a:buChar char="§"/>
          </a:pPr>
          <a:r>
            <a:rPr lang="fr-FR" sz="1800" dirty="0"/>
            <a:t>28 caractéristiques</a:t>
          </a:r>
        </a:p>
        <a:p>
          <a:pPr>
            <a:buFont typeface="Wingdings" panose="05000000000000000000" pitchFamily="2" charset="2"/>
            <a:buChar char="§"/>
          </a:pPr>
          <a:r>
            <a:rPr lang="fr-FR" sz="1800" dirty="0"/>
            <a:t>1513 lignes</a:t>
          </a:r>
        </a:p>
        <a:p>
          <a:pPr>
            <a:buFont typeface="Wingdings" panose="05000000000000000000" pitchFamily="2" charset="2"/>
            <a:buChar char="§"/>
          </a:pPr>
          <a:r>
            <a:rPr lang="fr-FR" sz="1800" dirty="0"/>
            <a:t>Type de données : </a:t>
          </a:r>
          <a:r>
            <a:rPr lang="fr-FR" sz="1800" dirty="0" err="1"/>
            <a:t>float</a:t>
          </a:r>
          <a:r>
            <a:rPr lang="fr-FR" sz="1800" dirty="0"/>
            <a:t>, </a:t>
          </a:r>
          <a:r>
            <a:rPr lang="fr-FR" sz="1800" dirty="0" err="1"/>
            <a:t>int</a:t>
          </a:r>
          <a:r>
            <a:rPr lang="fr-FR" sz="1800" dirty="0"/>
            <a:t>, </a:t>
          </a:r>
          <a:r>
            <a:rPr lang="fr-FR" sz="1800" dirty="0" err="1"/>
            <a:t>object</a:t>
          </a:r>
          <a:r>
            <a:rPr lang="fr-FR" sz="1800" dirty="0"/>
            <a:t>, </a:t>
          </a:r>
          <a:r>
            <a:rPr lang="fr-FR" sz="1800" dirty="0" err="1"/>
            <a:t>datetime</a:t>
          </a:r>
          <a:endParaRPr lang="fr-FR" sz="1800" dirty="0"/>
        </a:p>
      </dgm:t>
    </dgm:pt>
    <dgm:pt modelId="{422FF0BD-B531-4B3C-A892-18FA8A25B59D}" type="parTrans" cxnId="{9D5CBEE7-807B-4F33-A574-D9A2BFAF8C6A}">
      <dgm:prSet/>
      <dgm:spPr/>
      <dgm:t>
        <a:bodyPr/>
        <a:lstStyle/>
        <a:p>
          <a:endParaRPr lang="fr-FR"/>
        </a:p>
      </dgm:t>
    </dgm:pt>
    <dgm:pt modelId="{F0D55316-D3EE-4889-A589-A3AE78730F2A}" type="sibTrans" cxnId="{9D5CBEE7-807B-4F33-A574-D9A2BFAF8C6A}">
      <dgm:prSet/>
      <dgm:spPr/>
      <dgm:t>
        <a:bodyPr/>
        <a:lstStyle/>
        <a:p>
          <a:endParaRPr lang="fr-FR"/>
        </a:p>
      </dgm:t>
    </dgm:pt>
    <dgm:pt modelId="{783A9121-F75F-4F69-B873-0876912CA0CF}">
      <dgm:prSet phldrT="[Texte]" custT="1"/>
      <dgm:spPr/>
      <dgm:t>
        <a:bodyPr/>
        <a:lstStyle/>
        <a:p>
          <a:r>
            <a:rPr lang="fr-FR" sz="1800" dirty="0" err="1"/>
            <a:t>df_caractéristiques</a:t>
          </a:r>
          <a:endParaRPr lang="fr-FR" sz="1800" dirty="0"/>
        </a:p>
        <a:p>
          <a:r>
            <a:rPr lang="fr-FR" sz="1800" dirty="0"/>
            <a:t>13 caractéristiques</a:t>
          </a:r>
        </a:p>
        <a:p>
          <a:r>
            <a:rPr lang="fr-FR" sz="1800" dirty="0"/>
            <a:t>611 lignes</a:t>
          </a:r>
        </a:p>
        <a:p>
          <a:r>
            <a:rPr lang="fr-FR" sz="1800" dirty="0"/>
            <a:t>Type de données : objet et  </a:t>
          </a:r>
          <a:r>
            <a:rPr lang="fr-FR" sz="1800" dirty="0" err="1"/>
            <a:t>float</a:t>
          </a:r>
          <a:r>
            <a:rPr lang="fr-FR" sz="1800" dirty="0"/>
            <a:t> </a:t>
          </a:r>
        </a:p>
      </dgm:t>
    </dgm:pt>
    <dgm:pt modelId="{62F81755-C305-4AA5-B5B1-24B54900016E}" type="sibTrans" cxnId="{98C5F049-35E2-4C8D-BE73-FDAE9A90D50E}">
      <dgm:prSet/>
      <dgm:spPr/>
      <dgm:t>
        <a:bodyPr/>
        <a:lstStyle/>
        <a:p>
          <a:endParaRPr lang="fr-FR"/>
        </a:p>
      </dgm:t>
    </dgm:pt>
    <dgm:pt modelId="{4D1B33D9-127E-4F9B-A6B5-5CA83AD6758D}" type="parTrans" cxnId="{98C5F049-35E2-4C8D-BE73-FDAE9A90D50E}">
      <dgm:prSet/>
      <dgm:spPr/>
      <dgm:t>
        <a:bodyPr/>
        <a:lstStyle/>
        <a:p>
          <a:endParaRPr lang="fr-FR"/>
        </a:p>
      </dgm:t>
    </dgm:pt>
    <dgm:pt modelId="{0408D28F-0EFF-416C-B40C-FBC63E013395}">
      <dgm:prSet phldrT="[Texte]" custT="1"/>
      <dgm:spPr/>
      <dgm:t>
        <a:bodyPr/>
        <a:lstStyle/>
        <a:p>
          <a:pPr algn="ctr">
            <a:buNone/>
          </a:pPr>
          <a:r>
            <a:rPr lang="fr-FR" sz="1800" dirty="0" err="1"/>
            <a:t>df_erp</a:t>
          </a:r>
          <a:endParaRPr lang="fr-FR" sz="1800" dirty="0"/>
        </a:p>
        <a:p>
          <a:pPr algn="ctr">
            <a:buNone/>
          </a:pPr>
          <a:r>
            <a:rPr lang="fr-FR" sz="1800" dirty="0"/>
            <a:t>5 caractéristiques</a:t>
          </a:r>
        </a:p>
        <a:p>
          <a:pPr algn="ctr">
            <a:buNone/>
          </a:pPr>
          <a:r>
            <a:rPr lang="fr-FR" sz="1800" dirty="0"/>
            <a:t>825 lignes</a:t>
          </a:r>
        </a:p>
        <a:p>
          <a:pPr algn="ctr">
            <a:buNone/>
          </a:pPr>
          <a:r>
            <a:rPr lang="fr-FR" sz="1800" dirty="0"/>
            <a:t>Type de données : </a:t>
          </a:r>
          <a:r>
            <a:rPr lang="fr-FR" sz="1800" dirty="0" err="1"/>
            <a:t>float</a:t>
          </a:r>
          <a:r>
            <a:rPr lang="fr-FR" sz="1800" dirty="0"/>
            <a:t>, </a:t>
          </a:r>
          <a:r>
            <a:rPr lang="fr-FR" sz="1800" dirty="0" err="1"/>
            <a:t>int</a:t>
          </a:r>
          <a:r>
            <a:rPr lang="fr-FR" sz="1800" dirty="0"/>
            <a:t>, </a:t>
          </a:r>
          <a:r>
            <a:rPr lang="fr-FR" sz="1800" dirty="0" err="1"/>
            <a:t>object</a:t>
          </a:r>
          <a:endParaRPr lang="fr-FR" sz="1800" dirty="0"/>
        </a:p>
        <a:p>
          <a:pPr algn="l">
            <a:buFont typeface="Arial" panose="020B0604020202020204" pitchFamily="34" charset="0"/>
            <a:buNone/>
          </a:pPr>
          <a:endParaRPr lang="fr-FR" sz="1500" dirty="0"/>
        </a:p>
      </dgm:t>
    </dgm:pt>
    <dgm:pt modelId="{25B6988A-E76B-47D5-97DC-56C78849FC3F}" type="sibTrans" cxnId="{D7394190-F93B-4BE8-ACBC-D8646F06BCD3}">
      <dgm:prSet/>
      <dgm:spPr/>
      <dgm:t>
        <a:bodyPr/>
        <a:lstStyle/>
        <a:p>
          <a:endParaRPr lang="fr-FR"/>
        </a:p>
      </dgm:t>
    </dgm:pt>
    <dgm:pt modelId="{C4D2E3F3-B9F8-40F4-BD72-F51A5302C9BC}" type="parTrans" cxnId="{D7394190-F93B-4BE8-ACBC-D8646F06BCD3}">
      <dgm:prSet/>
      <dgm:spPr/>
      <dgm:t>
        <a:bodyPr/>
        <a:lstStyle/>
        <a:p>
          <a:endParaRPr lang="fr-FR"/>
        </a:p>
      </dgm:t>
    </dgm:pt>
    <dgm:pt modelId="{E0CBC53B-2AEE-4D2A-86AC-61E941C98A8D}" type="pres">
      <dgm:prSet presAssocID="{06F76C17-DDD0-411D-8A2B-CC1705AEEB0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71F4B2-53D3-47F2-8EF1-174278F3F20A}" type="pres">
      <dgm:prSet presAssocID="{F68EB16C-A20D-49A5-AEC1-35235328A156}" presName="root1" presStyleCnt="0"/>
      <dgm:spPr/>
    </dgm:pt>
    <dgm:pt modelId="{3464E43A-BD85-41EB-A4E6-5C332810F058}" type="pres">
      <dgm:prSet presAssocID="{F68EB16C-A20D-49A5-AEC1-35235328A156}" presName="LevelOneTextNode" presStyleLbl="node0" presStyleIdx="0" presStyleCnt="1" custLinFactX="-100000" custLinFactNeighborX="-102627" custLinFactNeighborY="0">
        <dgm:presLayoutVars>
          <dgm:chPref val="3"/>
        </dgm:presLayoutVars>
      </dgm:prSet>
      <dgm:spPr/>
    </dgm:pt>
    <dgm:pt modelId="{23096B3A-17E1-45AC-82CA-E67A40680259}" type="pres">
      <dgm:prSet presAssocID="{F68EB16C-A20D-49A5-AEC1-35235328A156}" presName="level2hierChild" presStyleCnt="0"/>
      <dgm:spPr/>
    </dgm:pt>
    <dgm:pt modelId="{FA820025-A009-4348-9CC0-C91A4A76D24F}" type="pres">
      <dgm:prSet presAssocID="{422FF0BD-B531-4B3C-A892-18FA8A25B59D}" presName="conn2-1" presStyleLbl="parChTrans1D2" presStyleIdx="0" presStyleCnt="3"/>
      <dgm:spPr/>
    </dgm:pt>
    <dgm:pt modelId="{F278D6C4-F806-400F-B756-B50C5CE8C306}" type="pres">
      <dgm:prSet presAssocID="{422FF0BD-B531-4B3C-A892-18FA8A25B59D}" presName="connTx" presStyleLbl="parChTrans1D2" presStyleIdx="0" presStyleCnt="3"/>
      <dgm:spPr/>
    </dgm:pt>
    <dgm:pt modelId="{90C76366-752C-49FD-BCF3-82674196D0C8}" type="pres">
      <dgm:prSet presAssocID="{C646CF31-824F-4310-800C-DAEA7E58B992}" presName="root2" presStyleCnt="0"/>
      <dgm:spPr/>
    </dgm:pt>
    <dgm:pt modelId="{889992CA-7243-4186-B73B-BB4C4D3E0D14}" type="pres">
      <dgm:prSet presAssocID="{C646CF31-824F-4310-800C-DAEA7E58B992}" presName="LevelTwoTextNode" presStyleLbl="node2" presStyleIdx="0" presStyleCnt="3" custScaleX="103930" custScaleY="183690" custLinFactNeighborX="-36703" custLinFactNeighborY="4352">
        <dgm:presLayoutVars>
          <dgm:chPref val="3"/>
        </dgm:presLayoutVars>
      </dgm:prSet>
      <dgm:spPr/>
    </dgm:pt>
    <dgm:pt modelId="{7CFD58D1-961C-4979-9F2D-1A2B5D7EC455}" type="pres">
      <dgm:prSet presAssocID="{C646CF31-824F-4310-800C-DAEA7E58B992}" presName="level3hierChild" presStyleCnt="0"/>
      <dgm:spPr/>
    </dgm:pt>
    <dgm:pt modelId="{7B53E360-FB4B-41A7-9E83-260105BE563A}" type="pres">
      <dgm:prSet presAssocID="{C4D2E3F3-B9F8-40F4-BD72-F51A5302C9BC}" presName="conn2-1" presStyleLbl="parChTrans1D2" presStyleIdx="1" presStyleCnt="3"/>
      <dgm:spPr/>
    </dgm:pt>
    <dgm:pt modelId="{CEE174DC-DFF7-4CEA-93D2-3E923C85A704}" type="pres">
      <dgm:prSet presAssocID="{C4D2E3F3-B9F8-40F4-BD72-F51A5302C9BC}" presName="connTx" presStyleLbl="parChTrans1D2" presStyleIdx="1" presStyleCnt="3"/>
      <dgm:spPr/>
    </dgm:pt>
    <dgm:pt modelId="{A88F0F08-A12A-4800-BD68-6CB7880A6787}" type="pres">
      <dgm:prSet presAssocID="{0408D28F-0EFF-416C-B40C-FBC63E013395}" presName="root2" presStyleCnt="0"/>
      <dgm:spPr/>
    </dgm:pt>
    <dgm:pt modelId="{DB70CBBB-1F19-4CF6-ACCF-24388BEC6133}" type="pres">
      <dgm:prSet presAssocID="{0408D28F-0EFF-416C-B40C-FBC63E013395}" presName="LevelTwoTextNode" presStyleLbl="node2" presStyleIdx="1" presStyleCnt="3" custScaleX="101279" custScaleY="232524" custLinFactNeighborX="-30969" custLinFactNeighborY="2087">
        <dgm:presLayoutVars>
          <dgm:chPref val="3"/>
        </dgm:presLayoutVars>
      </dgm:prSet>
      <dgm:spPr/>
    </dgm:pt>
    <dgm:pt modelId="{FA395ECA-5D71-4307-892E-BB12B243D209}" type="pres">
      <dgm:prSet presAssocID="{0408D28F-0EFF-416C-B40C-FBC63E013395}" presName="level3hierChild" presStyleCnt="0"/>
      <dgm:spPr/>
    </dgm:pt>
    <dgm:pt modelId="{036BC455-1EC4-4EB6-9A4D-2C4977A00D29}" type="pres">
      <dgm:prSet presAssocID="{4D1B33D9-127E-4F9B-A6B5-5CA83AD6758D}" presName="conn2-1" presStyleLbl="parChTrans1D2" presStyleIdx="2" presStyleCnt="3"/>
      <dgm:spPr/>
    </dgm:pt>
    <dgm:pt modelId="{06109E1C-2A7B-40AB-BED9-6A00163DD15B}" type="pres">
      <dgm:prSet presAssocID="{4D1B33D9-127E-4F9B-A6B5-5CA83AD6758D}" presName="connTx" presStyleLbl="parChTrans1D2" presStyleIdx="2" presStyleCnt="3"/>
      <dgm:spPr/>
    </dgm:pt>
    <dgm:pt modelId="{7FEE54DF-EFAC-4A39-840C-022ED98016E5}" type="pres">
      <dgm:prSet presAssocID="{783A9121-F75F-4F69-B873-0876912CA0CF}" presName="root2" presStyleCnt="0"/>
      <dgm:spPr/>
    </dgm:pt>
    <dgm:pt modelId="{4ADEE4B9-03CE-405E-9DEC-4C29C6375DD5}" type="pres">
      <dgm:prSet presAssocID="{783A9121-F75F-4F69-B873-0876912CA0CF}" presName="LevelTwoTextNode" presStyleLbl="node2" presStyleIdx="2" presStyleCnt="3" custScaleX="101680" custScaleY="178462" custLinFactNeighborX="-25291" custLinFactNeighborY="323">
        <dgm:presLayoutVars>
          <dgm:chPref val="3"/>
        </dgm:presLayoutVars>
      </dgm:prSet>
      <dgm:spPr/>
    </dgm:pt>
    <dgm:pt modelId="{B51BD0FA-9F38-4349-8539-1E5576203923}" type="pres">
      <dgm:prSet presAssocID="{783A9121-F75F-4F69-B873-0876912CA0CF}" presName="level3hierChild" presStyleCnt="0"/>
      <dgm:spPr/>
    </dgm:pt>
  </dgm:ptLst>
  <dgm:cxnLst>
    <dgm:cxn modelId="{C2851119-B342-4268-8D8B-5FB71CD57790}" type="presOf" srcId="{422FF0BD-B531-4B3C-A892-18FA8A25B59D}" destId="{F278D6C4-F806-400F-B756-B50C5CE8C306}" srcOrd="1" destOrd="0" presId="urn:microsoft.com/office/officeart/2008/layout/HorizontalMultiLevelHierarchy"/>
    <dgm:cxn modelId="{98C5F049-35E2-4C8D-BE73-FDAE9A90D50E}" srcId="{F68EB16C-A20D-49A5-AEC1-35235328A156}" destId="{783A9121-F75F-4F69-B873-0876912CA0CF}" srcOrd="2" destOrd="0" parTransId="{4D1B33D9-127E-4F9B-A6B5-5CA83AD6758D}" sibTransId="{62F81755-C305-4AA5-B5B1-24B54900016E}"/>
    <dgm:cxn modelId="{4CA3C557-A5C1-49E8-A160-1B6A3990864F}" type="presOf" srcId="{06F76C17-DDD0-411D-8A2B-CC1705AEEB07}" destId="{E0CBC53B-2AEE-4D2A-86AC-61E941C98A8D}" srcOrd="0" destOrd="0" presId="urn:microsoft.com/office/officeart/2008/layout/HorizontalMultiLevelHierarchy"/>
    <dgm:cxn modelId="{081C0959-1FA9-4940-8081-8A9BEE5844EB}" type="presOf" srcId="{C4D2E3F3-B9F8-40F4-BD72-F51A5302C9BC}" destId="{7B53E360-FB4B-41A7-9E83-260105BE563A}" srcOrd="0" destOrd="0" presId="urn:microsoft.com/office/officeart/2008/layout/HorizontalMultiLevelHierarchy"/>
    <dgm:cxn modelId="{A3C97D8E-D28A-4DD5-B086-78F8438FEF1E}" type="presOf" srcId="{422FF0BD-B531-4B3C-A892-18FA8A25B59D}" destId="{FA820025-A009-4348-9CC0-C91A4A76D24F}" srcOrd="0" destOrd="0" presId="urn:microsoft.com/office/officeart/2008/layout/HorizontalMultiLevelHierarchy"/>
    <dgm:cxn modelId="{D7394190-F93B-4BE8-ACBC-D8646F06BCD3}" srcId="{F68EB16C-A20D-49A5-AEC1-35235328A156}" destId="{0408D28F-0EFF-416C-B40C-FBC63E013395}" srcOrd="1" destOrd="0" parTransId="{C4D2E3F3-B9F8-40F4-BD72-F51A5302C9BC}" sibTransId="{25B6988A-E76B-47D5-97DC-56C78849FC3F}"/>
    <dgm:cxn modelId="{B8996194-6DB6-484D-A177-C3061BFD1EB7}" type="presOf" srcId="{4D1B33D9-127E-4F9B-A6B5-5CA83AD6758D}" destId="{036BC455-1EC4-4EB6-9A4D-2C4977A00D29}" srcOrd="0" destOrd="0" presId="urn:microsoft.com/office/officeart/2008/layout/HorizontalMultiLevelHierarchy"/>
    <dgm:cxn modelId="{2ED60BA4-44EA-47C5-9952-B57BCAD5D93B}" type="presOf" srcId="{F68EB16C-A20D-49A5-AEC1-35235328A156}" destId="{3464E43A-BD85-41EB-A4E6-5C332810F058}" srcOrd="0" destOrd="0" presId="urn:microsoft.com/office/officeart/2008/layout/HorizontalMultiLevelHierarchy"/>
    <dgm:cxn modelId="{0BF0BCA7-F93B-4E3D-A42A-82D748C187B0}" type="presOf" srcId="{C4D2E3F3-B9F8-40F4-BD72-F51A5302C9BC}" destId="{CEE174DC-DFF7-4CEA-93D2-3E923C85A704}" srcOrd="1" destOrd="0" presId="urn:microsoft.com/office/officeart/2008/layout/HorizontalMultiLevelHierarchy"/>
    <dgm:cxn modelId="{1551CAB7-8094-4936-80E4-3117872D0BDC}" type="presOf" srcId="{4D1B33D9-127E-4F9B-A6B5-5CA83AD6758D}" destId="{06109E1C-2A7B-40AB-BED9-6A00163DD15B}" srcOrd="1" destOrd="0" presId="urn:microsoft.com/office/officeart/2008/layout/HorizontalMultiLevelHierarchy"/>
    <dgm:cxn modelId="{B465ACB9-18CE-4A03-B084-9C72BB07480A}" type="presOf" srcId="{C646CF31-824F-4310-800C-DAEA7E58B992}" destId="{889992CA-7243-4186-B73B-BB4C4D3E0D14}" srcOrd="0" destOrd="0" presId="urn:microsoft.com/office/officeart/2008/layout/HorizontalMultiLevelHierarchy"/>
    <dgm:cxn modelId="{CE665AC0-95AF-4FA3-AC00-7766A1A1DEA1}" type="presOf" srcId="{0408D28F-0EFF-416C-B40C-FBC63E013395}" destId="{DB70CBBB-1F19-4CF6-ACCF-24388BEC6133}" srcOrd="0" destOrd="0" presId="urn:microsoft.com/office/officeart/2008/layout/HorizontalMultiLevelHierarchy"/>
    <dgm:cxn modelId="{7576C9C8-AEC3-4490-8BAB-B10EB77B35DD}" srcId="{06F76C17-DDD0-411D-8A2B-CC1705AEEB07}" destId="{F68EB16C-A20D-49A5-AEC1-35235328A156}" srcOrd="0" destOrd="0" parTransId="{BA7A5C0D-98F0-4CB5-8857-1C7E7A979507}" sibTransId="{90DD7904-AD02-4DFF-BC93-E3922D43A926}"/>
    <dgm:cxn modelId="{9D5CBEE7-807B-4F33-A574-D9A2BFAF8C6A}" srcId="{F68EB16C-A20D-49A5-AEC1-35235328A156}" destId="{C646CF31-824F-4310-800C-DAEA7E58B992}" srcOrd="0" destOrd="0" parTransId="{422FF0BD-B531-4B3C-A892-18FA8A25B59D}" sibTransId="{F0D55316-D3EE-4889-A589-A3AE78730F2A}"/>
    <dgm:cxn modelId="{D537E0EA-122F-4E36-9A1A-D921A9FDAF19}" type="presOf" srcId="{783A9121-F75F-4F69-B873-0876912CA0CF}" destId="{4ADEE4B9-03CE-405E-9DEC-4C29C6375DD5}" srcOrd="0" destOrd="0" presId="urn:microsoft.com/office/officeart/2008/layout/HorizontalMultiLevelHierarchy"/>
    <dgm:cxn modelId="{C430A02C-2298-4B27-B50E-54072D475661}" type="presParOf" srcId="{E0CBC53B-2AEE-4D2A-86AC-61E941C98A8D}" destId="{6371F4B2-53D3-47F2-8EF1-174278F3F20A}" srcOrd="0" destOrd="0" presId="urn:microsoft.com/office/officeart/2008/layout/HorizontalMultiLevelHierarchy"/>
    <dgm:cxn modelId="{79F770EB-9636-4854-90BD-0FDABAAE40D5}" type="presParOf" srcId="{6371F4B2-53D3-47F2-8EF1-174278F3F20A}" destId="{3464E43A-BD85-41EB-A4E6-5C332810F058}" srcOrd="0" destOrd="0" presId="urn:microsoft.com/office/officeart/2008/layout/HorizontalMultiLevelHierarchy"/>
    <dgm:cxn modelId="{6C79B000-75DA-40FE-9C7C-F526088877A5}" type="presParOf" srcId="{6371F4B2-53D3-47F2-8EF1-174278F3F20A}" destId="{23096B3A-17E1-45AC-82CA-E67A40680259}" srcOrd="1" destOrd="0" presId="urn:microsoft.com/office/officeart/2008/layout/HorizontalMultiLevelHierarchy"/>
    <dgm:cxn modelId="{4CC1CEAB-4CDF-4433-BA41-B3426FD2F213}" type="presParOf" srcId="{23096B3A-17E1-45AC-82CA-E67A40680259}" destId="{FA820025-A009-4348-9CC0-C91A4A76D24F}" srcOrd="0" destOrd="0" presId="urn:microsoft.com/office/officeart/2008/layout/HorizontalMultiLevelHierarchy"/>
    <dgm:cxn modelId="{866F3F18-6A63-4926-A0C6-60AF0286EF5D}" type="presParOf" srcId="{FA820025-A009-4348-9CC0-C91A4A76D24F}" destId="{F278D6C4-F806-400F-B756-B50C5CE8C306}" srcOrd="0" destOrd="0" presId="urn:microsoft.com/office/officeart/2008/layout/HorizontalMultiLevelHierarchy"/>
    <dgm:cxn modelId="{F9063682-9D60-4137-A3E6-E7E50EAB3120}" type="presParOf" srcId="{23096B3A-17E1-45AC-82CA-E67A40680259}" destId="{90C76366-752C-49FD-BCF3-82674196D0C8}" srcOrd="1" destOrd="0" presId="urn:microsoft.com/office/officeart/2008/layout/HorizontalMultiLevelHierarchy"/>
    <dgm:cxn modelId="{0AAC7F30-243A-4F23-B431-4DE462A4BFDC}" type="presParOf" srcId="{90C76366-752C-49FD-BCF3-82674196D0C8}" destId="{889992CA-7243-4186-B73B-BB4C4D3E0D14}" srcOrd="0" destOrd="0" presId="urn:microsoft.com/office/officeart/2008/layout/HorizontalMultiLevelHierarchy"/>
    <dgm:cxn modelId="{871C87FA-8F1E-4BDF-B406-3DFAFE404ECE}" type="presParOf" srcId="{90C76366-752C-49FD-BCF3-82674196D0C8}" destId="{7CFD58D1-961C-4979-9F2D-1A2B5D7EC455}" srcOrd="1" destOrd="0" presId="urn:microsoft.com/office/officeart/2008/layout/HorizontalMultiLevelHierarchy"/>
    <dgm:cxn modelId="{D8D88ACC-866F-4390-959E-73BF859F8041}" type="presParOf" srcId="{23096B3A-17E1-45AC-82CA-E67A40680259}" destId="{7B53E360-FB4B-41A7-9E83-260105BE563A}" srcOrd="2" destOrd="0" presId="urn:microsoft.com/office/officeart/2008/layout/HorizontalMultiLevelHierarchy"/>
    <dgm:cxn modelId="{FA65F386-F5AC-495B-805F-5C40900F0887}" type="presParOf" srcId="{7B53E360-FB4B-41A7-9E83-260105BE563A}" destId="{CEE174DC-DFF7-4CEA-93D2-3E923C85A704}" srcOrd="0" destOrd="0" presId="urn:microsoft.com/office/officeart/2008/layout/HorizontalMultiLevelHierarchy"/>
    <dgm:cxn modelId="{13359AA8-511A-45F4-845B-313E1ED8B06A}" type="presParOf" srcId="{23096B3A-17E1-45AC-82CA-E67A40680259}" destId="{A88F0F08-A12A-4800-BD68-6CB7880A6787}" srcOrd="3" destOrd="0" presId="urn:microsoft.com/office/officeart/2008/layout/HorizontalMultiLevelHierarchy"/>
    <dgm:cxn modelId="{F2E5CEC8-FD21-4D45-9CE4-8894B502B5AB}" type="presParOf" srcId="{A88F0F08-A12A-4800-BD68-6CB7880A6787}" destId="{DB70CBBB-1F19-4CF6-ACCF-24388BEC6133}" srcOrd="0" destOrd="0" presId="urn:microsoft.com/office/officeart/2008/layout/HorizontalMultiLevelHierarchy"/>
    <dgm:cxn modelId="{F7049BFF-3B51-4ABF-BF91-2652843621B3}" type="presParOf" srcId="{A88F0F08-A12A-4800-BD68-6CB7880A6787}" destId="{FA395ECA-5D71-4307-892E-BB12B243D209}" srcOrd="1" destOrd="0" presId="urn:microsoft.com/office/officeart/2008/layout/HorizontalMultiLevelHierarchy"/>
    <dgm:cxn modelId="{9F8AAB83-C0E4-429C-96D4-362A8B64004E}" type="presParOf" srcId="{23096B3A-17E1-45AC-82CA-E67A40680259}" destId="{036BC455-1EC4-4EB6-9A4D-2C4977A00D29}" srcOrd="4" destOrd="0" presId="urn:microsoft.com/office/officeart/2008/layout/HorizontalMultiLevelHierarchy"/>
    <dgm:cxn modelId="{C983DD46-F918-411F-8FB9-4E8BDBB9422D}" type="presParOf" srcId="{036BC455-1EC4-4EB6-9A4D-2C4977A00D29}" destId="{06109E1C-2A7B-40AB-BED9-6A00163DD15B}" srcOrd="0" destOrd="0" presId="urn:microsoft.com/office/officeart/2008/layout/HorizontalMultiLevelHierarchy"/>
    <dgm:cxn modelId="{34A29161-5935-4561-BC10-59ABC9BC8871}" type="presParOf" srcId="{23096B3A-17E1-45AC-82CA-E67A40680259}" destId="{7FEE54DF-EFAC-4A39-840C-022ED98016E5}" srcOrd="5" destOrd="0" presId="urn:microsoft.com/office/officeart/2008/layout/HorizontalMultiLevelHierarchy"/>
    <dgm:cxn modelId="{A062159F-B612-4B81-894B-C7F9F8627B63}" type="presParOf" srcId="{7FEE54DF-EFAC-4A39-840C-022ED98016E5}" destId="{4ADEE4B9-03CE-405E-9DEC-4C29C6375DD5}" srcOrd="0" destOrd="0" presId="urn:microsoft.com/office/officeart/2008/layout/HorizontalMultiLevelHierarchy"/>
    <dgm:cxn modelId="{42AB8AA6-59D5-4BB5-AAB1-5929690CE45A}" type="presParOf" srcId="{7FEE54DF-EFAC-4A39-840C-022ED98016E5}" destId="{B51BD0FA-9F38-4349-8539-1E557620392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BC455-1EC4-4EB6-9A4D-2C4977A00D29}">
      <dsp:nvSpPr>
        <dsp:cNvPr id="0" name=""/>
        <dsp:cNvSpPr/>
      </dsp:nvSpPr>
      <dsp:spPr>
        <a:xfrm>
          <a:off x="1738856" y="2571750"/>
          <a:ext cx="1474978" cy="1858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7489" y="0"/>
              </a:lnTo>
              <a:lnTo>
                <a:pt x="737489" y="1858365"/>
              </a:lnTo>
              <a:lnTo>
                <a:pt x="1474978" y="1858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2417031" y="3441618"/>
        <a:ext cx="118628" cy="118628"/>
      </dsp:txXfrm>
    </dsp:sp>
    <dsp:sp modelId="{7B53E360-FB4B-41A7-9E83-260105BE563A}">
      <dsp:nvSpPr>
        <dsp:cNvPr id="0" name=""/>
        <dsp:cNvSpPr/>
      </dsp:nvSpPr>
      <dsp:spPr>
        <a:xfrm>
          <a:off x="1738856" y="2526030"/>
          <a:ext cx="1326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3355" y="45720"/>
              </a:lnTo>
              <a:lnTo>
                <a:pt x="663355" y="83145"/>
              </a:lnTo>
              <a:lnTo>
                <a:pt x="1326711" y="831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69030" y="2538569"/>
        <a:ext cx="66361" cy="66361"/>
      </dsp:txXfrm>
    </dsp:sp>
    <dsp:sp modelId="{FA820025-A009-4348-9CC0-C91A4A76D24F}">
      <dsp:nvSpPr>
        <dsp:cNvPr id="0" name=""/>
        <dsp:cNvSpPr/>
      </dsp:nvSpPr>
      <dsp:spPr>
        <a:xfrm>
          <a:off x="1738856" y="771412"/>
          <a:ext cx="1176982" cy="1800337"/>
        </a:xfrm>
        <a:custGeom>
          <a:avLst/>
          <a:gdLst/>
          <a:ahLst/>
          <a:cxnLst/>
          <a:rect l="0" t="0" r="0" b="0"/>
          <a:pathLst>
            <a:path>
              <a:moveTo>
                <a:pt x="0" y="1800337"/>
              </a:moveTo>
              <a:lnTo>
                <a:pt x="588491" y="1800337"/>
              </a:lnTo>
              <a:lnTo>
                <a:pt x="588491" y="0"/>
              </a:lnTo>
              <a:lnTo>
                <a:pt x="117698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2273574" y="1617808"/>
        <a:ext cx="107546" cy="107546"/>
      </dsp:txXfrm>
    </dsp:sp>
    <dsp:sp modelId="{3464E43A-BD85-41EB-A4E6-5C332810F058}">
      <dsp:nvSpPr>
        <dsp:cNvPr id="0" name=""/>
        <dsp:cNvSpPr/>
      </dsp:nvSpPr>
      <dsp:spPr>
        <a:xfrm rot="16200000">
          <a:off x="-754233" y="2173693"/>
          <a:ext cx="4190066" cy="7961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caractéristiques</a:t>
          </a:r>
        </a:p>
      </dsp:txBody>
      <dsp:txXfrm>
        <a:off x="-754233" y="2173693"/>
        <a:ext cx="4190066" cy="796112"/>
      </dsp:txXfrm>
    </dsp:sp>
    <dsp:sp modelId="{889992CA-7243-4186-B73B-BB4C4D3E0D14}">
      <dsp:nvSpPr>
        <dsp:cNvPr id="0" name=""/>
        <dsp:cNvSpPr/>
      </dsp:nvSpPr>
      <dsp:spPr>
        <a:xfrm>
          <a:off x="2915838" y="40223"/>
          <a:ext cx="2713871" cy="1462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df_web</a:t>
          </a:r>
          <a:r>
            <a:rPr lang="fr-FR" sz="1800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800" kern="1200" dirty="0"/>
            <a:t>28 caractéristiques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800" kern="1200" dirty="0"/>
            <a:t>1513 lignes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800" kern="1200" dirty="0"/>
            <a:t>Type de données : </a:t>
          </a:r>
          <a:r>
            <a:rPr lang="fr-FR" sz="1800" kern="1200" dirty="0" err="1"/>
            <a:t>float</a:t>
          </a:r>
          <a:r>
            <a:rPr lang="fr-FR" sz="1800" kern="1200" dirty="0"/>
            <a:t>, </a:t>
          </a:r>
          <a:r>
            <a:rPr lang="fr-FR" sz="1800" kern="1200" dirty="0" err="1"/>
            <a:t>int</a:t>
          </a:r>
          <a:r>
            <a:rPr lang="fr-FR" sz="1800" kern="1200" dirty="0"/>
            <a:t>, </a:t>
          </a:r>
          <a:r>
            <a:rPr lang="fr-FR" sz="1800" kern="1200" dirty="0" err="1"/>
            <a:t>object</a:t>
          </a:r>
          <a:r>
            <a:rPr lang="fr-FR" sz="1800" kern="1200" dirty="0"/>
            <a:t>, </a:t>
          </a:r>
          <a:r>
            <a:rPr lang="fr-FR" sz="1800" kern="1200" dirty="0" err="1"/>
            <a:t>datetime</a:t>
          </a:r>
          <a:endParaRPr lang="fr-FR" sz="1800" kern="1200" dirty="0"/>
        </a:p>
      </dsp:txBody>
      <dsp:txXfrm>
        <a:off x="2915838" y="40223"/>
        <a:ext cx="2713871" cy="1462379"/>
      </dsp:txXfrm>
    </dsp:sp>
    <dsp:sp modelId="{DB70CBBB-1F19-4CF6-ACCF-24388BEC6133}">
      <dsp:nvSpPr>
        <dsp:cNvPr id="0" name=""/>
        <dsp:cNvSpPr/>
      </dsp:nvSpPr>
      <dsp:spPr>
        <a:xfrm>
          <a:off x="3065567" y="1683598"/>
          <a:ext cx="2644647" cy="18511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df_erp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 caractéristiques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825 lignes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Type de données : </a:t>
          </a:r>
          <a:r>
            <a:rPr lang="fr-FR" sz="1800" kern="1200" dirty="0" err="1"/>
            <a:t>float</a:t>
          </a:r>
          <a:r>
            <a:rPr lang="fr-FR" sz="1800" kern="1200" dirty="0"/>
            <a:t>, </a:t>
          </a:r>
          <a:r>
            <a:rPr lang="fr-FR" sz="1800" kern="1200" dirty="0" err="1"/>
            <a:t>int</a:t>
          </a:r>
          <a:r>
            <a:rPr lang="fr-FR" sz="1800" kern="1200" dirty="0"/>
            <a:t>, </a:t>
          </a:r>
          <a:r>
            <a:rPr lang="fr-FR" sz="1800" kern="1200" dirty="0" err="1"/>
            <a:t>object</a:t>
          </a:r>
          <a:endParaRPr lang="fr-FR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fr-FR" sz="1500" kern="1200" dirty="0"/>
        </a:p>
      </dsp:txBody>
      <dsp:txXfrm>
        <a:off x="3065567" y="1683598"/>
        <a:ext cx="2644647" cy="1851153"/>
      </dsp:txXfrm>
    </dsp:sp>
    <dsp:sp modelId="{4ADEE4B9-03CE-405E-9DEC-4C29C6375DD5}">
      <dsp:nvSpPr>
        <dsp:cNvPr id="0" name=""/>
        <dsp:cNvSpPr/>
      </dsp:nvSpPr>
      <dsp:spPr>
        <a:xfrm>
          <a:off x="3213834" y="3719736"/>
          <a:ext cx="2655118" cy="1420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df_caractéristiques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13 caractéristiques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611 lignes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Type de données : objet et  </a:t>
          </a:r>
          <a:r>
            <a:rPr lang="fr-FR" sz="1800" kern="1200" dirty="0" err="1"/>
            <a:t>float</a:t>
          </a:r>
          <a:r>
            <a:rPr lang="fr-FR" sz="1800" kern="1200" dirty="0"/>
            <a:t> </a:t>
          </a:r>
        </a:p>
      </dsp:txBody>
      <dsp:txXfrm>
        <a:off x="3213834" y="3719736"/>
        <a:ext cx="2655118" cy="1420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805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1621649C-CB28-02A2-3C11-44014E661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913BE52F-354E-49D2-C856-DBCB71651F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85E5FF80-ED4A-62AC-CD5A-DAFE8E3A3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8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49875038-D32E-7A80-11A2-EDA85E809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09B83314-6A71-B4C9-8DA1-328ADFDAF0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1E8BCFFD-0AE4-CE4D-4861-149FDB4E29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49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52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fr" sz="52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ptimisez la gestion du stock d’une boutique en nettoyant ses données</a:t>
            </a: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abi Kheloudja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Business </a:t>
            </a:r>
            <a:r>
              <a:rPr lang="fr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ntelligence Analyst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24896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présentation le 18/03/2024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9B88CC-F586-8F1A-7EA9-1F538128C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denas Et Clé Jaune Et Clavier Bleu | Photo Premium">
            <a:extLst>
              <a:ext uri="{FF2B5EF4-FFF2-40B4-BE49-F238E27FC236}">
                <a16:creationId xmlns:a16="http://schemas.microsoft.com/office/drawing/2014/main" id="{9E654933-0B17-E3D6-A6BE-4718B0C7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9C4B360-11EF-DD6C-D9E6-467B6AD355EA}"/>
              </a:ext>
            </a:extLst>
          </p:cNvPr>
          <p:cNvSpPr txBox="1"/>
          <p:nvPr/>
        </p:nvSpPr>
        <p:spPr>
          <a:xfrm>
            <a:off x="1953039" y="387627"/>
            <a:ext cx="5237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Clés primaires, clés de fusion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23B314-8A44-131F-1CA9-46F0D14BCBBF}"/>
              </a:ext>
            </a:extLst>
          </p:cNvPr>
          <p:cNvSpPr txBox="1"/>
          <p:nvPr/>
        </p:nvSpPr>
        <p:spPr>
          <a:xfrm>
            <a:off x="1391479" y="4393095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Product_id</a:t>
            </a:r>
            <a:r>
              <a:rPr lang="fr-FR" sz="2400" b="1" dirty="0"/>
              <a:t>, </a:t>
            </a:r>
            <a:r>
              <a:rPr lang="fr-FR" sz="2400" b="1" dirty="0" err="1"/>
              <a:t>id_web</a:t>
            </a:r>
            <a:r>
              <a:rPr lang="fr-FR" sz="2400" b="1" dirty="0"/>
              <a:t>, </a:t>
            </a:r>
            <a:r>
              <a:rPr lang="fr-FR" sz="2400" b="1" dirty="0" err="1"/>
              <a:t>sku</a:t>
            </a:r>
            <a:r>
              <a:rPr lang="fr-FR" sz="2400" b="1" dirty="0"/>
              <a:t> et </a:t>
            </a:r>
            <a:r>
              <a:rPr lang="fr-FR" sz="2400" b="1" dirty="0" err="1"/>
              <a:t>poste_name</a:t>
            </a:r>
            <a:endParaRPr lang="fr-FR" sz="24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DBB725-3365-17AA-6E0C-5EB069ADD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5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6032855-D563-0DCF-A758-675A240D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28070"/>
              </p:ext>
            </p:extLst>
          </p:nvPr>
        </p:nvGraphicFramePr>
        <p:xfrm>
          <a:off x="765312" y="561615"/>
          <a:ext cx="7096540" cy="4278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48270">
                  <a:extLst>
                    <a:ext uri="{9D8B030D-6E8A-4147-A177-3AD203B41FA5}">
                      <a16:colId xmlns:a16="http://schemas.microsoft.com/office/drawing/2014/main" val="2993141005"/>
                    </a:ext>
                  </a:extLst>
                </a:gridCol>
                <a:gridCol w="3548270">
                  <a:extLst>
                    <a:ext uri="{9D8B030D-6E8A-4147-A177-3AD203B41FA5}">
                      <a16:colId xmlns:a16="http://schemas.microsoft.com/office/drawing/2014/main" val="2350718975"/>
                    </a:ext>
                  </a:extLst>
                </a:gridCol>
              </a:tblGrid>
              <a:tr h="1069686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Vigilance au cours du traitement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Difficultés rencontrées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4097"/>
                  </a:ext>
                </a:extLst>
              </a:tr>
              <a:tr h="10696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b="1" dirty="0"/>
                        <a:t>Sélection des colonnes importantes pour </a:t>
                      </a:r>
                      <a:r>
                        <a:rPr lang="fr-FR" sz="2000" b="1" dirty="0" err="1"/>
                        <a:t>df_web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b="1" dirty="0"/>
                        <a:t>df_merge_2 : certaines lignes ne matchent 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60948"/>
                  </a:ext>
                </a:extLst>
              </a:tr>
              <a:tr h="10696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b="1" dirty="0"/>
                        <a:t>Doublons clé primaire : </a:t>
                      </a:r>
                      <a:r>
                        <a:rPr lang="fr-FR" sz="2000" b="1" dirty="0" err="1"/>
                        <a:t>id_product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b="1" dirty="0" err="1"/>
                        <a:t>id_product</a:t>
                      </a:r>
                      <a:r>
                        <a:rPr lang="fr-FR" sz="2000" b="1" dirty="0"/>
                        <a:t> : doublons, quelle ligne garder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71093"/>
                  </a:ext>
                </a:extLst>
              </a:tr>
              <a:tr h="10696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b="1" dirty="0" err="1"/>
                        <a:t>df_web</a:t>
                      </a:r>
                      <a:r>
                        <a:rPr lang="fr-FR" sz="2000" b="1" dirty="0"/>
                        <a:t>/ </a:t>
                      </a:r>
                      <a:r>
                        <a:rPr lang="fr-FR" sz="2000" b="1" dirty="0" err="1"/>
                        <a:t>df_merge</a:t>
                      </a:r>
                      <a:r>
                        <a:rPr lang="fr-FR" sz="2000" b="1" dirty="0"/>
                        <a:t> : valeurs différentes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b="1" dirty="0"/>
                        <a:t>Jointure des tables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68023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AB00C-F735-052B-041A-909EF93676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0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BBD58382-79C7-005D-D9D4-9495BA851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>
            <a:extLst>
              <a:ext uri="{FF2B5EF4-FFF2-40B4-BE49-F238E27FC236}">
                <a16:creationId xmlns:a16="http://schemas.microsoft.com/office/drawing/2014/main" id="{E4D502F4-2A2C-777B-A417-D099320ABB8B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0242C1AB-B140-6794-EFE0-D63F971B52DA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8A2C665D-D2A5-249D-BFA0-B638AE9FDB93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5ème - statistiques">
            <a:extLst>
              <a:ext uri="{FF2B5EF4-FFF2-40B4-BE49-F238E27FC236}">
                <a16:creationId xmlns:a16="http://schemas.microsoft.com/office/drawing/2014/main" id="{F8805C93-8BAB-F109-3282-875A38CC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200"/>
            <a:ext cx="9143999" cy="37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B8EF3C4-1675-FF1F-597D-23BF39D7CC84}"/>
              </a:ext>
            </a:extLst>
          </p:cNvPr>
          <p:cNvSpPr txBox="1"/>
          <p:nvPr/>
        </p:nvSpPr>
        <p:spPr>
          <a:xfrm>
            <a:off x="-1" y="2034957"/>
            <a:ext cx="2548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accent2"/>
                </a:solidFill>
              </a:rPr>
              <a:t>Mesures de tendance centrale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accent2"/>
                </a:solidFill>
              </a:rPr>
              <a:t> Mesures de dispersion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12EE3F-48C5-61F0-DA94-A42E384D1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1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ix, étiquette De Prix, étiquette PNG - Prix, étiquette De Prix ...">
            <a:extLst>
              <a:ext uri="{FF2B5EF4-FFF2-40B4-BE49-F238E27FC236}">
                <a16:creationId xmlns:a16="http://schemas.microsoft.com/office/drawing/2014/main" id="{587F77B0-61E4-FABA-3396-94DF1547B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DDF2F6-F8ED-9675-F389-FB8F33ED1707}"/>
              </a:ext>
            </a:extLst>
          </p:cNvPr>
          <p:cNvSpPr txBox="1"/>
          <p:nvPr/>
        </p:nvSpPr>
        <p:spPr>
          <a:xfrm>
            <a:off x="0" y="69574"/>
            <a:ext cx="6170279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Mesure de tendance centrale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/>
              <a:t>Prix médian : 24.4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/>
              <a:t>Prix moyen : 32.41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/>
              <a:t>Prix max : 225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/>
              <a:t>Prix min : 5.20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b="1" dirty="0"/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45A1457-EEB2-8ECC-D3C2-72DDB55D61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FAC526-B58F-2243-00C8-B4CE33556B17}"/>
              </a:ext>
            </a:extLst>
          </p:cNvPr>
          <p:cNvSpPr txBox="1"/>
          <p:nvPr/>
        </p:nvSpPr>
        <p:spPr>
          <a:xfrm>
            <a:off x="-1" y="2712125"/>
            <a:ext cx="52991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/>
              <a:t>Mesure de dispersion :</a:t>
            </a:r>
          </a:p>
          <a:p>
            <a:r>
              <a:rPr lang="fr-FR" sz="32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/>
              <a:t>Ecart type : 26.79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 err="1"/>
              <a:t>Z_score</a:t>
            </a:r>
            <a:r>
              <a:rPr lang="fr-FR" sz="3200" b="1" dirty="0"/>
              <a:t> : 1.20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 err="1"/>
              <a:t>Z_score</a:t>
            </a:r>
            <a:r>
              <a:rPr lang="fr-FR" sz="3200" b="1" dirty="0"/>
              <a:t>&gt;3 = 112</a:t>
            </a:r>
          </a:p>
        </p:txBody>
      </p:sp>
    </p:spTree>
    <p:extLst>
      <p:ext uri="{BB962C8B-B14F-4D97-AF65-F5344CB8AC3E}">
        <p14:creationId xmlns:p14="http://schemas.microsoft.com/office/powerpoint/2010/main" val="101113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1B21A02-57FC-D2D2-3900-4B767A6DD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" y="514350"/>
            <a:ext cx="732513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5FCA0A0-F2D3-F6ED-C9E4-E76CD5C9D5C8}"/>
              </a:ext>
            </a:extLst>
          </p:cNvPr>
          <p:cNvSpPr txBox="1"/>
          <p:nvPr/>
        </p:nvSpPr>
        <p:spPr>
          <a:xfrm>
            <a:off x="1872382" y="-8870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Outliers</a:t>
            </a:r>
            <a:r>
              <a:rPr lang="fr-FR" sz="2800" b="1" dirty="0"/>
              <a:t> via boîte à moustache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B02D67-19E9-D10A-A28B-D874AE3E0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93065-D491-FC92-F026-7816C01D8F8C}"/>
              </a:ext>
            </a:extLst>
          </p:cNvPr>
          <p:cNvSpPr txBox="1"/>
          <p:nvPr/>
        </p:nvSpPr>
        <p:spPr>
          <a:xfrm>
            <a:off x="2366106" y="4698333"/>
            <a:ext cx="4411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Seuil des </a:t>
            </a:r>
            <a:r>
              <a:rPr lang="fr-FR" sz="2000" b="1" dirty="0" err="1"/>
              <a:t>outliers</a:t>
            </a:r>
            <a:r>
              <a:rPr lang="fr-FR" sz="2000" b="1" dirty="0"/>
              <a:t> supérieurs : 83.3</a:t>
            </a:r>
          </a:p>
        </p:txBody>
      </p:sp>
    </p:spTree>
    <p:extLst>
      <p:ext uri="{BB962C8B-B14F-4D97-AF65-F5344CB8AC3E}">
        <p14:creationId xmlns:p14="http://schemas.microsoft.com/office/powerpoint/2010/main" val="15761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5E3887C-9C70-2399-7655-6CEC869E3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852488"/>
            <a:ext cx="68961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4ABF2F-8AAC-8CF1-2AEE-BF3F96D3DB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E9B1C6-11BB-693D-7845-4FBDB18F3772}"/>
              </a:ext>
            </a:extLst>
          </p:cNvPr>
          <p:cNvSpPr txBox="1"/>
          <p:nvPr/>
        </p:nvSpPr>
        <p:spPr>
          <a:xfrm>
            <a:off x="3933023" y="128277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1.20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2D5A69-508D-DCB0-244D-43985803CE94}"/>
              </a:ext>
            </a:extLst>
          </p:cNvPr>
          <p:cNvSpPr txBox="1"/>
          <p:nvPr/>
        </p:nvSpPr>
        <p:spPr>
          <a:xfrm>
            <a:off x="6753339" y="349716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112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6A4742-C921-B8C3-D23F-6FFFF70CF227}"/>
              </a:ext>
            </a:extLst>
          </p:cNvPr>
          <p:cNvSpPr txBox="1"/>
          <p:nvPr/>
        </p:nvSpPr>
        <p:spPr>
          <a:xfrm>
            <a:off x="3390405" y="52568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Z_score</a:t>
            </a:r>
            <a:r>
              <a:rPr lang="fr-FR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20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12D68-7D41-ED74-3555-E0AE6F39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/>
              <a:t>Limites éventuelles de l’analyse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E1D3FC-FDB5-3E26-C728-DFA0D4D2A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 </a:t>
            </a:r>
            <a:r>
              <a:rPr lang="fr-FR" sz="2800" b="1" dirty="0"/>
              <a:t>le fichier liaison:</a:t>
            </a:r>
            <a:r>
              <a:rPr lang="fr-FR" dirty="0"/>
              <a:t> </a:t>
            </a:r>
            <a:r>
              <a:rPr lang="fr-FR" sz="2400" dirty="0"/>
              <a:t>des valeurs manquantes</a:t>
            </a:r>
          </a:p>
          <a:p>
            <a:pPr marL="114300" indent="0">
              <a:buNone/>
            </a:pPr>
            <a:endParaRPr lang="fr-FR" sz="2400" dirty="0"/>
          </a:p>
          <a:p>
            <a:r>
              <a:rPr lang="fr-FR" sz="2400" dirty="0"/>
              <a:t>Analyse approfondie du stock 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C1965F-57DB-D7C6-B4E5-D11CC95614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91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CD5447E9-9C2B-05E1-98B1-2C4E88B34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35AB4CF5-76B8-A2BB-D2B8-71F1A72FB7F0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DB792EC1-E600-F6A2-58A0-BC4E0EAB4258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CA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B7A73856-8C1E-D118-22C9-321ADDB28B98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 descr="Comment Augmenter chiffre d affaire - Les solutions pour y arriver ...">
            <a:extLst>
              <a:ext uri="{FF2B5EF4-FFF2-40B4-BE49-F238E27FC236}">
                <a16:creationId xmlns:a16="http://schemas.microsoft.com/office/drawing/2014/main" id="{DC7659A8-4820-3562-65C1-6B0817CC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201"/>
            <a:ext cx="9144000" cy="3797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529326D-11D9-7705-4424-9127D8E4847F}"/>
              </a:ext>
            </a:extLst>
          </p:cNvPr>
          <p:cNvSpPr txBox="1"/>
          <p:nvPr/>
        </p:nvSpPr>
        <p:spPr>
          <a:xfrm>
            <a:off x="4989444" y="2057400"/>
            <a:ext cx="3105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Analyse 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Analyse quantité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16A08E-9D17-28B6-CB5F-4BEAAD7B0B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20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0B6925-29DA-A6E5-9DC7-AE307C33601F}"/>
              </a:ext>
            </a:extLst>
          </p:cNvPr>
          <p:cNvSpPr txBox="1"/>
          <p:nvPr/>
        </p:nvSpPr>
        <p:spPr>
          <a:xfrm>
            <a:off x="0" y="437322"/>
            <a:ext cx="9144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CA par article, soit un total de 70568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Top 20 des articles en 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Analyse du 20/80 en CA soit 130 articles représentant 80% du 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Top 20 des articles en quantité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D3F4B3-82EC-BAB8-9DED-5837A0E51F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2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3B867B4-FD66-12F1-D7FF-13DEE009A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643191" cy="51435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3166B69-8639-5609-BABD-31432BC6D4A1}"/>
              </a:ext>
            </a:extLst>
          </p:cNvPr>
          <p:cNvSpPr txBox="1"/>
          <p:nvPr/>
        </p:nvSpPr>
        <p:spPr>
          <a:xfrm>
            <a:off x="7712765" y="566532"/>
            <a:ext cx="14312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/>
              <a:t>Article par CA : </a:t>
            </a:r>
          </a:p>
          <a:p>
            <a:r>
              <a:rPr lang="fr-FR" sz="1800" b="1" dirty="0"/>
              <a:t>4704 € pour l’article en tête des ventes.</a:t>
            </a:r>
          </a:p>
          <a:p>
            <a:endParaRPr lang="fr-FR" sz="1800" b="1" dirty="0"/>
          </a:p>
          <a:p>
            <a:r>
              <a:rPr lang="fr-FR" sz="1800" b="1" dirty="0"/>
              <a:t>685 € pour le dernier article du top 20.</a:t>
            </a:r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7D8CBC1-DE7D-71D4-619A-B4376C374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0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C84484-4B44-CEC8-331B-2A2BA7ED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135" y="1"/>
            <a:ext cx="9232136" cy="52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F26ED21-CE1B-AC5C-CB15-AC900BA476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9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2817B6D-59F1-685A-4C6D-6DCF0AA4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33861" cy="51435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04BF8E-B972-6609-955F-EF0EF577154E}"/>
              </a:ext>
            </a:extLst>
          </p:cNvPr>
          <p:cNvSpPr txBox="1"/>
          <p:nvPr/>
        </p:nvSpPr>
        <p:spPr>
          <a:xfrm>
            <a:off x="7533861" y="636105"/>
            <a:ext cx="1500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/>
              <a:t>L’article en tête  capitalise 96 ventes. </a:t>
            </a:r>
          </a:p>
          <a:p>
            <a:r>
              <a:rPr lang="fr-FR" sz="1800" b="1" dirty="0"/>
              <a:t> </a:t>
            </a:r>
          </a:p>
          <a:p>
            <a:r>
              <a:rPr lang="fr-FR" sz="1800" b="1" dirty="0"/>
              <a:t>Maurel pays d’Oc quand à lui n’enregistre que 24 articles vendus. Sur les 20 meilleures ventes.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BFED590-97C1-19BF-92FC-0A0E3C8CD4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30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22684DA-FFB7-B375-7F1F-5FE002985504}"/>
              </a:ext>
            </a:extLst>
          </p:cNvPr>
          <p:cNvSpPr txBox="1"/>
          <p:nvPr/>
        </p:nvSpPr>
        <p:spPr>
          <a:xfrm>
            <a:off x="1053428" y="183110"/>
            <a:ext cx="5840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Limites éventuelles de l’analyse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5A6D9-1C14-3C1B-68A3-9F9682D179A3}"/>
              </a:ext>
            </a:extLst>
          </p:cNvPr>
          <p:cNvSpPr txBox="1"/>
          <p:nvPr/>
        </p:nvSpPr>
        <p:spPr>
          <a:xfrm>
            <a:off x="765313" y="1113183"/>
            <a:ext cx="661598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L’analyse en terme de CA et l’analyse quantitative : sont basées uniquement sur les meilleures ventes.</a:t>
            </a:r>
          </a:p>
          <a:p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Analyse complémentaire sur l’état du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03D797-B00B-9018-4395-F5C9CE5358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449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8" name="Picture 4" descr="Getting the Action Habit: 4 Keys to Making Ideas Happen">
            <a:extLst>
              <a:ext uri="{FF2B5EF4-FFF2-40B4-BE49-F238E27FC236}">
                <a16:creationId xmlns:a16="http://schemas.microsoft.com/office/drawing/2014/main" id="{73097D48-C223-382E-CD2B-69EBA292E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957"/>
            <a:ext cx="9144000" cy="523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34D6DA-AC82-4155-9739-5EE9AA19144F}"/>
              </a:ext>
            </a:extLst>
          </p:cNvPr>
          <p:cNvSpPr txBox="1"/>
          <p:nvPr/>
        </p:nvSpPr>
        <p:spPr>
          <a:xfrm>
            <a:off x="253388" y="3027514"/>
            <a:ext cx="9145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/>
              <a:t>Vérification des produits considérés </a:t>
            </a:r>
            <a:r>
              <a:rPr lang="fr-FR" sz="3200" b="1" dirty="0" err="1"/>
              <a:t>outliers</a:t>
            </a:r>
            <a:endParaRPr lang="fr-FR" sz="32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21C050-1AE5-21F9-1495-84820C9F4747}"/>
              </a:ext>
            </a:extLst>
          </p:cNvPr>
          <p:cNvSpPr txBox="1"/>
          <p:nvPr/>
        </p:nvSpPr>
        <p:spPr>
          <a:xfrm>
            <a:off x="367796" y="2593418"/>
            <a:ext cx="75809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b="1" dirty="0"/>
              <a:t>S’assurer de la suffisance du stock</a:t>
            </a:r>
            <a:r>
              <a:rPr lang="fr-FR" sz="2800" b="1" dirty="0"/>
              <a:t>. 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BFE2CB-28E4-DB71-C9DD-B3CF04EF2384}"/>
              </a:ext>
            </a:extLst>
          </p:cNvPr>
          <p:cNvSpPr txBox="1"/>
          <p:nvPr/>
        </p:nvSpPr>
        <p:spPr>
          <a:xfrm>
            <a:off x="2033882" y="48769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Actions pour la 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9616D1-95A7-3843-DD58-0D026D1D85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 dirty="0"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0" y="1390200"/>
            <a:ext cx="9144000" cy="3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qui s’est bien passé pour vous dans ce travail de nettoyage ?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Import des fichiers, Excel, csv, et des librairies.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Analyse exploratoire des fichiers : les dimension des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, type des données , recherche des doublons et des valeurs manquantes.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Études statistiques : mesures de tendance centrale.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que vous avez trouvé le plus difficile ?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 jonction des fichiers, les quartiles et les valeurs aberranbtes.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Vérification du </a:t>
            </a:r>
            <a:r>
              <a:rPr lang="fr-FR" i="1" dirty="0" err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matching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des fichiers fusionnés.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Sur quelles tâches est-ce que vous pensez avoir besoin de plus d'entraînement ?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nalyse des fichiers fusionnés et analyse univariée  de certaines variables.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b="1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b="1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56D3CF4-3DD3-29F6-71E0-A726BA0045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90" name="Picture 2" descr="UX og SEO går hånd-i-hånd">
            <a:extLst>
              <a:ext uri="{FF2B5EF4-FFF2-40B4-BE49-F238E27FC236}">
                <a16:creationId xmlns:a16="http://schemas.microsoft.com/office/drawing/2014/main" id="{7D22F2B8-E9EB-758D-42D5-1F1306EF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200"/>
            <a:ext cx="9143999" cy="37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FECC31C-737A-B625-6B49-25F1E191E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BA2B66F-2618-3E27-9404-C24318885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447538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24FF8DD-1976-142B-C125-86CA45FF17F3}"/>
              </a:ext>
            </a:extLst>
          </p:cNvPr>
          <p:cNvCxnSpPr>
            <a:cxnSpLocks/>
          </p:cNvCxnSpPr>
          <p:nvPr/>
        </p:nvCxnSpPr>
        <p:spPr>
          <a:xfrm>
            <a:off x="5695720" y="426377"/>
            <a:ext cx="1768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AA305F7-FEA0-5403-8B07-0FE1AFAC3557}"/>
              </a:ext>
            </a:extLst>
          </p:cNvPr>
          <p:cNvCxnSpPr>
            <a:cxnSpLocks/>
          </p:cNvCxnSpPr>
          <p:nvPr/>
        </p:nvCxnSpPr>
        <p:spPr>
          <a:xfrm>
            <a:off x="5695720" y="3139795"/>
            <a:ext cx="1871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21627BD-885C-BAB8-784D-417EFBC0CAD3}"/>
              </a:ext>
            </a:extLst>
          </p:cNvPr>
          <p:cNvCxnSpPr/>
          <p:nvPr/>
        </p:nvCxnSpPr>
        <p:spPr>
          <a:xfrm>
            <a:off x="7463866" y="426377"/>
            <a:ext cx="0" cy="441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14BBBE5-1718-2135-65A8-C41F4E79C296}"/>
              </a:ext>
            </a:extLst>
          </p:cNvPr>
          <p:cNvCxnSpPr>
            <a:cxnSpLocks/>
          </p:cNvCxnSpPr>
          <p:nvPr/>
        </p:nvCxnSpPr>
        <p:spPr>
          <a:xfrm flipV="1">
            <a:off x="7566856" y="2655063"/>
            <a:ext cx="0" cy="52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90F8399-80B5-0CDA-DB64-43772E71A87A}"/>
              </a:ext>
            </a:extLst>
          </p:cNvPr>
          <p:cNvSpPr/>
          <p:nvPr/>
        </p:nvSpPr>
        <p:spPr>
          <a:xfrm>
            <a:off x="6658831" y="852755"/>
            <a:ext cx="2295098" cy="18023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df_liaison</a:t>
            </a:r>
            <a:endParaRPr lang="fr-FR" sz="2000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2 caractéristiques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825 lignes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Type de données liaison : </a:t>
            </a:r>
            <a:r>
              <a:rPr lang="fr-FR" sz="2000" dirty="0" err="1">
                <a:solidFill>
                  <a:schemeClr val="tx1"/>
                </a:solidFill>
              </a:rPr>
              <a:t>float</a:t>
            </a:r>
            <a:r>
              <a:rPr lang="fr-FR" sz="2000" dirty="0">
                <a:solidFill>
                  <a:schemeClr val="tx1"/>
                </a:solidFill>
              </a:rPr>
              <a:t> et </a:t>
            </a:r>
            <a:r>
              <a:rPr lang="fr-FR" sz="2000" dirty="0" err="1">
                <a:solidFill>
                  <a:schemeClr val="tx1"/>
                </a:solidFill>
              </a:rPr>
              <a:t>object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6AEC50D-3209-5883-97F3-2FD60AF992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تنظيف البيانات باستخدام بايثون - خمسات">
            <a:extLst>
              <a:ext uri="{FF2B5EF4-FFF2-40B4-BE49-F238E27FC236}">
                <a16:creationId xmlns:a16="http://schemas.microsoft.com/office/drawing/2014/main" id="{06CE580B-FF8F-8E08-E686-A94E547D6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2FED31F-3130-B6C7-9F18-7BC49ABD44A8}"/>
              </a:ext>
            </a:extLst>
          </p:cNvPr>
          <p:cNvSpPr txBox="1"/>
          <p:nvPr/>
        </p:nvSpPr>
        <p:spPr>
          <a:xfrm>
            <a:off x="2555913" y="131868"/>
            <a:ext cx="376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Traitements réalisés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A7FA6-6A55-2FA3-4A23-756E8EE10403}"/>
              </a:ext>
            </a:extLst>
          </p:cNvPr>
          <p:cNvSpPr txBox="1"/>
          <p:nvPr/>
        </p:nvSpPr>
        <p:spPr>
          <a:xfrm>
            <a:off x="2322450" y="1187830"/>
            <a:ext cx="145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df_web</a:t>
            </a:r>
            <a:r>
              <a:rPr lang="fr-FR" sz="2800" b="1" dirty="0"/>
              <a:t>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2543B4-73E5-C1B9-45C6-3ECB87AEDEF6}"/>
              </a:ext>
            </a:extLst>
          </p:cNvPr>
          <p:cNvSpPr txBox="1"/>
          <p:nvPr/>
        </p:nvSpPr>
        <p:spPr>
          <a:xfrm>
            <a:off x="5567033" y="1239743"/>
            <a:ext cx="192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df_erp</a:t>
            </a:r>
            <a:endParaRPr lang="fr-FR" sz="2800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9897517-5ACA-813D-69C8-7EFE0B1103D3}"/>
              </a:ext>
            </a:extLst>
          </p:cNvPr>
          <p:cNvSpPr/>
          <p:nvPr/>
        </p:nvSpPr>
        <p:spPr>
          <a:xfrm>
            <a:off x="3394954" y="586953"/>
            <a:ext cx="2383276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df_liaison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504BE4-D5EC-736C-E5E0-E860E17A3FC5}"/>
              </a:ext>
            </a:extLst>
          </p:cNvPr>
          <p:cNvSpPr txBox="1"/>
          <p:nvPr/>
        </p:nvSpPr>
        <p:spPr>
          <a:xfrm>
            <a:off x="3394954" y="2083746"/>
            <a:ext cx="2690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df_caracteristiques</a:t>
            </a:r>
            <a:endParaRPr lang="fr-FR" sz="2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05F3E8-3E35-DA3D-73E0-F5AE522D4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52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F7955F-E72D-CDA9-D6BF-F0AA4084F764}"/>
              </a:ext>
            </a:extLst>
          </p:cNvPr>
          <p:cNvSpPr/>
          <p:nvPr/>
        </p:nvSpPr>
        <p:spPr>
          <a:xfrm>
            <a:off x="26507" y="1023730"/>
            <a:ext cx="1822172" cy="4119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Correction de </a:t>
            </a:r>
            <a:r>
              <a:rPr lang="fr-FR" sz="1800" dirty="0" err="1">
                <a:solidFill>
                  <a:schemeClr val="tx1"/>
                </a:solidFill>
              </a:rPr>
              <a:t>stock_status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</a:p>
          <a:p>
            <a:pPr lvl="0"/>
            <a:endParaRPr lang="fr-FR" sz="18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création de stock_status_2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Suppression de la variable </a:t>
            </a:r>
            <a:r>
              <a:rPr lang="fr-FR" sz="1800" dirty="0" err="1">
                <a:solidFill>
                  <a:schemeClr val="tx1"/>
                </a:solidFill>
              </a:rPr>
              <a:t>stock_status</a:t>
            </a:r>
            <a:endParaRPr lang="fr-FR" sz="1800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61652-E621-4683-99E5-51DBFE061852}"/>
              </a:ext>
            </a:extLst>
          </p:cNvPr>
          <p:cNvSpPr/>
          <p:nvPr/>
        </p:nvSpPr>
        <p:spPr>
          <a:xfrm>
            <a:off x="1986166" y="844827"/>
            <a:ext cx="2504658" cy="4298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Chargement d’un df_web_2 = supprimer les valeurs en double.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Suppression de colonnes sans valeurs.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Suppression des lignes vides.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Modification des valeurs dans la variable’ </a:t>
            </a:r>
            <a:r>
              <a:rPr lang="fr-FR" sz="1800" dirty="0" err="1">
                <a:solidFill>
                  <a:schemeClr val="tx1"/>
                </a:solidFill>
              </a:rPr>
              <a:t>Sku</a:t>
            </a:r>
            <a:r>
              <a:rPr lang="fr-FR" sz="1800" dirty="0">
                <a:solidFill>
                  <a:schemeClr val="tx1"/>
                </a:solidFill>
              </a:rPr>
              <a:t>’.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Conversion de </a:t>
            </a:r>
            <a:r>
              <a:rPr lang="fr-FR" sz="1800" dirty="0" err="1">
                <a:solidFill>
                  <a:schemeClr val="tx1"/>
                </a:solidFill>
              </a:rPr>
              <a:t>sku</a:t>
            </a:r>
            <a:r>
              <a:rPr lang="fr-FR" sz="1800" dirty="0">
                <a:solidFill>
                  <a:schemeClr val="tx1"/>
                </a:solidFill>
              </a:rPr>
              <a:t> en </a:t>
            </a:r>
            <a:r>
              <a:rPr lang="fr-FR" sz="1800" dirty="0" err="1">
                <a:solidFill>
                  <a:schemeClr val="tx1"/>
                </a:solidFill>
              </a:rPr>
              <a:t>integer</a:t>
            </a:r>
            <a:r>
              <a:rPr lang="fr-FR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FF39C-4F65-A065-8657-287DABF8ED1E}"/>
              </a:ext>
            </a:extLst>
          </p:cNvPr>
          <p:cNvSpPr/>
          <p:nvPr/>
        </p:nvSpPr>
        <p:spPr>
          <a:xfrm>
            <a:off x="4614236" y="1023729"/>
            <a:ext cx="2244585" cy="41197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Modification des valeurs sur la variable </a:t>
            </a:r>
            <a:r>
              <a:rPr lang="fr-FR" sz="2000" dirty="0" err="1">
                <a:solidFill>
                  <a:schemeClr val="tx1"/>
                </a:solidFill>
              </a:rPr>
              <a:t>id_web</a:t>
            </a:r>
            <a:endParaRPr lang="fr-FR" sz="2000" dirty="0">
              <a:solidFill>
                <a:schemeClr val="tx1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Transformation des nan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Conversion de </a:t>
            </a:r>
            <a:r>
              <a:rPr lang="fr-FR" sz="2000" dirty="0" err="1">
                <a:solidFill>
                  <a:schemeClr val="tx1"/>
                </a:solidFill>
              </a:rPr>
              <a:t>id_web</a:t>
            </a:r>
            <a:r>
              <a:rPr lang="fr-FR" sz="2000" dirty="0">
                <a:solidFill>
                  <a:schemeClr val="tx1"/>
                </a:solidFill>
              </a:rPr>
              <a:t> en </a:t>
            </a:r>
            <a:r>
              <a:rPr lang="fr-FR" sz="2000" dirty="0" err="1">
                <a:solidFill>
                  <a:schemeClr val="tx1"/>
                </a:solidFill>
              </a:rPr>
              <a:t>integer</a:t>
            </a:r>
            <a:endParaRPr lang="fr-FR" sz="2000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3442C-94B6-FDC2-2A1B-BB52428B95EC}"/>
              </a:ext>
            </a:extLst>
          </p:cNvPr>
          <p:cNvSpPr/>
          <p:nvPr/>
        </p:nvSpPr>
        <p:spPr>
          <a:xfrm>
            <a:off x="6982234" y="1358348"/>
            <a:ext cx="2161766" cy="3752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6F51413-E1C6-48CE-F582-A40AE9A5DAB9}"/>
              </a:ext>
            </a:extLst>
          </p:cNvPr>
          <p:cNvSpPr/>
          <p:nvPr/>
        </p:nvSpPr>
        <p:spPr>
          <a:xfrm>
            <a:off x="1654867" y="2366629"/>
            <a:ext cx="4572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3923B8C-44C6-70C7-4D31-77999E9BED29}"/>
              </a:ext>
            </a:extLst>
          </p:cNvPr>
          <p:cNvSpPr/>
          <p:nvPr/>
        </p:nvSpPr>
        <p:spPr>
          <a:xfrm>
            <a:off x="6700634" y="2356666"/>
            <a:ext cx="4572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4C6C19B6-9FEC-9F92-D590-A75356ABA7FF}"/>
              </a:ext>
            </a:extLst>
          </p:cNvPr>
          <p:cNvSpPr/>
          <p:nvPr/>
        </p:nvSpPr>
        <p:spPr>
          <a:xfrm>
            <a:off x="4293958" y="2356666"/>
            <a:ext cx="4572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D386C-C01B-5673-7C37-9C8740A3EE19}"/>
              </a:ext>
            </a:extLst>
          </p:cNvPr>
          <p:cNvSpPr/>
          <p:nvPr/>
        </p:nvSpPr>
        <p:spPr>
          <a:xfrm>
            <a:off x="213694" y="648529"/>
            <a:ext cx="1441173" cy="541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df_erp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9C446AE-807D-2C9B-E3FD-498C3E971B68}"/>
              </a:ext>
            </a:extLst>
          </p:cNvPr>
          <p:cNvSpPr/>
          <p:nvPr/>
        </p:nvSpPr>
        <p:spPr>
          <a:xfrm>
            <a:off x="6929234" y="689110"/>
            <a:ext cx="2244586" cy="6692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df</a:t>
            </a:r>
            <a:r>
              <a:rPr lang="fr-FR" sz="2000" b="1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caracteristiques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65D68D-6467-6D85-05B2-E8B28848B1B0}"/>
              </a:ext>
            </a:extLst>
          </p:cNvPr>
          <p:cNvSpPr/>
          <p:nvPr/>
        </p:nvSpPr>
        <p:spPr>
          <a:xfrm>
            <a:off x="4837052" y="495292"/>
            <a:ext cx="1719469" cy="5416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df_liaison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F148AC0-26A7-CC8C-04C5-CC9A81F66C87}"/>
              </a:ext>
            </a:extLst>
          </p:cNvPr>
          <p:cNvSpPr/>
          <p:nvPr/>
        </p:nvSpPr>
        <p:spPr>
          <a:xfrm>
            <a:off x="2499688" y="377686"/>
            <a:ext cx="1441173" cy="5416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df_web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28ACF2-26CB-C132-CBE6-7758B542C95B}"/>
              </a:ext>
            </a:extLst>
          </p:cNvPr>
          <p:cNvSpPr txBox="1"/>
          <p:nvPr/>
        </p:nvSpPr>
        <p:spPr>
          <a:xfrm>
            <a:off x="7157834" y="2077278"/>
            <a:ext cx="18271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Valeurs manquantes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doublons</a:t>
            </a:r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C7EC4F-49E5-73FD-39B3-4F54867FA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07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E2CA2-A192-8173-0AB0-3BF06314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2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Remarques éventuelles, pièges ou difficultés rencontrés </a:t>
            </a:r>
            <a:b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5B8AE3-CD62-00B7-55EF-E53E7D78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Difficultés liées à :</a:t>
            </a:r>
          </a:p>
          <a:p>
            <a:r>
              <a:rPr lang="fr-FR" sz="2400" dirty="0"/>
              <a:t>La gestion des  nan, ou valeurs manquantes.</a:t>
            </a:r>
          </a:p>
          <a:p>
            <a:r>
              <a:rPr lang="fr-FR" sz="2400" dirty="0"/>
              <a:t>Traitement des doublons.</a:t>
            </a:r>
          </a:p>
          <a:p>
            <a:r>
              <a:rPr lang="fr-FR" sz="2400" dirty="0"/>
              <a:t>Ambiguïtés liées aux clés primaires </a:t>
            </a:r>
            <a:r>
              <a:rPr lang="fr-FR" sz="2400" dirty="0" err="1"/>
              <a:t>sku</a:t>
            </a:r>
            <a:r>
              <a:rPr lang="fr-FR" sz="2400" dirty="0"/>
              <a:t> et </a:t>
            </a:r>
            <a:r>
              <a:rPr lang="fr-FR" sz="2400" dirty="0" err="1"/>
              <a:t>id_product</a:t>
            </a:r>
            <a:r>
              <a:rPr lang="fr-FR" sz="2400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7D2E3-83CA-4364-1E6C-79B4EEA653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6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ratégie de reprise des données pour réussir vos fusions acquisitions">
            <a:extLst>
              <a:ext uri="{FF2B5EF4-FFF2-40B4-BE49-F238E27FC236}">
                <a16:creationId xmlns:a16="http://schemas.microsoft.com/office/drawing/2014/main" id="{259C8525-88CF-8289-4456-8E2AA586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FAA4A3D-32FB-C2C3-9596-4F8F6B24E5E3}"/>
              </a:ext>
            </a:extLst>
          </p:cNvPr>
          <p:cNvSpPr txBox="1"/>
          <p:nvPr/>
        </p:nvSpPr>
        <p:spPr>
          <a:xfrm>
            <a:off x="431711" y="286439"/>
            <a:ext cx="831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Fusion et consolidation des données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5A3BF0-BED6-8867-8D6E-374FB0C329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2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A7AF3035-07B2-90D0-CCBC-0801D847A705}"/>
              </a:ext>
            </a:extLst>
          </p:cNvPr>
          <p:cNvSpPr/>
          <p:nvPr/>
        </p:nvSpPr>
        <p:spPr>
          <a:xfrm>
            <a:off x="715728" y="936434"/>
            <a:ext cx="1862219" cy="190671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Fusion et choix des attributs 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C1A50AD-2351-049A-5B4D-74221145C16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87561" y="1050499"/>
            <a:ext cx="1541506" cy="53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E62CB5D-72B5-C292-3546-4AE604B41A37}"/>
              </a:ext>
            </a:extLst>
          </p:cNvPr>
          <p:cNvCxnSpPr>
            <a:cxnSpLocks/>
          </p:cNvCxnSpPr>
          <p:nvPr/>
        </p:nvCxnSpPr>
        <p:spPr>
          <a:xfrm>
            <a:off x="2573049" y="2300041"/>
            <a:ext cx="3495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C8ED09F-9BE1-F603-6042-378742E7B914}"/>
              </a:ext>
            </a:extLst>
          </p:cNvPr>
          <p:cNvCxnSpPr>
            <a:cxnSpLocks/>
          </p:cNvCxnSpPr>
          <p:nvPr/>
        </p:nvCxnSpPr>
        <p:spPr>
          <a:xfrm>
            <a:off x="2071395" y="2743200"/>
            <a:ext cx="1740441" cy="1178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rganigramme : Connecteur 22">
            <a:extLst>
              <a:ext uri="{FF2B5EF4-FFF2-40B4-BE49-F238E27FC236}">
                <a16:creationId xmlns:a16="http://schemas.microsoft.com/office/drawing/2014/main" id="{E9359512-2C6F-3B3F-3EE3-2E25870F3A6C}"/>
              </a:ext>
            </a:extLst>
          </p:cNvPr>
          <p:cNvSpPr/>
          <p:nvPr/>
        </p:nvSpPr>
        <p:spPr>
          <a:xfrm>
            <a:off x="4129067" y="56836"/>
            <a:ext cx="2436987" cy="19873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Fusion </a:t>
            </a:r>
            <a:r>
              <a:rPr lang="fr-FR" sz="1600" dirty="0" err="1">
                <a:solidFill>
                  <a:schemeClr val="tx1"/>
                </a:solidFill>
              </a:rPr>
              <a:t>df_erp</a:t>
            </a:r>
            <a:r>
              <a:rPr lang="fr-FR" sz="1600" dirty="0">
                <a:solidFill>
                  <a:schemeClr val="tx1"/>
                </a:solidFill>
              </a:rPr>
              <a:t> et </a:t>
            </a:r>
            <a:r>
              <a:rPr lang="fr-FR" sz="1600" dirty="0" err="1">
                <a:solidFill>
                  <a:schemeClr val="tx1"/>
                </a:solidFill>
              </a:rPr>
              <a:t>df_liaison</a:t>
            </a:r>
            <a:r>
              <a:rPr lang="fr-FR" sz="1600" dirty="0">
                <a:solidFill>
                  <a:schemeClr val="tx1"/>
                </a:solidFill>
              </a:rPr>
              <a:t>  =</a:t>
            </a:r>
          </a:p>
          <a:p>
            <a:pPr algn="ctr"/>
            <a:r>
              <a:rPr lang="fr-FR" sz="1600" dirty="0" err="1">
                <a:solidFill>
                  <a:schemeClr val="tx1"/>
                </a:solidFill>
              </a:rPr>
              <a:t>df_merg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Clé : </a:t>
            </a:r>
            <a:r>
              <a:rPr lang="fr-FR" sz="1600" dirty="0" err="1">
                <a:solidFill>
                  <a:schemeClr val="tx1"/>
                </a:solidFill>
              </a:rPr>
              <a:t>product_id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6" name="Organigramme : Connecteur 25">
            <a:extLst>
              <a:ext uri="{FF2B5EF4-FFF2-40B4-BE49-F238E27FC236}">
                <a16:creationId xmlns:a16="http://schemas.microsoft.com/office/drawing/2014/main" id="{5BB1B834-2458-4378-21AF-E966D15B9B57}"/>
              </a:ext>
            </a:extLst>
          </p:cNvPr>
          <p:cNvSpPr/>
          <p:nvPr/>
        </p:nvSpPr>
        <p:spPr>
          <a:xfrm>
            <a:off x="3891673" y="3013784"/>
            <a:ext cx="2414416" cy="203540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Fusion df_merge_2 et </a:t>
            </a:r>
            <a:r>
              <a:rPr lang="fr-FR" dirty="0" err="1">
                <a:solidFill>
                  <a:schemeClr val="tx1"/>
                </a:solidFill>
              </a:rPr>
              <a:t>df_caracteris</a:t>
            </a:r>
            <a:r>
              <a:rPr lang="fr-FR" dirty="0">
                <a:solidFill>
                  <a:schemeClr val="tx1"/>
                </a:solidFill>
              </a:rPr>
              <a:t>-tiques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df_final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Clé : </a:t>
            </a:r>
            <a:r>
              <a:rPr lang="fr-FR" dirty="0" err="1">
                <a:solidFill>
                  <a:schemeClr val="tx1"/>
                </a:solidFill>
              </a:rPr>
              <a:t>post_name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id="{FC32AA28-4720-4777-966F-19EAC4D8AC4D}"/>
              </a:ext>
            </a:extLst>
          </p:cNvPr>
          <p:cNvSpPr/>
          <p:nvPr/>
        </p:nvSpPr>
        <p:spPr>
          <a:xfrm>
            <a:off x="6068694" y="1496412"/>
            <a:ext cx="2414417" cy="2150676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Fusion </a:t>
            </a:r>
            <a:r>
              <a:rPr lang="fr-FR" sz="1600" dirty="0" err="1">
                <a:solidFill>
                  <a:schemeClr val="tx1"/>
                </a:solidFill>
              </a:rPr>
              <a:t>df_mege</a:t>
            </a:r>
            <a:r>
              <a:rPr lang="fr-FR" sz="1600" dirty="0">
                <a:solidFill>
                  <a:schemeClr val="tx1"/>
                </a:solidFill>
              </a:rPr>
              <a:t> et </a:t>
            </a:r>
            <a:r>
              <a:rPr lang="fr-FR" sz="1600" dirty="0" err="1">
                <a:solidFill>
                  <a:schemeClr val="tx1"/>
                </a:solidFill>
              </a:rPr>
              <a:t>df_web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df_merge_2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Clé : </a:t>
            </a:r>
            <a:r>
              <a:rPr lang="fr-FR" sz="1600" dirty="0" err="1">
                <a:solidFill>
                  <a:schemeClr val="tx1"/>
                </a:solidFill>
              </a:rPr>
              <a:t>id_web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260CCE8-D276-6E1C-9D9B-86746CAC87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8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11086</TotalTime>
  <Words>728</Words>
  <Application>Microsoft Office PowerPoint</Application>
  <PresentationFormat>Affichage à l'écran (16:9)</PresentationFormat>
  <Paragraphs>155</Paragraphs>
  <Slides>23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Montserrat</vt:lpstr>
      <vt:lpstr>Wingdings</vt:lpstr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Remarques éventuelles, pièges ou difficultés rencontrés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Limites éventuelles de l’analyse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HASSAN</dc:creator>
  <cp:lastModifiedBy>Kheloudja Habi</cp:lastModifiedBy>
  <cp:revision>14</cp:revision>
  <dcterms:modified xsi:type="dcterms:W3CDTF">2024-03-24T16:34:49Z</dcterms:modified>
</cp:coreProperties>
</file>