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70" r:id="rId4"/>
    <p:sldId id="265" r:id="rId5"/>
    <p:sldId id="266" r:id="rId6"/>
    <p:sldId id="267" r:id="rId7"/>
    <p:sldId id="268" r:id="rId8"/>
    <p:sldId id="269" r:id="rId9"/>
    <p:sldId id="273" r:id="rId10"/>
    <p:sldId id="274" r:id="rId11"/>
    <p:sldId id="275" r:id="rId12"/>
    <p:sldId id="276" r:id="rId13"/>
  </p:sldIdLst>
  <p:sldSz cx="9144000" cy="5143500" type="screen16x9"/>
  <p:notesSz cx="6858000" cy="9144000"/>
  <p:embeddedFontLst>
    <p:embeddedFont>
      <p:font typeface="Lato" panose="020B0604020202020204" charset="0"/>
      <p:regular r:id="rId15"/>
      <p:bold r:id="rId16"/>
      <p:italic r:id="rId17"/>
      <p:boldItalic r:id="rId18"/>
    </p:embeddedFont>
    <p:embeddedFont>
      <p:font typeface="Montserrat" panose="020B0604020202020204" charset="0"/>
      <p:regular r:id="rId19"/>
      <p:bold r:id="rId20"/>
      <p:italic r:id="rId21"/>
      <p:boldItalic r:id="rId22"/>
    </p:embeddedFont>
    <p:embeddedFont>
      <p:font typeface="Raleway" panose="020B060402020202020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1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90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EEFA9F-5387-4142-A51C-82B1BF69C877}" type="doc">
      <dgm:prSet loTypeId="urn:microsoft.com/office/officeart/2005/8/layout/pList2" loCatId="list" qsTypeId="urn:microsoft.com/office/officeart/2005/8/quickstyle/simple1" qsCatId="simple" csTypeId="urn:microsoft.com/office/officeart/2005/8/colors/accent1_2" csCatId="accent1" phldr="1"/>
      <dgm:spPr/>
    </dgm:pt>
    <dgm:pt modelId="{560C8BF3-F6EE-4C93-95F9-A6BFFCF5E2FD}">
      <dgm:prSet phldrT="[Texte]" custT="1"/>
      <dgm:spPr>
        <a:solidFill>
          <a:schemeClr val="accent3">
            <a:lumMod val="40000"/>
            <a:lumOff val="60000"/>
          </a:schemeClr>
        </a:solidFill>
      </dgm:spPr>
      <dgm:t>
        <a:bodyPr/>
        <a:lstStyle/>
        <a:p>
          <a:r>
            <a:rPr lang="fr-FR" sz="2000" b="1" dirty="0">
              <a:solidFill>
                <a:schemeClr val="bg1"/>
              </a:solidFill>
            </a:rPr>
            <a:t>Prétraitement des données et compréhension des corrélations entre les variables</a:t>
          </a:r>
        </a:p>
        <a:p>
          <a:r>
            <a:rPr lang="fr-FR" sz="2000" b="1" dirty="0">
              <a:solidFill>
                <a:schemeClr val="bg1"/>
              </a:solidFill>
            </a:rPr>
            <a:t>Encodage des variables avec le one hot </a:t>
          </a:r>
          <a:r>
            <a:rPr lang="fr-FR" sz="2000" b="1" dirty="0" err="1">
              <a:solidFill>
                <a:schemeClr val="bg1"/>
              </a:solidFill>
            </a:rPr>
            <a:t>encoding</a:t>
          </a:r>
          <a:r>
            <a:rPr lang="fr-FR" sz="2000" b="1" dirty="0">
              <a:solidFill>
                <a:schemeClr val="bg1"/>
              </a:solidFill>
            </a:rPr>
            <a:t> </a:t>
          </a:r>
        </a:p>
      </dgm:t>
    </dgm:pt>
    <dgm:pt modelId="{6EB795D4-859B-490A-9B30-9A16B76130F8}" type="parTrans" cxnId="{9D904F80-546C-4A6B-8544-C6213E947E9E}">
      <dgm:prSet/>
      <dgm:spPr/>
      <dgm:t>
        <a:bodyPr/>
        <a:lstStyle/>
        <a:p>
          <a:endParaRPr lang="fr-FR"/>
        </a:p>
      </dgm:t>
    </dgm:pt>
    <dgm:pt modelId="{A56EADA7-64EF-42F3-9559-AF1B512E8E78}" type="sibTrans" cxnId="{9D904F80-546C-4A6B-8544-C6213E947E9E}">
      <dgm:prSet/>
      <dgm:spPr/>
      <dgm:t>
        <a:bodyPr/>
        <a:lstStyle/>
        <a:p>
          <a:endParaRPr lang="fr-FR"/>
        </a:p>
      </dgm:t>
    </dgm:pt>
    <dgm:pt modelId="{E8CF26AC-E4B9-4E93-A4FA-9D7C7F0933BD}">
      <dgm:prSet phldrT="[Texte]" custT="1"/>
      <dgm:spPr>
        <a:solidFill>
          <a:srgbClr val="FFC000"/>
        </a:solidFill>
      </dgm:spPr>
      <dgm:t>
        <a:bodyPr/>
        <a:lstStyle/>
        <a:p>
          <a:r>
            <a:rPr lang="fr-FR" sz="1800" b="1" dirty="0"/>
            <a:t>Utilisation du modèle de régression pour la prédiction</a:t>
          </a:r>
        </a:p>
        <a:p>
          <a:r>
            <a:rPr lang="fr-FR" sz="1800" b="1" dirty="0"/>
            <a:t>Évaluation du modèle avec une erreur moyenne de 10%</a:t>
          </a:r>
        </a:p>
        <a:p>
          <a:endParaRPr lang="fr-FR" sz="1300" dirty="0"/>
        </a:p>
      </dgm:t>
    </dgm:pt>
    <dgm:pt modelId="{467437A9-4E3D-4A00-AF56-791317F4226F}" type="parTrans" cxnId="{3C97E491-FFE6-445C-80A7-040EC970BE86}">
      <dgm:prSet/>
      <dgm:spPr/>
      <dgm:t>
        <a:bodyPr/>
        <a:lstStyle/>
        <a:p>
          <a:endParaRPr lang="fr-FR"/>
        </a:p>
      </dgm:t>
    </dgm:pt>
    <dgm:pt modelId="{BC311691-89D9-42F6-927B-B843C870CEA4}" type="sibTrans" cxnId="{3C97E491-FFE6-445C-80A7-040EC970BE86}">
      <dgm:prSet/>
      <dgm:spPr/>
      <dgm:t>
        <a:bodyPr/>
        <a:lstStyle/>
        <a:p>
          <a:endParaRPr lang="fr-FR"/>
        </a:p>
      </dgm:t>
    </dgm:pt>
    <dgm:pt modelId="{D38AC33C-36D2-4D0E-886A-FD1B1705DB4B}">
      <dgm:prSet phldrT="[Texte]" custT="1"/>
      <dgm:spPr>
        <a:solidFill>
          <a:schemeClr val="accent6">
            <a:lumMod val="75000"/>
          </a:schemeClr>
        </a:solidFill>
      </dgm:spPr>
      <dgm:t>
        <a:bodyPr/>
        <a:lstStyle/>
        <a:p>
          <a:r>
            <a:rPr lang="fr-FR" sz="2000" b="1" dirty="0"/>
            <a:t>Utilisation de </a:t>
          </a:r>
          <a:r>
            <a:rPr lang="fr-FR" sz="2000" b="1" dirty="0" err="1"/>
            <a:t>Kmeans</a:t>
          </a:r>
          <a:r>
            <a:rPr lang="fr-FR" sz="2000" b="1" dirty="0"/>
            <a:t> pour la classification</a:t>
          </a:r>
        </a:p>
        <a:p>
          <a:r>
            <a:rPr lang="fr-FR" sz="2000" b="1" dirty="0"/>
            <a:t>Optimisation du nombre de K avec </a:t>
          </a:r>
          <a:r>
            <a:rPr lang="fr-FR" sz="2000" b="1" dirty="0" err="1"/>
            <a:t>elbow</a:t>
          </a:r>
          <a:r>
            <a:rPr lang="fr-FR" sz="2000" b="1" dirty="0"/>
            <a:t> méthode </a:t>
          </a:r>
        </a:p>
      </dgm:t>
    </dgm:pt>
    <dgm:pt modelId="{2DAA8B39-18B0-4D4E-B5BF-7FDB92A7705B}" type="parTrans" cxnId="{B61453D3-B93F-47D3-96CC-54D554B7C501}">
      <dgm:prSet/>
      <dgm:spPr/>
      <dgm:t>
        <a:bodyPr/>
        <a:lstStyle/>
        <a:p>
          <a:endParaRPr lang="fr-FR"/>
        </a:p>
      </dgm:t>
    </dgm:pt>
    <dgm:pt modelId="{4AD77F2E-70DD-483E-8D80-7876DA96A799}" type="sibTrans" cxnId="{B61453D3-B93F-47D3-96CC-54D554B7C501}">
      <dgm:prSet/>
      <dgm:spPr/>
      <dgm:t>
        <a:bodyPr/>
        <a:lstStyle/>
        <a:p>
          <a:endParaRPr lang="fr-FR"/>
        </a:p>
      </dgm:t>
    </dgm:pt>
    <dgm:pt modelId="{76CE3095-7E0E-42C0-9F99-C82B2BB71813}" type="pres">
      <dgm:prSet presAssocID="{D6EEFA9F-5387-4142-A51C-82B1BF69C877}" presName="Name0" presStyleCnt="0">
        <dgm:presLayoutVars>
          <dgm:dir/>
          <dgm:resizeHandles val="exact"/>
        </dgm:presLayoutVars>
      </dgm:prSet>
      <dgm:spPr/>
    </dgm:pt>
    <dgm:pt modelId="{0D76159A-DC17-4219-AEF6-6A1A73EC7323}" type="pres">
      <dgm:prSet presAssocID="{D6EEFA9F-5387-4142-A51C-82B1BF69C877}" presName="bkgdShp" presStyleLbl="alignAccFollowNode1" presStyleIdx="0" presStyleCnt="1"/>
      <dgm:spPr/>
    </dgm:pt>
    <dgm:pt modelId="{276DE620-C574-4203-BFB0-67FC862CF31F}" type="pres">
      <dgm:prSet presAssocID="{D6EEFA9F-5387-4142-A51C-82B1BF69C877}" presName="linComp" presStyleCnt="0"/>
      <dgm:spPr/>
    </dgm:pt>
    <dgm:pt modelId="{27D89BB5-0A2B-4AC7-B608-C8B1F1573497}" type="pres">
      <dgm:prSet presAssocID="{560C8BF3-F6EE-4C93-95F9-A6BFFCF5E2FD}" presName="compNode" presStyleCnt="0"/>
      <dgm:spPr/>
    </dgm:pt>
    <dgm:pt modelId="{E3373684-D4F6-4A2F-AB8D-F41A9E4E8EC4}" type="pres">
      <dgm:prSet presAssocID="{560C8BF3-F6EE-4C93-95F9-A6BFFCF5E2FD}" presName="node" presStyleLbl="node1" presStyleIdx="0" presStyleCnt="3">
        <dgm:presLayoutVars>
          <dgm:bulletEnabled val="1"/>
        </dgm:presLayoutVars>
      </dgm:prSet>
      <dgm:spPr/>
    </dgm:pt>
    <dgm:pt modelId="{3D31CE05-D06E-48AF-9197-5910E749CDD4}" type="pres">
      <dgm:prSet presAssocID="{560C8BF3-F6EE-4C93-95F9-A6BFFCF5E2FD}" presName="invisiNode" presStyleLbl="node1" presStyleIdx="0" presStyleCnt="3"/>
      <dgm:spPr/>
    </dgm:pt>
    <dgm:pt modelId="{21EEB3A4-E57E-49BE-A2B0-CBF0F1A91D30}" type="pres">
      <dgm:prSet presAssocID="{560C8BF3-F6EE-4C93-95F9-A6BFFCF5E2FD}" presName="imagNode" presStyleLbl="fgImgPlace1" presStyleIdx="0" presStyleCnt="3" custLinFactNeighborX="1105" custLinFactNeighborY="9098"/>
      <dgm:spPr>
        <a:solidFill>
          <a:schemeClr val="accent3">
            <a:lumMod val="40000"/>
            <a:lumOff val="60000"/>
          </a:schemeClr>
        </a:solidFill>
      </dgm:spPr>
    </dgm:pt>
    <dgm:pt modelId="{EC8F2967-3261-448E-BA67-440206708E21}" type="pres">
      <dgm:prSet presAssocID="{A56EADA7-64EF-42F3-9559-AF1B512E8E78}" presName="sibTrans" presStyleLbl="sibTrans2D1" presStyleIdx="0" presStyleCnt="0"/>
      <dgm:spPr/>
    </dgm:pt>
    <dgm:pt modelId="{6118D55E-A7EC-431B-8D7A-C79DC486A48E}" type="pres">
      <dgm:prSet presAssocID="{E8CF26AC-E4B9-4E93-A4FA-9D7C7F0933BD}" presName="compNode" presStyleCnt="0"/>
      <dgm:spPr/>
    </dgm:pt>
    <dgm:pt modelId="{75BDA371-7E29-4F35-B44B-FA65193B3F75}" type="pres">
      <dgm:prSet presAssocID="{E8CF26AC-E4B9-4E93-A4FA-9D7C7F0933BD}" presName="node" presStyleLbl="node1" presStyleIdx="1" presStyleCnt="3" custScaleX="98436">
        <dgm:presLayoutVars>
          <dgm:bulletEnabled val="1"/>
        </dgm:presLayoutVars>
      </dgm:prSet>
      <dgm:spPr/>
    </dgm:pt>
    <dgm:pt modelId="{BC3DCD49-8B1E-4734-8A52-8C568C8A4471}" type="pres">
      <dgm:prSet presAssocID="{E8CF26AC-E4B9-4E93-A4FA-9D7C7F0933BD}" presName="invisiNode" presStyleLbl="node1" presStyleIdx="1" presStyleCnt="3"/>
      <dgm:spPr/>
    </dgm:pt>
    <dgm:pt modelId="{2582D3C7-06A9-494B-95DD-9FA0F92EAC53}" type="pres">
      <dgm:prSet presAssocID="{E8CF26AC-E4B9-4E93-A4FA-9D7C7F0933BD}" presName="imagNode" presStyleLbl="fgImgPlace1" presStyleIdx="1" presStyleCnt="3" custLinFactNeighborX="0" custLinFactNeighborY="9098"/>
      <dgm:spPr>
        <a:solidFill>
          <a:srgbClr val="FFC000"/>
        </a:solidFill>
      </dgm:spPr>
    </dgm:pt>
    <dgm:pt modelId="{786731ED-A56A-4E3D-8F0C-FA9A0FDAA9CA}" type="pres">
      <dgm:prSet presAssocID="{BC311691-89D9-42F6-927B-B843C870CEA4}" presName="sibTrans" presStyleLbl="sibTrans2D1" presStyleIdx="0" presStyleCnt="0"/>
      <dgm:spPr/>
    </dgm:pt>
    <dgm:pt modelId="{D3B9B140-A9B0-401E-9BE9-CC33AA11503B}" type="pres">
      <dgm:prSet presAssocID="{D38AC33C-36D2-4D0E-886A-FD1B1705DB4B}" presName="compNode" presStyleCnt="0"/>
      <dgm:spPr/>
    </dgm:pt>
    <dgm:pt modelId="{E0957C7F-5B71-4571-B1D0-687380E34C8C}" type="pres">
      <dgm:prSet presAssocID="{D38AC33C-36D2-4D0E-886A-FD1B1705DB4B}" presName="node" presStyleLbl="node1" presStyleIdx="2" presStyleCnt="3" custScaleX="96134">
        <dgm:presLayoutVars>
          <dgm:bulletEnabled val="1"/>
        </dgm:presLayoutVars>
      </dgm:prSet>
      <dgm:spPr/>
    </dgm:pt>
    <dgm:pt modelId="{02B6413A-A308-484F-A20C-2DC465DF5F12}" type="pres">
      <dgm:prSet presAssocID="{D38AC33C-36D2-4D0E-886A-FD1B1705DB4B}" presName="invisiNode" presStyleLbl="node1" presStyleIdx="2" presStyleCnt="3"/>
      <dgm:spPr/>
    </dgm:pt>
    <dgm:pt modelId="{D24B6A6D-A315-45F2-AD5E-58B95571E1ED}" type="pres">
      <dgm:prSet presAssocID="{D38AC33C-36D2-4D0E-886A-FD1B1705DB4B}" presName="imagNode" presStyleLbl="fgImgPlace1" presStyleIdx="2" presStyleCnt="3" custLinFactNeighborX="-1105" custLinFactNeighborY="11997"/>
      <dgm:spPr>
        <a:solidFill>
          <a:schemeClr val="accent6">
            <a:lumMod val="75000"/>
          </a:schemeClr>
        </a:solidFill>
      </dgm:spPr>
    </dgm:pt>
  </dgm:ptLst>
  <dgm:cxnLst>
    <dgm:cxn modelId="{E2684C34-8185-4D42-A079-466F5540589B}" type="presOf" srcId="{D38AC33C-36D2-4D0E-886A-FD1B1705DB4B}" destId="{E0957C7F-5B71-4571-B1D0-687380E34C8C}" srcOrd="0" destOrd="0" presId="urn:microsoft.com/office/officeart/2005/8/layout/pList2"/>
    <dgm:cxn modelId="{16333636-4857-47C1-BD8D-BDE186D7F765}" type="presOf" srcId="{A56EADA7-64EF-42F3-9559-AF1B512E8E78}" destId="{EC8F2967-3261-448E-BA67-440206708E21}" srcOrd="0" destOrd="0" presId="urn:microsoft.com/office/officeart/2005/8/layout/pList2"/>
    <dgm:cxn modelId="{6E384167-8B81-4B98-AED2-C85FDC597C17}" type="presOf" srcId="{E8CF26AC-E4B9-4E93-A4FA-9D7C7F0933BD}" destId="{75BDA371-7E29-4F35-B44B-FA65193B3F75}" srcOrd="0" destOrd="0" presId="urn:microsoft.com/office/officeart/2005/8/layout/pList2"/>
    <dgm:cxn modelId="{759F0954-1DE1-44D8-B1B2-8B48F999E1D7}" type="presOf" srcId="{D6EEFA9F-5387-4142-A51C-82B1BF69C877}" destId="{76CE3095-7E0E-42C0-9F99-C82B2BB71813}" srcOrd="0" destOrd="0" presId="urn:microsoft.com/office/officeart/2005/8/layout/pList2"/>
    <dgm:cxn modelId="{9D904F80-546C-4A6B-8544-C6213E947E9E}" srcId="{D6EEFA9F-5387-4142-A51C-82B1BF69C877}" destId="{560C8BF3-F6EE-4C93-95F9-A6BFFCF5E2FD}" srcOrd="0" destOrd="0" parTransId="{6EB795D4-859B-490A-9B30-9A16B76130F8}" sibTransId="{A56EADA7-64EF-42F3-9559-AF1B512E8E78}"/>
    <dgm:cxn modelId="{3C97E491-FFE6-445C-80A7-040EC970BE86}" srcId="{D6EEFA9F-5387-4142-A51C-82B1BF69C877}" destId="{E8CF26AC-E4B9-4E93-A4FA-9D7C7F0933BD}" srcOrd="1" destOrd="0" parTransId="{467437A9-4E3D-4A00-AF56-791317F4226F}" sibTransId="{BC311691-89D9-42F6-927B-B843C870CEA4}"/>
    <dgm:cxn modelId="{B98963C6-9E3C-4ECD-9061-F6A5E1B9ADAB}" type="presOf" srcId="{560C8BF3-F6EE-4C93-95F9-A6BFFCF5E2FD}" destId="{E3373684-D4F6-4A2F-AB8D-F41A9E4E8EC4}" srcOrd="0" destOrd="0" presId="urn:microsoft.com/office/officeart/2005/8/layout/pList2"/>
    <dgm:cxn modelId="{E182FBD2-2176-442C-B8C1-034740BAA391}" type="presOf" srcId="{BC311691-89D9-42F6-927B-B843C870CEA4}" destId="{786731ED-A56A-4E3D-8F0C-FA9A0FDAA9CA}" srcOrd="0" destOrd="0" presId="urn:microsoft.com/office/officeart/2005/8/layout/pList2"/>
    <dgm:cxn modelId="{B61453D3-B93F-47D3-96CC-54D554B7C501}" srcId="{D6EEFA9F-5387-4142-A51C-82B1BF69C877}" destId="{D38AC33C-36D2-4D0E-886A-FD1B1705DB4B}" srcOrd="2" destOrd="0" parTransId="{2DAA8B39-18B0-4D4E-B5BF-7FDB92A7705B}" sibTransId="{4AD77F2E-70DD-483E-8D80-7876DA96A799}"/>
    <dgm:cxn modelId="{827AF8DF-DF2E-4FBB-A8A4-768B80A1B5FF}" type="presParOf" srcId="{76CE3095-7E0E-42C0-9F99-C82B2BB71813}" destId="{0D76159A-DC17-4219-AEF6-6A1A73EC7323}" srcOrd="0" destOrd="0" presId="urn:microsoft.com/office/officeart/2005/8/layout/pList2"/>
    <dgm:cxn modelId="{4F249756-CF18-45D8-ACF6-D3406F701258}" type="presParOf" srcId="{76CE3095-7E0E-42C0-9F99-C82B2BB71813}" destId="{276DE620-C574-4203-BFB0-67FC862CF31F}" srcOrd="1" destOrd="0" presId="urn:microsoft.com/office/officeart/2005/8/layout/pList2"/>
    <dgm:cxn modelId="{FA855677-93C3-4A26-814F-E7689A397792}" type="presParOf" srcId="{276DE620-C574-4203-BFB0-67FC862CF31F}" destId="{27D89BB5-0A2B-4AC7-B608-C8B1F1573497}" srcOrd="0" destOrd="0" presId="urn:microsoft.com/office/officeart/2005/8/layout/pList2"/>
    <dgm:cxn modelId="{ABC4008D-FDB3-4A35-B65A-DC4551C25737}" type="presParOf" srcId="{27D89BB5-0A2B-4AC7-B608-C8B1F1573497}" destId="{E3373684-D4F6-4A2F-AB8D-F41A9E4E8EC4}" srcOrd="0" destOrd="0" presId="urn:microsoft.com/office/officeart/2005/8/layout/pList2"/>
    <dgm:cxn modelId="{2CFE5C3C-42D8-440F-A8EE-675D10FCE99A}" type="presParOf" srcId="{27D89BB5-0A2B-4AC7-B608-C8B1F1573497}" destId="{3D31CE05-D06E-48AF-9197-5910E749CDD4}" srcOrd="1" destOrd="0" presId="urn:microsoft.com/office/officeart/2005/8/layout/pList2"/>
    <dgm:cxn modelId="{772CA366-4631-4C58-A010-16A55B0157A1}" type="presParOf" srcId="{27D89BB5-0A2B-4AC7-B608-C8B1F1573497}" destId="{21EEB3A4-E57E-49BE-A2B0-CBF0F1A91D30}" srcOrd="2" destOrd="0" presId="urn:microsoft.com/office/officeart/2005/8/layout/pList2"/>
    <dgm:cxn modelId="{D5FE9623-B81E-405E-B7C3-2084AEECF493}" type="presParOf" srcId="{276DE620-C574-4203-BFB0-67FC862CF31F}" destId="{EC8F2967-3261-448E-BA67-440206708E21}" srcOrd="1" destOrd="0" presId="urn:microsoft.com/office/officeart/2005/8/layout/pList2"/>
    <dgm:cxn modelId="{F96409A3-8473-4867-BDA5-047B4A3AB990}" type="presParOf" srcId="{276DE620-C574-4203-BFB0-67FC862CF31F}" destId="{6118D55E-A7EC-431B-8D7A-C79DC486A48E}" srcOrd="2" destOrd="0" presId="urn:microsoft.com/office/officeart/2005/8/layout/pList2"/>
    <dgm:cxn modelId="{46FF245A-9A6C-432C-9E7F-35B2AC94D12F}" type="presParOf" srcId="{6118D55E-A7EC-431B-8D7A-C79DC486A48E}" destId="{75BDA371-7E29-4F35-B44B-FA65193B3F75}" srcOrd="0" destOrd="0" presId="urn:microsoft.com/office/officeart/2005/8/layout/pList2"/>
    <dgm:cxn modelId="{1B8B3972-DC56-43BA-B4A4-CC926EF38C01}" type="presParOf" srcId="{6118D55E-A7EC-431B-8D7A-C79DC486A48E}" destId="{BC3DCD49-8B1E-4734-8A52-8C568C8A4471}" srcOrd="1" destOrd="0" presId="urn:microsoft.com/office/officeart/2005/8/layout/pList2"/>
    <dgm:cxn modelId="{870F10F8-FD6B-438A-894C-9A0C47221D5F}" type="presParOf" srcId="{6118D55E-A7EC-431B-8D7A-C79DC486A48E}" destId="{2582D3C7-06A9-494B-95DD-9FA0F92EAC53}" srcOrd="2" destOrd="0" presId="urn:microsoft.com/office/officeart/2005/8/layout/pList2"/>
    <dgm:cxn modelId="{DFB173D1-4C19-4324-8E21-B1AED91B0B6D}" type="presParOf" srcId="{276DE620-C574-4203-BFB0-67FC862CF31F}" destId="{786731ED-A56A-4E3D-8F0C-FA9A0FDAA9CA}" srcOrd="3" destOrd="0" presId="urn:microsoft.com/office/officeart/2005/8/layout/pList2"/>
    <dgm:cxn modelId="{1EB1D6A8-4B67-449F-A3B3-DA75BB713CCC}" type="presParOf" srcId="{276DE620-C574-4203-BFB0-67FC862CF31F}" destId="{D3B9B140-A9B0-401E-9BE9-CC33AA11503B}" srcOrd="4" destOrd="0" presId="urn:microsoft.com/office/officeart/2005/8/layout/pList2"/>
    <dgm:cxn modelId="{6C485E0A-3355-47B2-B5CF-2B5FF20BA7D8}" type="presParOf" srcId="{D3B9B140-A9B0-401E-9BE9-CC33AA11503B}" destId="{E0957C7F-5B71-4571-B1D0-687380E34C8C}" srcOrd="0" destOrd="0" presId="urn:microsoft.com/office/officeart/2005/8/layout/pList2"/>
    <dgm:cxn modelId="{D29E2425-E712-4EA9-99BC-AE8E06973F59}" type="presParOf" srcId="{D3B9B140-A9B0-401E-9BE9-CC33AA11503B}" destId="{02B6413A-A308-484F-A20C-2DC465DF5F12}" srcOrd="1" destOrd="0" presId="urn:microsoft.com/office/officeart/2005/8/layout/pList2"/>
    <dgm:cxn modelId="{8E4D638E-E4C0-4926-BFA8-A87200645A2D}" type="presParOf" srcId="{D3B9B140-A9B0-401E-9BE9-CC33AA11503B}" destId="{D24B6A6D-A315-45F2-AD5E-58B95571E1ED}" srcOrd="2" destOrd="0" presId="urn:microsoft.com/office/officeart/2005/8/layout/p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76159A-DC17-4219-AEF6-6A1A73EC7323}">
      <dsp:nvSpPr>
        <dsp:cNvPr id="0" name=""/>
        <dsp:cNvSpPr/>
      </dsp:nvSpPr>
      <dsp:spPr>
        <a:xfrm>
          <a:off x="0" y="0"/>
          <a:ext cx="9144000" cy="2314575"/>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1EEB3A4-E57E-49BE-A2B0-CBF0F1A91D30}">
      <dsp:nvSpPr>
        <dsp:cNvPr id="0" name=""/>
        <dsp:cNvSpPr/>
      </dsp:nvSpPr>
      <dsp:spPr>
        <a:xfrm>
          <a:off x="304000" y="463035"/>
          <a:ext cx="2686050" cy="1697355"/>
        </a:xfrm>
        <a:prstGeom prst="roundRect">
          <a:avLst>
            <a:gd name="adj" fmla="val 10000"/>
          </a:avLst>
        </a:prstGeom>
        <a:solidFill>
          <a:schemeClr val="accent3">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3373684-D4F6-4A2F-AB8D-F41A9E4E8EC4}">
      <dsp:nvSpPr>
        <dsp:cNvPr id="0" name=""/>
        <dsp:cNvSpPr/>
      </dsp:nvSpPr>
      <dsp:spPr>
        <a:xfrm rot="10800000">
          <a:off x="274319" y="2314574"/>
          <a:ext cx="2686050" cy="2828925"/>
        </a:xfrm>
        <a:prstGeom prst="round2SameRect">
          <a:avLst>
            <a:gd name="adj1" fmla="val 10500"/>
            <a:gd name="adj2" fmla="val 0"/>
          </a:avLst>
        </a:prstGeom>
        <a:solidFill>
          <a:schemeClr val="accent3">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t" anchorCtr="0">
          <a:noAutofit/>
        </a:bodyPr>
        <a:lstStyle/>
        <a:p>
          <a:pPr marL="0" lvl="0" indent="0" algn="ctr" defTabSz="889000">
            <a:lnSpc>
              <a:spcPct val="90000"/>
            </a:lnSpc>
            <a:spcBef>
              <a:spcPct val="0"/>
            </a:spcBef>
            <a:spcAft>
              <a:spcPct val="35000"/>
            </a:spcAft>
            <a:buNone/>
          </a:pPr>
          <a:r>
            <a:rPr lang="fr-FR" sz="2000" b="1" kern="1200" dirty="0">
              <a:solidFill>
                <a:schemeClr val="bg1"/>
              </a:solidFill>
            </a:rPr>
            <a:t>Prétraitement des données et compréhension des corrélations entre les variables</a:t>
          </a:r>
        </a:p>
        <a:p>
          <a:pPr marL="0" lvl="0" indent="0" algn="ctr" defTabSz="889000">
            <a:lnSpc>
              <a:spcPct val="90000"/>
            </a:lnSpc>
            <a:spcBef>
              <a:spcPct val="0"/>
            </a:spcBef>
            <a:spcAft>
              <a:spcPct val="35000"/>
            </a:spcAft>
            <a:buNone/>
          </a:pPr>
          <a:r>
            <a:rPr lang="fr-FR" sz="2000" b="1" kern="1200" dirty="0">
              <a:solidFill>
                <a:schemeClr val="bg1"/>
              </a:solidFill>
            </a:rPr>
            <a:t>Encodage des variables avec le one hot </a:t>
          </a:r>
          <a:r>
            <a:rPr lang="fr-FR" sz="2000" b="1" kern="1200" dirty="0" err="1">
              <a:solidFill>
                <a:schemeClr val="bg1"/>
              </a:solidFill>
            </a:rPr>
            <a:t>encoding</a:t>
          </a:r>
          <a:r>
            <a:rPr lang="fr-FR" sz="2000" b="1" kern="1200" dirty="0">
              <a:solidFill>
                <a:schemeClr val="bg1"/>
              </a:solidFill>
            </a:rPr>
            <a:t> </a:t>
          </a:r>
        </a:p>
      </dsp:txBody>
      <dsp:txXfrm rot="10800000">
        <a:off x="356924" y="2314574"/>
        <a:ext cx="2520840" cy="2746320"/>
      </dsp:txXfrm>
    </dsp:sp>
    <dsp:sp modelId="{2582D3C7-06A9-494B-95DD-9FA0F92EAC53}">
      <dsp:nvSpPr>
        <dsp:cNvPr id="0" name=""/>
        <dsp:cNvSpPr/>
      </dsp:nvSpPr>
      <dsp:spPr>
        <a:xfrm>
          <a:off x="3228974" y="463035"/>
          <a:ext cx="2686050" cy="1697355"/>
        </a:xfrm>
        <a:prstGeom prst="roundRect">
          <a:avLst>
            <a:gd name="adj" fmla="val 10000"/>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5BDA371-7E29-4F35-B44B-FA65193B3F75}">
      <dsp:nvSpPr>
        <dsp:cNvPr id="0" name=""/>
        <dsp:cNvSpPr/>
      </dsp:nvSpPr>
      <dsp:spPr>
        <a:xfrm rot="10800000">
          <a:off x="3249979" y="2314574"/>
          <a:ext cx="2644040" cy="2828925"/>
        </a:xfrm>
        <a:prstGeom prst="round2SameRect">
          <a:avLst>
            <a:gd name="adj1" fmla="val 10500"/>
            <a:gd name="adj2" fmla="val 0"/>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0">
          <a:noAutofit/>
        </a:bodyPr>
        <a:lstStyle/>
        <a:p>
          <a:pPr marL="0" lvl="0" indent="0" algn="ctr" defTabSz="800100">
            <a:lnSpc>
              <a:spcPct val="90000"/>
            </a:lnSpc>
            <a:spcBef>
              <a:spcPct val="0"/>
            </a:spcBef>
            <a:spcAft>
              <a:spcPct val="35000"/>
            </a:spcAft>
            <a:buNone/>
          </a:pPr>
          <a:r>
            <a:rPr lang="fr-FR" sz="1800" b="1" kern="1200" dirty="0"/>
            <a:t>Utilisation du modèle de régression pour la prédiction</a:t>
          </a:r>
        </a:p>
        <a:p>
          <a:pPr marL="0" lvl="0" indent="0" algn="ctr" defTabSz="800100">
            <a:lnSpc>
              <a:spcPct val="90000"/>
            </a:lnSpc>
            <a:spcBef>
              <a:spcPct val="0"/>
            </a:spcBef>
            <a:spcAft>
              <a:spcPct val="35000"/>
            </a:spcAft>
            <a:buNone/>
          </a:pPr>
          <a:r>
            <a:rPr lang="fr-FR" sz="1800" b="1" kern="1200" dirty="0"/>
            <a:t>Évaluation du modèle avec une erreur moyenne de 10%</a:t>
          </a:r>
        </a:p>
        <a:p>
          <a:pPr marL="0" lvl="0" indent="0" algn="ctr" defTabSz="800100">
            <a:lnSpc>
              <a:spcPct val="90000"/>
            </a:lnSpc>
            <a:spcBef>
              <a:spcPct val="0"/>
            </a:spcBef>
            <a:spcAft>
              <a:spcPct val="35000"/>
            </a:spcAft>
            <a:buNone/>
          </a:pPr>
          <a:endParaRPr lang="fr-FR" sz="1300" kern="1200" dirty="0"/>
        </a:p>
      </dsp:txBody>
      <dsp:txXfrm rot="10800000">
        <a:off x="3331292" y="2314574"/>
        <a:ext cx="2481414" cy="2747612"/>
      </dsp:txXfrm>
    </dsp:sp>
    <dsp:sp modelId="{D24B6A6D-A315-45F2-AD5E-58B95571E1ED}">
      <dsp:nvSpPr>
        <dsp:cNvPr id="0" name=""/>
        <dsp:cNvSpPr/>
      </dsp:nvSpPr>
      <dsp:spPr>
        <a:xfrm>
          <a:off x="6153949" y="512241"/>
          <a:ext cx="2686050" cy="1697355"/>
        </a:xfrm>
        <a:prstGeom prst="roundRect">
          <a:avLst>
            <a:gd name="adj" fmla="val 10000"/>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0957C7F-5B71-4571-B1D0-687380E34C8C}">
      <dsp:nvSpPr>
        <dsp:cNvPr id="0" name=""/>
        <dsp:cNvSpPr/>
      </dsp:nvSpPr>
      <dsp:spPr>
        <a:xfrm rot="10800000">
          <a:off x="6235551" y="2314574"/>
          <a:ext cx="2582207" cy="2828925"/>
        </a:xfrm>
        <a:prstGeom prst="round2SameRect">
          <a:avLst>
            <a:gd name="adj1" fmla="val 10500"/>
            <a:gd name="adj2" fmla="val 0"/>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t" anchorCtr="0">
          <a:noAutofit/>
        </a:bodyPr>
        <a:lstStyle/>
        <a:p>
          <a:pPr marL="0" lvl="0" indent="0" algn="ctr" defTabSz="889000">
            <a:lnSpc>
              <a:spcPct val="90000"/>
            </a:lnSpc>
            <a:spcBef>
              <a:spcPct val="0"/>
            </a:spcBef>
            <a:spcAft>
              <a:spcPct val="35000"/>
            </a:spcAft>
            <a:buNone/>
          </a:pPr>
          <a:r>
            <a:rPr lang="fr-FR" sz="2000" b="1" kern="1200" dirty="0"/>
            <a:t>Utilisation de </a:t>
          </a:r>
          <a:r>
            <a:rPr lang="fr-FR" sz="2000" b="1" kern="1200" dirty="0" err="1"/>
            <a:t>Kmeans</a:t>
          </a:r>
          <a:r>
            <a:rPr lang="fr-FR" sz="2000" b="1" kern="1200" dirty="0"/>
            <a:t> pour la classification</a:t>
          </a:r>
        </a:p>
        <a:p>
          <a:pPr marL="0" lvl="0" indent="0" algn="ctr" defTabSz="889000">
            <a:lnSpc>
              <a:spcPct val="90000"/>
            </a:lnSpc>
            <a:spcBef>
              <a:spcPct val="0"/>
            </a:spcBef>
            <a:spcAft>
              <a:spcPct val="35000"/>
            </a:spcAft>
            <a:buNone/>
          </a:pPr>
          <a:r>
            <a:rPr lang="fr-FR" sz="2000" b="1" kern="1200" dirty="0"/>
            <a:t>Optimisation du nombre de K avec </a:t>
          </a:r>
          <a:r>
            <a:rPr lang="fr-FR" sz="2000" b="1" kern="1200" dirty="0" err="1"/>
            <a:t>elbow</a:t>
          </a:r>
          <a:r>
            <a:rPr lang="fr-FR" sz="2000" b="1" kern="1200" dirty="0"/>
            <a:t> méthode </a:t>
          </a:r>
        </a:p>
      </dsp:txBody>
      <dsp:txXfrm rot="10800000">
        <a:off x="6314963" y="2314574"/>
        <a:ext cx="2423383" cy="2749513"/>
      </dsp:txXfrm>
    </dsp:sp>
  </dsp:spTree>
</dsp:drawing>
</file>

<file path=ppt/diagrams/layout1.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3T19:58:45.081"/>
    </inkml:context>
    <inkml:brush xml:id="br0">
      <inkml:brushProperty name="width" value="0.1" units="cm"/>
      <inkml:brushProperty name="height" value="0.1" units="cm"/>
      <inkml:brushProperty name="color" value="#E71224"/>
    </inkml:brush>
  </inkml:definitions>
  <inkml:trace contextRef="#ctx0" brushRef="#br0">4862 5975 24575,'32'-13'0,"54"-14"0,-35 11 0,14-4 0,-1-3 0,-1-2 0,85-46 0,-97 41 0,37-20 0,148-109 0,-224 149 0,54-42 0,-3-3 0,85-94 0,-103 87 0,66-122 0,-77 124 0,-17 28 0,-2-1 0,-1 0 0,-2-1 0,-1 0 0,-2-1 0,-2 0 0,-1 0 0,-3-1 0,-1-65 0,-7-869 0,6 623 0,-2 325 0,-1 1 0,-2-1 0,0 1 0,-13-40 0,-43-78 0,51 119 0,-1 1 0,-2 0 0,0 0 0,-1 1 0,-1 1 0,-1 0 0,-1 1 0,0 0 0,-1 1 0,-1 1 0,-26-17 0,-22-9 0,-122-54 0,44 34 0,101 45 0,1-2 0,0-2 0,1-2 0,-64-42 0,47 21 0,18 14 0,1-2 0,1-1 0,-37-41 0,69 65 0,1 0 0,1 0 0,0-1 0,0 1 0,-4-12 0,6 13 0,0 1 0,0-1 0,-1 1 0,1 0 0,-1 0 0,-1 0 0,1 0 0,-1 0 0,0 1 0,0-1 0,-1 1 0,-8-7 0,1 4 0,-1 1 0,0 0 0,-1 1 0,1 0 0,-20-4 0,17 5 0,1-1 0,-1-1 0,-26-12 0,-59-34 0,65 36 0,0-2 0,2-2 0,-46-33 0,69 43 0,2-1 0,-1-1 0,1 0 0,1 0 0,1 0 0,0-1 0,-9-23 0,-3-3 0,-207-367 0,200 369 0,-1 0 0,-59-59 0,-26-35 0,18 23 0,18 22 0,-161-172 0,33 39 0,146 145 0,37 44 0,-43-44 0,54 64 0,0 1 0,-1 0 0,-1 1 0,1 0 0,-1 1 0,-1 0 0,1 0 0,-18-5 0,-11-1 0,0 1 0,-1 3 0,-1 0 0,1 3 0,-1 1 0,-1 2 0,1 1 0,0 2 0,-1 2 0,1 2 0,0 1 0,0 2 0,1 2 0,0 1 0,1 2 0,0 1 0,1 2 0,1 2 0,1 1 0,-56 34 0,-257 206 0,2-1 0,12-56 0,305-180 0,1 1 0,1 1 0,2 2 0,-32 34 0,-11 9 0,37-37 0,1 0 0,2 3 0,1 0 0,2 2 0,2 0 0,-24 46 0,-62 122 0,-39 76 0,131-246 0,-1-1 0,-43 50 0,36-48 0,-41 66 0,36-39 0,4 1 0,3 1 0,3 2 0,4 0 0,-14 88 0,17-30 0,7 0 0,8 128 0,2-201 0,-1-2 0,3 0 0,2 0 0,15 62 0,9-19 0,5-2 0,4-1 0,4-1 0,57 85 0,-69-130 0,1-1 0,3-2 0,41 40 0,130 97 0,-155-141 0,2-2 0,2-3 0,1-1 0,1-3 0,2-2 0,76 24 0,375 80 0,-412-107 0,-50-12 0,104 23 0,260 88 0,-165-39 0,-169-60 0,-2 3 0,-1 3 0,117 60 0,-42 0 0,151 83 0,-45-22 0,-14-7 0,-184-112 0,2-3 0,87 30 0,301 66 0,-368-107 0,0-3 0,1-3 0,147 1 0,-221-12-151,1 1-1,-1 0 0,1 1 0,-1-1 1,0 1-1,1 0 0,-1 0 1,9 4-1,7 6-6674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36c227a4f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36c227a4f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36251e9b6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36251e9b6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36251e9b62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36251e9b62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34339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36251e9b62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36251e9b62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7736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285750" indent="-285750">
              <a:buFont typeface="Arial" panose="020B0604020202020204" pitchFamily="34" charset="0"/>
              <a:buChar char="•"/>
            </a:pPr>
            <a:r>
              <a:rPr lang="fr-FR" sz="1100" b="1" dirty="0"/>
              <a:t>Tendance générale à la hausse des prix de l’immobilier dans  Paris</a:t>
            </a:r>
          </a:p>
          <a:p>
            <a:pPr marL="285750" indent="-285750">
              <a:buFont typeface="Arial" panose="020B0604020202020204" pitchFamily="34" charset="0"/>
              <a:buChar char="•"/>
            </a:pPr>
            <a:r>
              <a:rPr lang="fr-FR" sz="1100" b="1" dirty="0">
                <a:solidFill>
                  <a:schemeClr val="bg2"/>
                </a:solidFill>
              </a:rPr>
              <a:t>782 transactions  dans  le 6</a:t>
            </a:r>
            <a:r>
              <a:rPr lang="fr-FR" sz="1100" b="1" baseline="30000" dirty="0">
                <a:solidFill>
                  <a:schemeClr val="bg2"/>
                </a:solidFill>
              </a:rPr>
              <a:t>ème</a:t>
            </a:r>
            <a:r>
              <a:rPr lang="fr-FR" sz="1100" b="1" dirty="0">
                <a:solidFill>
                  <a:schemeClr val="bg2"/>
                </a:solidFill>
              </a:rPr>
              <a:t> arrondissement  avec une évolution  du prix au M2 au fil du temps </a:t>
            </a:r>
          </a:p>
          <a:p>
            <a:pPr marL="285750" indent="-285750">
              <a:buFont typeface="Arial" panose="020B0604020202020204" pitchFamily="34" charset="0"/>
              <a:buChar char="•"/>
            </a:pPr>
            <a:r>
              <a:rPr lang="fr-FR" sz="1100" b="1" dirty="0">
                <a:solidFill>
                  <a:schemeClr val="bg2"/>
                </a:solidFill>
              </a:rPr>
              <a:t>Transactions entre 12000 et 12500 € le m2 , en progression continue.</a:t>
            </a:r>
          </a:p>
          <a:p>
            <a:pPr marL="285750" indent="-285750">
              <a:buFont typeface="Arial" panose="020B0604020202020204" pitchFamily="34" charset="0"/>
              <a:buChar char="•"/>
            </a:pPr>
            <a:r>
              <a:rPr lang="fr-FR" sz="1100" b="1" dirty="0">
                <a:solidFill>
                  <a:schemeClr val="bg2"/>
                </a:solidFill>
              </a:rPr>
              <a:t>Transactions au-delà de 13000€ le m2 moins importantes mais en progression</a:t>
            </a:r>
          </a:p>
          <a:p>
            <a:endParaRPr lang="fr-FR" dirty="0"/>
          </a:p>
        </p:txBody>
      </p:sp>
    </p:spTree>
    <p:extLst>
      <p:ext uri="{BB962C8B-B14F-4D97-AF65-F5344CB8AC3E}">
        <p14:creationId xmlns:p14="http://schemas.microsoft.com/office/powerpoint/2010/main" val="12132326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fr-FR" dirty="0"/>
              <a:t>Le prix moyen des locaux commerciaux est de 11705.</a:t>
            </a:r>
          </a:p>
          <a:p>
            <a:pPr marL="285750" indent="-285750">
              <a:buFont typeface="Arial" panose="020B0604020202020204" pitchFamily="34" charset="0"/>
              <a:buChar char="•"/>
            </a:pPr>
            <a:r>
              <a:rPr lang="fr-FR" sz="1100" b="1" dirty="0">
                <a:solidFill>
                  <a:schemeClr val="bg2"/>
                </a:solidFill>
              </a:rPr>
              <a:t>Les dimensions importantes pour prédire le prix au m2 sont : </a:t>
            </a:r>
          </a:p>
          <a:p>
            <a:pPr marL="285750" indent="-285750">
              <a:buFont typeface="Arial" panose="020B0604020202020204" pitchFamily="34" charset="0"/>
              <a:buChar char="•"/>
            </a:pPr>
            <a:r>
              <a:rPr lang="fr-FR" sz="1100" b="1" dirty="0">
                <a:solidFill>
                  <a:schemeClr val="bg2"/>
                </a:solidFill>
              </a:rPr>
              <a:t>La surface du bien immobilier </a:t>
            </a:r>
          </a:p>
          <a:p>
            <a:pPr marL="285750" indent="-285750">
              <a:buFont typeface="Arial" panose="020B0604020202020204" pitchFamily="34" charset="0"/>
              <a:buChar char="•"/>
            </a:pPr>
            <a:r>
              <a:rPr lang="fr-FR" sz="1100" b="1" dirty="0">
                <a:solidFill>
                  <a:schemeClr val="bg2"/>
                </a:solidFill>
              </a:rPr>
              <a:t>La date considérée </a:t>
            </a:r>
          </a:p>
          <a:p>
            <a:pPr marL="285750" indent="-285750">
              <a:buFont typeface="Arial" panose="020B0604020202020204" pitchFamily="34" charset="0"/>
              <a:buChar char="•"/>
            </a:pPr>
            <a:r>
              <a:rPr lang="fr-FR" sz="1100" b="1" dirty="0">
                <a:solidFill>
                  <a:schemeClr val="bg2"/>
                </a:solidFill>
              </a:rPr>
              <a:t>La localisation </a:t>
            </a:r>
          </a:p>
          <a:p>
            <a:pPr marL="285750" indent="-285750">
              <a:buFont typeface="Arial" panose="020B0604020202020204" pitchFamily="34" charset="0"/>
              <a:buChar char="•"/>
            </a:pPr>
            <a:r>
              <a:rPr lang="fr-FR" sz="1100" b="1" dirty="0">
                <a:solidFill>
                  <a:schemeClr val="bg2"/>
                </a:solidFill>
              </a:rPr>
              <a:t>Le type de bien</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fr-FR" dirty="0"/>
          </a:p>
          <a:p>
            <a:endParaRPr lang="fr-FR" dirty="0"/>
          </a:p>
        </p:txBody>
      </p:sp>
    </p:spTree>
    <p:extLst>
      <p:ext uri="{BB962C8B-B14F-4D97-AF65-F5344CB8AC3E}">
        <p14:creationId xmlns:p14="http://schemas.microsoft.com/office/powerpoint/2010/main" val="32961245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fr-FR" sz="1100" b="1" dirty="0">
                <a:solidFill>
                  <a:schemeClr val="bg1"/>
                </a:solidFill>
              </a:rPr>
              <a:t>Les locaux commerciaux ont des prix au m2 plus élevés et une variabilité plus importante par rapport aux appartements.</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fr-FR" sz="1100" b="1" dirty="0">
                <a:solidFill>
                  <a:schemeClr val="bg1"/>
                </a:solidFill>
              </a:rPr>
              <a:t>cette analyse fournit une base solide pour comprendre le marché de l’immobilier.</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fr-FR" sz="1100" b="1" dirty="0">
              <a:solidFill>
                <a:schemeClr val="bg1"/>
              </a:solidFill>
            </a:endParaRPr>
          </a:p>
          <a:p>
            <a:endParaRPr lang="fr-FR" dirty="0"/>
          </a:p>
        </p:txBody>
      </p:sp>
    </p:spTree>
    <p:extLst>
      <p:ext uri="{BB962C8B-B14F-4D97-AF65-F5344CB8AC3E}">
        <p14:creationId xmlns:p14="http://schemas.microsoft.com/office/powerpoint/2010/main" val="6645835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fr"/>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1.xml"/><Relationship Id="rId6" Type="http://schemas.microsoft.com/office/2007/relationships/hdphoto" Target="../media/hdphoto2.wdp"/><Relationship Id="rId5" Type="http://schemas.openxmlformats.org/officeDocument/2006/relationships/image" Target="../media/image7.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8.png"/><Relationship Id="rId1" Type="http://schemas.openxmlformats.org/officeDocument/2006/relationships/slideLayout" Target="../slideLayouts/slideLayout11.xml"/><Relationship Id="rId5" Type="http://schemas.openxmlformats.org/officeDocument/2006/relationships/image" Target="../media/image80.png"/><Relationship Id="rId4" Type="http://schemas.openxmlformats.org/officeDocument/2006/relationships/customXml" Target="../ink/ink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1.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Les Plus Beaux Logis de Paris</a:t>
            </a:r>
            <a:endParaRPr/>
          </a:p>
          <a:p>
            <a:pPr marL="0" lvl="0" indent="0" algn="l" rtl="0">
              <a:spcBef>
                <a:spcPts val="0"/>
              </a:spcBef>
              <a:spcAft>
                <a:spcPts val="0"/>
              </a:spcAft>
              <a:buNone/>
            </a:pPr>
            <a:r>
              <a:rPr lang="fr"/>
              <a:t>Partie 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031C6C7D-C37F-F305-A9CF-D9AF0D4205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233040"/>
          </a:xfrm>
          <a:prstGeom prst="rect">
            <a:avLst/>
          </a:prstGeom>
          <a:solidFill>
            <a:srgbClr val="FF0000"/>
          </a:solidFill>
          <a:ln w="0">
            <a:solidFill>
              <a:srgbClr val="FF0000">
                <a:alpha val="90000"/>
              </a:srgbClr>
            </a:solidFill>
          </a:ln>
        </p:spPr>
      </p:pic>
      <p:sp>
        <p:nvSpPr>
          <p:cNvPr id="2" name="ZoneTexte 1">
            <a:extLst>
              <a:ext uri="{FF2B5EF4-FFF2-40B4-BE49-F238E27FC236}">
                <a16:creationId xmlns:a16="http://schemas.microsoft.com/office/drawing/2014/main" id="{B1352632-825E-67C5-287C-BAEB3F1D5647}"/>
              </a:ext>
            </a:extLst>
          </p:cNvPr>
          <p:cNvSpPr txBox="1"/>
          <p:nvPr/>
        </p:nvSpPr>
        <p:spPr>
          <a:xfrm>
            <a:off x="3733721" y="2156259"/>
            <a:ext cx="1749197" cy="646331"/>
          </a:xfrm>
          <a:prstGeom prst="rect">
            <a:avLst/>
          </a:prstGeom>
          <a:noFill/>
        </p:spPr>
        <p:txBody>
          <a:bodyPr wrap="none" rtlCol="0">
            <a:spAutoFit/>
          </a:bodyPr>
          <a:lstStyle/>
          <a:p>
            <a:r>
              <a:rPr lang="fr-FR" sz="1800" b="1" dirty="0"/>
              <a:t>Classification </a:t>
            </a:r>
          </a:p>
          <a:p>
            <a:r>
              <a:rPr lang="fr-FR" sz="1800" b="1" dirty="0"/>
              <a:t>des données</a:t>
            </a:r>
          </a:p>
        </p:txBody>
      </p:sp>
      <p:sp>
        <p:nvSpPr>
          <p:cNvPr id="3" name="ZoneTexte 2">
            <a:extLst>
              <a:ext uri="{FF2B5EF4-FFF2-40B4-BE49-F238E27FC236}">
                <a16:creationId xmlns:a16="http://schemas.microsoft.com/office/drawing/2014/main" id="{4EDA6871-98DF-42E4-4F6E-5911D141D12F}"/>
              </a:ext>
            </a:extLst>
          </p:cNvPr>
          <p:cNvSpPr txBox="1"/>
          <p:nvPr/>
        </p:nvSpPr>
        <p:spPr>
          <a:xfrm>
            <a:off x="2339337" y="336075"/>
            <a:ext cx="1358064" cy="523220"/>
          </a:xfrm>
          <a:prstGeom prst="rect">
            <a:avLst/>
          </a:prstGeom>
          <a:noFill/>
        </p:spPr>
        <p:txBody>
          <a:bodyPr wrap="none" rtlCol="0">
            <a:spAutoFit/>
          </a:bodyPr>
          <a:lstStyle/>
          <a:p>
            <a:r>
              <a:rPr lang="fr-FR" b="1" dirty="0"/>
              <a:t>Cluster 1</a:t>
            </a:r>
          </a:p>
          <a:p>
            <a:r>
              <a:rPr lang="fr-FR" b="1" dirty="0"/>
              <a:t>appartements</a:t>
            </a:r>
          </a:p>
        </p:txBody>
      </p:sp>
      <p:sp>
        <p:nvSpPr>
          <p:cNvPr id="4" name="ZoneTexte 3">
            <a:extLst>
              <a:ext uri="{FF2B5EF4-FFF2-40B4-BE49-F238E27FC236}">
                <a16:creationId xmlns:a16="http://schemas.microsoft.com/office/drawing/2014/main" id="{4C1E17BA-0A9A-3651-5594-C99C697D298A}"/>
              </a:ext>
            </a:extLst>
          </p:cNvPr>
          <p:cNvSpPr txBox="1"/>
          <p:nvPr/>
        </p:nvSpPr>
        <p:spPr>
          <a:xfrm>
            <a:off x="5343181" y="299902"/>
            <a:ext cx="1390124" cy="738664"/>
          </a:xfrm>
          <a:prstGeom prst="rect">
            <a:avLst/>
          </a:prstGeom>
          <a:noFill/>
        </p:spPr>
        <p:txBody>
          <a:bodyPr wrap="none" rtlCol="0">
            <a:spAutoFit/>
          </a:bodyPr>
          <a:lstStyle/>
          <a:p>
            <a:r>
              <a:rPr lang="fr-FR" b="1" dirty="0"/>
              <a:t>Cluster 2</a:t>
            </a:r>
          </a:p>
          <a:p>
            <a:r>
              <a:rPr lang="fr-FR" b="1" dirty="0"/>
              <a:t>Locaux</a:t>
            </a:r>
          </a:p>
          <a:p>
            <a:r>
              <a:rPr lang="fr-FR" b="1" dirty="0"/>
              <a:t> commerciaux</a:t>
            </a:r>
          </a:p>
        </p:txBody>
      </p:sp>
      <p:sp>
        <p:nvSpPr>
          <p:cNvPr id="5" name="ZoneTexte 4">
            <a:extLst>
              <a:ext uri="{FF2B5EF4-FFF2-40B4-BE49-F238E27FC236}">
                <a16:creationId xmlns:a16="http://schemas.microsoft.com/office/drawing/2014/main" id="{FA2D0C49-F404-7F99-2632-CB59216FE060}"/>
              </a:ext>
            </a:extLst>
          </p:cNvPr>
          <p:cNvSpPr txBox="1"/>
          <p:nvPr/>
        </p:nvSpPr>
        <p:spPr>
          <a:xfrm>
            <a:off x="862478" y="2139466"/>
            <a:ext cx="1749197" cy="954107"/>
          </a:xfrm>
          <a:prstGeom prst="rect">
            <a:avLst/>
          </a:prstGeom>
          <a:noFill/>
        </p:spPr>
        <p:txBody>
          <a:bodyPr wrap="square" rtlCol="0">
            <a:spAutoFit/>
          </a:bodyPr>
          <a:lstStyle/>
          <a:p>
            <a:r>
              <a:rPr lang="fr-FR" b="1" dirty="0"/>
              <a:t>Prix moyen 7408.78€ </a:t>
            </a:r>
          </a:p>
          <a:p>
            <a:r>
              <a:rPr lang="fr-FR" b="1" dirty="0"/>
              <a:t>Écart type </a:t>
            </a:r>
          </a:p>
          <a:p>
            <a:r>
              <a:rPr lang="fr-FR" b="1" dirty="0"/>
              <a:t>141.33€</a:t>
            </a:r>
          </a:p>
        </p:txBody>
      </p:sp>
      <p:sp>
        <p:nvSpPr>
          <p:cNvPr id="6" name="ZoneTexte 5">
            <a:extLst>
              <a:ext uri="{FF2B5EF4-FFF2-40B4-BE49-F238E27FC236}">
                <a16:creationId xmlns:a16="http://schemas.microsoft.com/office/drawing/2014/main" id="{250046A3-AD53-FD0C-B4A0-12A73A8EAEBC}"/>
              </a:ext>
            </a:extLst>
          </p:cNvPr>
          <p:cNvSpPr txBox="1"/>
          <p:nvPr/>
        </p:nvSpPr>
        <p:spPr>
          <a:xfrm>
            <a:off x="2110522" y="4189260"/>
            <a:ext cx="1728358" cy="523220"/>
          </a:xfrm>
          <a:prstGeom prst="rect">
            <a:avLst/>
          </a:prstGeom>
          <a:noFill/>
        </p:spPr>
        <p:txBody>
          <a:bodyPr wrap="none" rtlCol="0">
            <a:spAutoFit/>
          </a:bodyPr>
          <a:lstStyle/>
          <a:p>
            <a:r>
              <a:rPr lang="fr-FR" b="1" dirty="0"/>
              <a:t>Prix min 7207.22€</a:t>
            </a:r>
          </a:p>
          <a:p>
            <a:r>
              <a:rPr lang="fr-FR" b="1" dirty="0"/>
              <a:t>Prix max 7666.07€</a:t>
            </a:r>
          </a:p>
        </p:txBody>
      </p:sp>
      <p:sp>
        <p:nvSpPr>
          <p:cNvPr id="12" name="ZoneTexte 11">
            <a:extLst>
              <a:ext uri="{FF2B5EF4-FFF2-40B4-BE49-F238E27FC236}">
                <a16:creationId xmlns:a16="http://schemas.microsoft.com/office/drawing/2014/main" id="{B906A28D-51CB-1422-F286-C09E7E14A409}"/>
              </a:ext>
            </a:extLst>
          </p:cNvPr>
          <p:cNvSpPr txBox="1"/>
          <p:nvPr/>
        </p:nvSpPr>
        <p:spPr>
          <a:xfrm>
            <a:off x="7016161" y="2110368"/>
            <a:ext cx="1159292" cy="954107"/>
          </a:xfrm>
          <a:prstGeom prst="rect">
            <a:avLst/>
          </a:prstGeom>
          <a:noFill/>
        </p:spPr>
        <p:txBody>
          <a:bodyPr wrap="none" rtlCol="0">
            <a:spAutoFit/>
          </a:bodyPr>
          <a:lstStyle/>
          <a:p>
            <a:r>
              <a:rPr lang="fr-FR" b="1" dirty="0"/>
              <a:t>Prix moyen</a:t>
            </a:r>
          </a:p>
          <a:p>
            <a:r>
              <a:rPr lang="fr-FR" b="1" dirty="0"/>
              <a:t>9806.92€</a:t>
            </a:r>
          </a:p>
          <a:p>
            <a:r>
              <a:rPr lang="fr-FR" b="1" dirty="0"/>
              <a:t>Écart type </a:t>
            </a:r>
          </a:p>
          <a:p>
            <a:r>
              <a:rPr lang="fr-FR" b="1" dirty="0"/>
              <a:t> 232.95€</a:t>
            </a:r>
          </a:p>
        </p:txBody>
      </p:sp>
      <p:sp>
        <p:nvSpPr>
          <p:cNvPr id="17" name="ZoneTexte 16">
            <a:extLst>
              <a:ext uri="{FF2B5EF4-FFF2-40B4-BE49-F238E27FC236}">
                <a16:creationId xmlns:a16="http://schemas.microsoft.com/office/drawing/2014/main" id="{53AE4716-3483-C5FA-ACB1-0E3ED5DA95E0}"/>
              </a:ext>
            </a:extLst>
          </p:cNvPr>
          <p:cNvSpPr txBox="1"/>
          <p:nvPr/>
        </p:nvSpPr>
        <p:spPr>
          <a:xfrm>
            <a:off x="5156041" y="4120336"/>
            <a:ext cx="1877437" cy="523220"/>
          </a:xfrm>
          <a:prstGeom prst="rect">
            <a:avLst/>
          </a:prstGeom>
          <a:noFill/>
        </p:spPr>
        <p:txBody>
          <a:bodyPr wrap="none" rtlCol="0">
            <a:spAutoFit/>
          </a:bodyPr>
          <a:lstStyle/>
          <a:p>
            <a:r>
              <a:rPr lang="fr-FR" b="1" dirty="0"/>
              <a:t>Prix min 9194.70€</a:t>
            </a:r>
          </a:p>
          <a:p>
            <a:r>
              <a:rPr lang="fr-FR" b="1" dirty="0"/>
              <a:t>Prix max 10113.20 €</a:t>
            </a:r>
          </a:p>
        </p:txBody>
      </p:sp>
      <p:sp>
        <p:nvSpPr>
          <p:cNvPr id="7" name="ZoneTexte 6">
            <a:extLst>
              <a:ext uri="{FF2B5EF4-FFF2-40B4-BE49-F238E27FC236}">
                <a16:creationId xmlns:a16="http://schemas.microsoft.com/office/drawing/2014/main" id="{1176E741-8628-D214-138E-366B0C1E44BC}"/>
              </a:ext>
            </a:extLst>
          </p:cNvPr>
          <p:cNvSpPr txBox="1"/>
          <p:nvPr/>
        </p:nvSpPr>
        <p:spPr>
          <a:xfrm>
            <a:off x="3264178" y="-73186"/>
            <a:ext cx="2512226" cy="338554"/>
          </a:xfrm>
          <a:prstGeom prst="rect">
            <a:avLst/>
          </a:prstGeom>
          <a:noFill/>
        </p:spPr>
        <p:txBody>
          <a:bodyPr wrap="none" rtlCol="0">
            <a:spAutoFit/>
          </a:bodyPr>
          <a:lstStyle/>
          <a:p>
            <a:r>
              <a:rPr lang="fr-FR" sz="1600" b="1" dirty="0"/>
              <a:t>Résultats du clustering </a:t>
            </a:r>
          </a:p>
        </p:txBody>
      </p:sp>
    </p:spTree>
    <p:extLst>
      <p:ext uri="{BB962C8B-B14F-4D97-AF65-F5344CB8AC3E}">
        <p14:creationId xmlns:p14="http://schemas.microsoft.com/office/powerpoint/2010/main" val="1005960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me 3">
            <a:extLst>
              <a:ext uri="{FF2B5EF4-FFF2-40B4-BE49-F238E27FC236}">
                <a16:creationId xmlns:a16="http://schemas.microsoft.com/office/drawing/2014/main" id="{BD21C509-2CC1-B76C-CFDA-41EB73487AE8}"/>
              </a:ext>
            </a:extLst>
          </p:cNvPr>
          <p:cNvGraphicFramePr/>
          <p:nvPr>
            <p:extLst>
              <p:ext uri="{D42A27DB-BD31-4B8C-83A1-F6EECF244321}">
                <p14:modId xmlns:p14="http://schemas.microsoft.com/office/powerpoint/2010/main" val="3876220217"/>
              </p:ext>
            </p:extLst>
          </p:nvPr>
        </p:nvGraphicFramePr>
        <p:xfrm>
          <a:off x="0" y="0"/>
          <a:ext cx="9144000" cy="5143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ZoneTexte 4">
            <a:extLst>
              <a:ext uri="{FF2B5EF4-FFF2-40B4-BE49-F238E27FC236}">
                <a16:creationId xmlns:a16="http://schemas.microsoft.com/office/drawing/2014/main" id="{FC050588-B2F0-2B75-33A8-8B7439C1C959}"/>
              </a:ext>
            </a:extLst>
          </p:cNvPr>
          <p:cNvSpPr txBox="1"/>
          <p:nvPr/>
        </p:nvSpPr>
        <p:spPr>
          <a:xfrm>
            <a:off x="374573" y="649995"/>
            <a:ext cx="2544897" cy="1323439"/>
          </a:xfrm>
          <a:prstGeom prst="rect">
            <a:avLst/>
          </a:prstGeom>
          <a:noFill/>
        </p:spPr>
        <p:txBody>
          <a:bodyPr wrap="square" rtlCol="0">
            <a:spAutoFit/>
          </a:bodyPr>
          <a:lstStyle/>
          <a:p>
            <a:pPr marL="285750" indent="-285750">
              <a:buFont typeface="Arial" panose="020B0604020202020204" pitchFamily="34" charset="0"/>
              <a:buChar char="•"/>
            </a:pPr>
            <a:r>
              <a:rPr lang="fr-FR" sz="2000" b="1" dirty="0">
                <a:solidFill>
                  <a:schemeClr val="bg1"/>
                </a:solidFill>
              </a:rPr>
              <a:t>Importation de </a:t>
            </a:r>
            <a:r>
              <a:rPr lang="fr-FR" sz="2000" b="1" dirty="0" err="1">
                <a:solidFill>
                  <a:schemeClr val="bg1"/>
                </a:solidFill>
              </a:rPr>
              <a:t>df_echantillon</a:t>
            </a:r>
            <a:r>
              <a:rPr lang="fr-FR" sz="2000" b="1" dirty="0">
                <a:solidFill>
                  <a:schemeClr val="bg1"/>
                </a:solidFill>
              </a:rPr>
              <a:t> </a:t>
            </a:r>
          </a:p>
          <a:p>
            <a:pPr marL="285750" indent="-285750">
              <a:buFont typeface="Arial" panose="020B0604020202020204" pitchFamily="34" charset="0"/>
              <a:buChar char="•"/>
            </a:pPr>
            <a:r>
              <a:rPr lang="fr-FR" sz="2000" b="1" dirty="0">
                <a:solidFill>
                  <a:schemeClr val="bg1"/>
                </a:solidFill>
              </a:rPr>
              <a:t>Exploration des données </a:t>
            </a:r>
          </a:p>
        </p:txBody>
      </p:sp>
      <p:sp>
        <p:nvSpPr>
          <p:cNvPr id="6" name="ZoneTexte 5">
            <a:extLst>
              <a:ext uri="{FF2B5EF4-FFF2-40B4-BE49-F238E27FC236}">
                <a16:creationId xmlns:a16="http://schemas.microsoft.com/office/drawing/2014/main" id="{5EFA13D6-90E2-B36A-F4FF-07679DA89591}"/>
              </a:ext>
            </a:extLst>
          </p:cNvPr>
          <p:cNvSpPr txBox="1"/>
          <p:nvPr/>
        </p:nvSpPr>
        <p:spPr>
          <a:xfrm>
            <a:off x="3442770" y="649995"/>
            <a:ext cx="2258460" cy="707886"/>
          </a:xfrm>
          <a:prstGeom prst="rect">
            <a:avLst/>
          </a:prstGeom>
          <a:noFill/>
        </p:spPr>
        <p:txBody>
          <a:bodyPr wrap="square" rtlCol="0">
            <a:spAutoFit/>
          </a:bodyPr>
          <a:lstStyle/>
          <a:p>
            <a:r>
              <a:rPr lang="fr-FR" sz="2000" b="1" dirty="0">
                <a:solidFill>
                  <a:schemeClr val="bg1"/>
                </a:solidFill>
              </a:rPr>
              <a:t>Modélisation et prédiction</a:t>
            </a:r>
          </a:p>
        </p:txBody>
      </p:sp>
      <p:sp>
        <p:nvSpPr>
          <p:cNvPr id="7" name="ZoneTexte 6">
            <a:extLst>
              <a:ext uri="{FF2B5EF4-FFF2-40B4-BE49-F238E27FC236}">
                <a16:creationId xmlns:a16="http://schemas.microsoft.com/office/drawing/2014/main" id="{3FE3C5B5-EE3E-0E9D-C65E-8CE209EA1C8D}"/>
              </a:ext>
            </a:extLst>
          </p:cNvPr>
          <p:cNvSpPr txBox="1"/>
          <p:nvPr/>
        </p:nvSpPr>
        <p:spPr>
          <a:xfrm>
            <a:off x="6345716" y="649995"/>
            <a:ext cx="2423711" cy="923330"/>
          </a:xfrm>
          <a:prstGeom prst="rect">
            <a:avLst/>
          </a:prstGeom>
          <a:noFill/>
        </p:spPr>
        <p:txBody>
          <a:bodyPr wrap="square" rtlCol="0">
            <a:spAutoFit/>
          </a:bodyPr>
          <a:lstStyle/>
          <a:p>
            <a:r>
              <a:rPr lang="fr-FR" sz="1800" b="1" dirty="0">
                <a:solidFill>
                  <a:schemeClr val="bg1"/>
                </a:solidFill>
              </a:rPr>
              <a:t>Classification et labélisation des données</a:t>
            </a:r>
          </a:p>
        </p:txBody>
      </p:sp>
      <p:sp>
        <p:nvSpPr>
          <p:cNvPr id="2" name="Flèche : bas 1">
            <a:extLst>
              <a:ext uri="{FF2B5EF4-FFF2-40B4-BE49-F238E27FC236}">
                <a16:creationId xmlns:a16="http://schemas.microsoft.com/office/drawing/2014/main" id="{FCDD8DDA-CAEB-6151-75FF-1DFEDB60DB96}"/>
              </a:ext>
            </a:extLst>
          </p:cNvPr>
          <p:cNvSpPr/>
          <p:nvPr/>
        </p:nvSpPr>
        <p:spPr>
          <a:xfrm>
            <a:off x="1437699" y="2072586"/>
            <a:ext cx="209322" cy="27400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Flèche : bas 2">
            <a:extLst>
              <a:ext uri="{FF2B5EF4-FFF2-40B4-BE49-F238E27FC236}">
                <a16:creationId xmlns:a16="http://schemas.microsoft.com/office/drawing/2014/main" id="{4A7CA9DB-09A0-B192-EC94-CCA1DF8D746D}"/>
              </a:ext>
            </a:extLst>
          </p:cNvPr>
          <p:cNvSpPr/>
          <p:nvPr/>
        </p:nvSpPr>
        <p:spPr>
          <a:xfrm>
            <a:off x="4467339" y="2072585"/>
            <a:ext cx="209322" cy="27400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Flèche : bas 7">
            <a:extLst>
              <a:ext uri="{FF2B5EF4-FFF2-40B4-BE49-F238E27FC236}">
                <a16:creationId xmlns:a16="http://schemas.microsoft.com/office/drawing/2014/main" id="{C129567D-1338-82C2-4C22-502D594DFF43}"/>
              </a:ext>
            </a:extLst>
          </p:cNvPr>
          <p:cNvSpPr/>
          <p:nvPr/>
        </p:nvSpPr>
        <p:spPr>
          <a:xfrm>
            <a:off x="7496979" y="2072585"/>
            <a:ext cx="209322" cy="27400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C3E28E8F-6017-8309-4251-58622E9CBE6F}"/>
              </a:ext>
            </a:extLst>
          </p:cNvPr>
          <p:cNvSpPr txBox="1"/>
          <p:nvPr/>
        </p:nvSpPr>
        <p:spPr>
          <a:xfrm>
            <a:off x="992098" y="51528"/>
            <a:ext cx="7596951" cy="369332"/>
          </a:xfrm>
          <a:prstGeom prst="rect">
            <a:avLst/>
          </a:prstGeom>
          <a:noFill/>
        </p:spPr>
        <p:txBody>
          <a:bodyPr wrap="none" rtlCol="0">
            <a:spAutoFit/>
          </a:bodyPr>
          <a:lstStyle/>
          <a:p>
            <a:r>
              <a:rPr lang="fr-FR" sz="1800" b="1" dirty="0">
                <a:solidFill>
                  <a:schemeClr val="bg1"/>
                </a:solidFill>
              </a:rPr>
              <a:t>Méthodologie prédiction, classification et labélisation des données </a:t>
            </a:r>
          </a:p>
        </p:txBody>
      </p:sp>
    </p:spTree>
    <p:extLst>
      <p:ext uri="{BB962C8B-B14F-4D97-AF65-F5344CB8AC3E}">
        <p14:creationId xmlns:p14="http://schemas.microsoft.com/office/powerpoint/2010/main" val="2593255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B4B8261-8254-507E-F834-35CD0662AE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505"/>
            <a:ext cx="9144000" cy="5160005"/>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28708A82-86CE-FDBB-A79A-905353A94D67}"/>
              </a:ext>
            </a:extLst>
          </p:cNvPr>
          <p:cNvSpPr txBox="1"/>
          <p:nvPr/>
        </p:nvSpPr>
        <p:spPr>
          <a:xfrm>
            <a:off x="-80010" y="1850291"/>
            <a:ext cx="5669280" cy="3293209"/>
          </a:xfrm>
          <a:prstGeom prst="rect">
            <a:avLst/>
          </a:prstGeom>
          <a:noFill/>
        </p:spPr>
        <p:txBody>
          <a:bodyPr wrap="square" rtlCol="0">
            <a:spAutoFit/>
          </a:bodyPr>
          <a:lstStyle/>
          <a:p>
            <a:pPr marL="285750" indent="-285750">
              <a:buFont typeface="Arial" panose="020B0604020202020204" pitchFamily="34" charset="0"/>
              <a:buChar char="•"/>
            </a:pPr>
            <a:r>
              <a:rPr lang="fr-FR" sz="1600" b="1" dirty="0">
                <a:solidFill>
                  <a:schemeClr val="bg1"/>
                </a:solidFill>
              </a:rPr>
              <a:t>Le projet m’a permis de comprendre et utiliser les corrélations, faire des modèles et analyses, comprendre les  prédictions, la méthode supervisée avec la régression linéaire et la méthode non supervisée avec le </a:t>
            </a:r>
            <a:r>
              <a:rPr lang="fr-FR" sz="1600" b="1" dirty="0" err="1">
                <a:solidFill>
                  <a:schemeClr val="bg1"/>
                </a:solidFill>
              </a:rPr>
              <a:t>Kmeans</a:t>
            </a:r>
            <a:r>
              <a:rPr lang="fr-FR" sz="1600" b="1" dirty="0">
                <a:solidFill>
                  <a:schemeClr val="bg1"/>
                </a:solidFill>
              </a:rPr>
              <a:t>. Mais aussi l’analyse ANOVA.</a:t>
            </a:r>
          </a:p>
          <a:p>
            <a:pPr marL="285750" indent="-285750">
              <a:buFont typeface="Arial" panose="020B0604020202020204" pitchFamily="34" charset="0"/>
              <a:buChar char="•"/>
            </a:pPr>
            <a:r>
              <a:rPr lang="fr-FR" sz="1600" b="1" dirty="0">
                <a:solidFill>
                  <a:schemeClr val="bg1"/>
                </a:solidFill>
              </a:rPr>
              <a:t>Néanmoins, bien que riche en apprentissage, il faut tenir compte des limites de cette analyse. Basée uniquement sur le prix au m2 pour classer les biens.</a:t>
            </a:r>
          </a:p>
          <a:p>
            <a:pPr marL="285750" indent="-285750">
              <a:buFont typeface="Arial" panose="020B0604020202020204" pitchFamily="34" charset="0"/>
              <a:buChar char="•"/>
            </a:pPr>
            <a:r>
              <a:rPr lang="fr-FR" sz="1600" b="1" dirty="0">
                <a:solidFill>
                  <a:schemeClr val="bg1"/>
                </a:solidFill>
              </a:rPr>
              <a:t>Le choix du nombre de clusters à 2 pourrait affecter la généralisation des résultats.</a:t>
            </a:r>
          </a:p>
          <a:p>
            <a:pPr marL="285750" indent="-285750">
              <a:buFont typeface="Arial" panose="020B0604020202020204" pitchFamily="34" charset="0"/>
              <a:buChar char="•"/>
            </a:pPr>
            <a:r>
              <a:rPr lang="fr-FR" sz="1600" b="1" dirty="0">
                <a:solidFill>
                  <a:schemeClr val="bg1"/>
                </a:solidFill>
              </a:rPr>
              <a:t>Pour finir cette analyse fournit une base solide pour comprendre le marché de l’immobilier.</a:t>
            </a:r>
          </a:p>
        </p:txBody>
      </p:sp>
    </p:spTree>
    <p:extLst>
      <p:ext uri="{BB962C8B-B14F-4D97-AF65-F5344CB8AC3E}">
        <p14:creationId xmlns:p14="http://schemas.microsoft.com/office/powerpoint/2010/main" val="1245259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subTitle" idx="1"/>
          </p:nvPr>
        </p:nvSpPr>
        <p:spPr>
          <a:xfrm>
            <a:off x="623400" y="2612200"/>
            <a:ext cx="8520600" cy="1449600"/>
          </a:xfrm>
          <a:prstGeom prst="rect">
            <a:avLst/>
          </a:prstGeom>
        </p:spPr>
        <p:txBody>
          <a:bodyPr spcFirstLastPara="1" wrap="square" lIns="91425" tIns="91425" rIns="91425" bIns="91425" anchor="t" anchorCtr="0">
            <a:normAutofit fontScale="77500" lnSpcReduction="20000"/>
          </a:bodyPr>
          <a:lstStyle/>
          <a:p>
            <a:pPr marL="0" lvl="0" indent="0" algn="l" rtl="0">
              <a:lnSpc>
                <a:spcPct val="90000"/>
              </a:lnSpc>
              <a:spcBef>
                <a:spcPts val="1000"/>
              </a:spcBef>
              <a:spcAft>
                <a:spcPts val="0"/>
              </a:spcAft>
              <a:buClr>
                <a:schemeClr val="dk1"/>
              </a:buClr>
              <a:buSzPct val="50000"/>
              <a:buFont typeface="Arial"/>
              <a:buNone/>
            </a:pPr>
            <a:r>
              <a:rPr lang="fr" sz="2200" i="1" dirty="0">
                <a:solidFill>
                  <a:schemeClr val="dk1"/>
                </a:solidFill>
                <a:latin typeface="Montserrat"/>
                <a:ea typeface="Montserrat"/>
                <a:cs typeface="Montserrat"/>
                <a:sym typeface="Montserrat"/>
              </a:rPr>
              <a:t>Titre du projet :</a:t>
            </a:r>
            <a:r>
              <a:rPr lang="fr-FR" sz="2200" i="1" dirty="0">
                <a:solidFill>
                  <a:schemeClr val="dk1"/>
                </a:solidFill>
                <a:latin typeface="Montserrat"/>
                <a:ea typeface="Montserrat"/>
                <a:cs typeface="Montserrat"/>
                <a:sym typeface="Montserrat"/>
              </a:rPr>
              <a:t> Analysez l’évolution des prix de l’immobilier avec Python </a:t>
            </a:r>
            <a:endParaRPr sz="2200" i="1" dirty="0">
              <a:solidFill>
                <a:schemeClr val="dk1"/>
              </a:solidFill>
              <a:latin typeface="Montserrat"/>
              <a:ea typeface="Montserrat"/>
              <a:cs typeface="Montserrat"/>
              <a:sym typeface="Montserrat"/>
            </a:endParaRPr>
          </a:p>
          <a:p>
            <a:pPr marL="0" lvl="0" indent="0" algn="l" rtl="0">
              <a:lnSpc>
                <a:spcPct val="90000"/>
              </a:lnSpc>
              <a:spcBef>
                <a:spcPts val="1000"/>
              </a:spcBef>
              <a:spcAft>
                <a:spcPts val="0"/>
              </a:spcAft>
              <a:buClr>
                <a:schemeClr val="dk1"/>
              </a:buClr>
              <a:buSzPct val="50000"/>
              <a:buFont typeface="Arial"/>
              <a:buNone/>
            </a:pPr>
            <a:r>
              <a:rPr lang="fr" sz="2200" i="1" dirty="0">
                <a:solidFill>
                  <a:schemeClr val="dk1"/>
                </a:solidFill>
                <a:latin typeface="Montserrat"/>
                <a:ea typeface="Montserrat"/>
                <a:cs typeface="Montserrat"/>
                <a:sym typeface="Montserrat"/>
              </a:rPr>
              <a:t>Prénom : Kheloudja</a:t>
            </a:r>
            <a:endParaRPr sz="2200" i="1" dirty="0">
              <a:solidFill>
                <a:schemeClr val="dk1"/>
              </a:solidFill>
              <a:latin typeface="Montserrat"/>
              <a:ea typeface="Montserrat"/>
              <a:cs typeface="Montserrat"/>
              <a:sym typeface="Montserrat"/>
            </a:endParaRPr>
          </a:p>
          <a:p>
            <a:pPr marL="0" lvl="0" indent="0" algn="l" rtl="0">
              <a:lnSpc>
                <a:spcPct val="90000"/>
              </a:lnSpc>
              <a:spcBef>
                <a:spcPts val="1000"/>
              </a:spcBef>
              <a:spcAft>
                <a:spcPts val="0"/>
              </a:spcAft>
              <a:buClr>
                <a:schemeClr val="dk1"/>
              </a:buClr>
              <a:buSzPct val="50000"/>
              <a:buFont typeface="Arial"/>
              <a:buNone/>
            </a:pPr>
            <a:r>
              <a:rPr lang="fr" sz="2200" i="1" dirty="0">
                <a:solidFill>
                  <a:schemeClr val="dk1"/>
                </a:solidFill>
                <a:latin typeface="Montserrat"/>
                <a:ea typeface="Montserrat"/>
                <a:cs typeface="Montserrat"/>
                <a:sym typeface="Montserrat"/>
              </a:rPr>
              <a:t>Nom : Habi/Drouaz </a:t>
            </a:r>
            <a:endParaRPr sz="2200" i="1" dirty="0">
              <a:solidFill>
                <a:schemeClr val="dk1"/>
              </a:solidFill>
              <a:latin typeface="Montserrat"/>
              <a:ea typeface="Montserrat"/>
              <a:cs typeface="Montserrat"/>
              <a:sym typeface="Montserrat"/>
            </a:endParaRPr>
          </a:p>
          <a:p>
            <a:pPr marL="0" lvl="0" indent="0" algn="l" rtl="0">
              <a:lnSpc>
                <a:spcPct val="90000"/>
              </a:lnSpc>
              <a:spcBef>
                <a:spcPts val="1000"/>
              </a:spcBef>
              <a:spcAft>
                <a:spcPts val="0"/>
              </a:spcAft>
              <a:buClr>
                <a:schemeClr val="dk1"/>
              </a:buClr>
              <a:buSzPct val="50000"/>
              <a:buFont typeface="Arial"/>
              <a:buNone/>
            </a:pPr>
            <a:r>
              <a:rPr lang="fr" sz="2200" i="1" dirty="0">
                <a:solidFill>
                  <a:schemeClr val="dk1"/>
                </a:solidFill>
                <a:latin typeface="Montserrat"/>
                <a:ea typeface="Montserrat"/>
                <a:cs typeface="Montserrat"/>
                <a:sym typeface="Montserrat"/>
              </a:rPr>
              <a:t>Date : Avril 2024</a:t>
            </a:r>
            <a:endParaRPr sz="2200" i="1" dirty="0">
              <a:solidFill>
                <a:schemeClr val="dk1"/>
              </a:solidFill>
              <a:latin typeface="Montserrat"/>
              <a:ea typeface="Montserrat"/>
              <a:cs typeface="Montserrat"/>
              <a:sym typeface="Montserrat"/>
            </a:endParaRPr>
          </a:p>
          <a:p>
            <a:pPr marL="0" lvl="0" indent="0" algn="l" rtl="0">
              <a:spcBef>
                <a:spcPts val="0"/>
              </a:spcBef>
              <a:spcAft>
                <a:spcPts val="0"/>
              </a:spcAft>
              <a:buNone/>
            </a:pPr>
            <a:endParaRPr dirty="0"/>
          </a:p>
        </p:txBody>
      </p:sp>
      <p:pic>
        <p:nvPicPr>
          <p:cNvPr id="92" name="Google Shape;92;p14"/>
          <p:cNvPicPr preferRelativeResize="0"/>
          <p:nvPr/>
        </p:nvPicPr>
        <p:blipFill>
          <a:blip r:embed="rId3">
            <a:alphaModFix/>
          </a:blip>
          <a:stretch>
            <a:fillRect/>
          </a:stretch>
        </p:blipFill>
        <p:spPr>
          <a:xfrm>
            <a:off x="623400" y="89925"/>
            <a:ext cx="3669750" cy="1645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7650" y="6172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3333"/>
              <a:buFont typeface="Arial"/>
              <a:buNone/>
            </a:pPr>
            <a:r>
              <a:rPr lang="fr-FR" sz="3300" dirty="0">
                <a:latin typeface="Montserrat"/>
                <a:ea typeface="Montserrat"/>
                <a:cs typeface="Montserrat"/>
                <a:sym typeface="Montserrat"/>
              </a:rPr>
              <a:t>J</a:t>
            </a:r>
            <a:r>
              <a:rPr lang="fr" sz="3300" dirty="0">
                <a:latin typeface="Montserrat"/>
                <a:ea typeface="Montserrat"/>
                <a:cs typeface="Montserrat"/>
                <a:sym typeface="Montserrat"/>
              </a:rPr>
              <a:t>eu de données </a:t>
            </a:r>
            <a:endParaRPr sz="3300" dirty="0">
              <a:latin typeface="Montserrat"/>
              <a:ea typeface="Montserrat"/>
              <a:cs typeface="Montserrat"/>
              <a:sym typeface="Montserrat"/>
            </a:endParaRPr>
          </a:p>
          <a:p>
            <a:pPr marL="0" lvl="0" indent="0" algn="l" rtl="0">
              <a:spcBef>
                <a:spcPts val="0"/>
              </a:spcBef>
              <a:spcAft>
                <a:spcPts val="0"/>
              </a:spcAft>
              <a:buClr>
                <a:schemeClr val="dk1"/>
              </a:buClr>
              <a:buSzPct val="30555"/>
              <a:buFont typeface="Arial"/>
              <a:buNone/>
            </a:pPr>
            <a:endParaRPr sz="3600" dirty="0"/>
          </a:p>
          <a:p>
            <a:pPr marL="0" lvl="0" indent="0" algn="l" rtl="0">
              <a:spcBef>
                <a:spcPts val="0"/>
              </a:spcBef>
              <a:spcAft>
                <a:spcPts val="0"/>
              </a:spcAft>
              <a:buClr>
                <a:schemeClr val="dk1"/>
              </a:buClr>
              <a:buSzPct val="30555"/>
              <a:buFont typeface="Arial"/>
              <a:buNone/>
            </a:pPr>
            <a:endParaRPr sz="3600" dirty="0"/>
          </a:p>
          <a:p>
            <a:pPr marL="0" lvl="0" indent="0" algn="l" rtl="0">
              <a:spcBef>
                <a:spcPts val="0"/>
              </a:spcBef>
              <a:spcAft>
                <a:spcPts val="0"/>
              </a:spcAft>
              <a:buNone/>
            </a:pPr>
            <a:endParaRPr dirty="0"/>
          </a:p>
        </p:txBody>
      </p:sp>
      <p:pic>
        <p:nvPicPr>
          <p:cNvPr id="3" name="Image 2">
            <a:extLst>
              <a:ext uri="{FF2B5EF4-FFF2-40B4-BE49-F238E27FC236}">
                <a16:creationId xmlns:a16="http://schemas.microsoft.com/office/drawing/2014/main" id="{BF14390B-EFBB-3505-2A22-54EB83C29681}"/>
              </a:ext>
            </a:extLst>
          </p:cNvPr>
          <p:cNvPicPr>
            <a:picLocks noChangeAspect="1"/>
          </p:cNvPicPr>
          <p:nvPr/>
        </p:nvPicPr>
        <p:blipFill>
          <a:blip r:embed="rId3"/>
          <a:stretch>
            <a:fillRect/>
          </a:stretch>
        </p:blipFill>
        <p:spPr>
          <a:xfrm>
            <a:off x="0" y="1267628"/>
            <a:ext cx="9144000" cy="3875872"/>
          </a:xfrm>
          <a:prstGeom prst="rect">
            <a:avLst/>
          </a:prstGeom>
          <a:noFill/>
          <a:ln>
            <a:noFill/>
          </a:ln>
          <a:effectLst/>
        </p:spPr>
      </p:pic>
    </p:spTree>
    <p:extLst>
      <p:ext uri="{BB962C8B-B14F-4D97-AF65-F5344CB8AC3E}">
        <p14:creationId xmlns:p14="http://schemas.microsoft.com/office/powerpoint/2010/main" val="4168887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7650" y="605575"/>
            <a:ext cx="7688700" cy="535200"/>
          </a:xfrm>
          <a:prstGeom prst="rect">
            <a:avLst/>
          </a:prstGeom>
        </p:spPr>
        <p:txBody>
          <a:bodyPr spcFirstLastPara="1" wrap="square" lIns="91425" tIns="91425" rIns="91425" bIns="91425" anchor="t" anchorCtr="0">
            <a:noAutofit/>
          </a:bodyPr>
          <a:lstStyle/>
          <a:p>
            <a:pPr marL="41910" lvl="0" algn="l" rtl="0">
              <a:spcBef>
                <a:spcPts val="0"/>
              </a:spcBef>
              <a:spcAft>
                <a:spcPts val="0"/>
              </a:spcAft>
              <a:buSzPts val="2940"/>
            </a:pPr>
            <a:r>
              <a:rPr lang="fr" sz="2940" dirty="0">
                <a:latin typeface="Montserrat"/>
                <a:ea typeface="Montserrat"/>
                <a:cs typeface="Montserrat"/>
                <a:sym typeface="Montserrat"/>
              </a:rPr>
              <a:t>Analyse du marché de l’immobilier</a:t>
            </a:r>
            <a:endParaRPr sz="2520" dirty="0"/>
          </a:p>
        </p:txBody>
      </p:sp>
      <p:pic>
        <p:nvPicPr>
          <p:cNvPr id="1026" name="Picture 2">
            <a:extLst>
              <a:ext uri="{FF2B5EF4-FFF2-40B4-BE49-F238E27FC236}">
                <a16:creationId xmlns:a16="http://schemas.microsoft.com/office/drawing/2014/main" id="{8D241996-8C2F-4D3E-125B-7EC4D36792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40774"/>
            <a:ext cx="9144000" cy="4002725"/>
          </a:xfrm>
          <a:prstGeom prst="rect">
            <a:avLst/>
          </a:prstGeom>
          <a:solidFill>
            <a:srgbClr val="FF0000"/>
          </a:solidFill>
        </p:spPr>
      </p:pic>
      <p:sp>
        <p:nvSpPr>
          <p:cNvPr id="2" name="ZoneTexte 1">
            <a:extLst>
              <a:ext uri="{FF2B5EF4-FFF2-40B4-BE49-F238E27FC236}">
                <a16:creationId xmlns:a16="http://schemas.microsoft.com/office/drawing/2014/main" id="{ACBBE9CF-CC78-7B01-DB65-43ED61B4F232}"/>
              </a:ext>
            </a:extLst>
          </p:cNvPr>
          <p:cNvSpPr txBox="1"/>
          <p:nvPr/>
        </p:nvSpPr>
        <p:spPr>
          <a:xfrm>
            <a:off x="253388" y="1288973"/>
            <a:ext cx="6367749" cy="1569660"/>
          </a:xfrm>
          <a:prstGeom prst="rect">
            <a:avLst/>
          </a:prstGeom>
          <a:noFill/>
        </p:spPr>
        <p:txBody>
          <a:bodyPr wrap="square" rtlCol="0">
            <a:spAutoFit/>
          </a:bodyPr>
          <a:lstStyle/>
          <a:p>
            <a:r>
              <a:rPr lang="fr-FR" sz="2400" b="1" u="sng" dirty="0"/>
              <a:t>On distingue 2 types de biens</a:t>
            </a:r>
          </a:p>
          <a:p>
            <a:pPr marL="342900" indent="-342900">
              <a:buFont typeface="Arial" panose="020B0604020202020204" pitchFamily="34" charset="0"/>
              <a:buChar char="•"/>
            </a:pPr>
            <a:r>
              <a:rPr lang="fr-FR" sz="2400" b="1" dirty="0"/>
              <a:t>Appartements </a:t>
            </a:r>
          </a:p>
          <a:p>
            <a:pPr marL="342900" indent="-342900">
              <a:buFont typeface="Arial" panose="020B0604020202020204" pitchFamily="34" charset="0"/>
              <a:buChar char="•"/>
            </a:pPr>
            <a:r>
              <a:rPr lang="fr-FR" sz="2400" b="1" dirty="0"/>
              <a:t>Local industriel. Commercial ou assimilé </a:t>
            </a:r>
          </a:p>
        </p:txBody>
      </p:sp>
      <p:sp>
        <p:nvSpPr>
          <p:cNvPr id="4" name="ZoneTexte 3">
            <a:extLst>
              <a:ext uri="{FF2B5EF4-FFF2-40B4-BE49-F238E27FC236}">
                <a16:creationId xmlns:a16="http://schemas.microsoft.com/office/drawing/2014/main" id="{4694AF21-4BF8-5A9C-585B-ECEC6B5023FC}"/>
              </a:ext>
            </a:extLst>
          </p:cNvPr>
          <p:cNvSpPr txBox="1"/>
          <p:nvPr/>
        </p:nvSpPr>
        <p:spPr>
          <a:xfrm>
            <a:off x="198840" y="3573839"/>
            <a:ext cx="7164141" cy="1569660"/>
          </a:xfrm>
          <a:prstGeom prst="rect">
            <a:avLst/>
          </a:prstGeom>
          <a:noFill/>
        </p:spPr>
        <p:txBody>
          <a:bodyPr wrap="none" rtlCol="0">
            <a:spAutoFit/>
          </a:bodyPr>
          <a:lstStyle/>
          <a:p>
            <a:r>
              <a:rPr lang="fr-FR" sz="2400" b="1" dirty="0"/>
              <a:t>26196 transactions</a:t>
            </a:r>
          </a:p>
          <a:p>
            <a:pPr marL="342900" indent="-342900">
              <a:buFont typeface="Arial" panose="020B0604020202020204" pitchFamily="34" charset="0"/>
              <a:buChar char="•"/>
            </a:pPr>
            <a:r>
              <a:rPr lang="fr-FR" sz="2400" b="1" dirty="0"/>
              <a:t>24353 appartements</a:t>
            </a:r>
          </a:p>
          <a:p>
            <a:pPr marL="342900" indent="-342900">
              <a:buFont typeface="Arial" panose="020B0604020202020204" pitchFamily="34" charset="0"/>
              <a:buChar char="•"/>
            </a:pPr>
            <a:r>
              <a:rPr lang="fr-FR" sz="2400" b="1" dirty="0"/>
              <a:t>1843 local industriel. Commercial ou assimilé</a:t>
            </a:r>
          </a:p>
          <a:p>
            <a:pPr marL="342900" indent="-342900">
              <a:buFont typeface="Arial" panose="020B0604020202020204" pitchFamily="34" charset="0"/>
              <a:buChar char="•"/>
            </a:pPr>
            <a:endParaRPr lang="fr-FR" sz="2400" b="1" dirty="0"/>
          </a:p>
        </p:txBody>
      </p:sp>
    </p:spTree>
    <p:extLst>
      <p:ext uri="{BB962C8B-B14F-4D97-AF65-F5344CB8AC3E}">
        <p14:creationId xmlns:p14="http://schemas.microsoft.com/office/powerpoint/2010/main" val="1048302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D4843139-879E-C8DF-73A4-4AF665AAB23B}"/>
              </a:ext>
            </a:extLst>
          </p:cNvPr>
          <p:cNvSpPr txBox="1"/>
          <p:nvPr/>
        </p:nvSpPr>
        <p:spPr>
          <a:xfrm>
            <a:off x="324998" y="0"/>
            <a:ext cx="8494004" cy="461665"/>
          </a:xfrm>
          <a:prstGeom prst="rect">
            <a:avLst/>
          </a:prstGeom>
          <a:noFill/>
        </p:spPr>
        <p:txBody>
          <a:bodyPr wrap="square">
            <a:spAutoFit/>
          </a:bodyPr>
          <a:lstStyle/>
          <a:p>
            <a:pPr algn="ctr"/>
            <a:r>
              <a:rPr lang="fr-FR" sz="2400" b="1" dirty="0"/>
              <a:t>Évolution des prix au M2 des appartements dans Paris </a:t>
            </a:r>
          </a:p>
        </p:txBody>
      </p:sp>
      <p:pic>
        <p:nvPicPr>
          <p:cNvPr id="6" name="Image 5">
            <a:extLst>
              <a:ext uri="{FF2B5EF4-FFF2-40B4-BE49-F238E27FC236}">
                <a16:creationId xmlns:a16="http://schemas.microsoft.com/office/drawing/2014/main" id="{1E098B73-6C8E-1DE4-9C6E-E848C8AF6FE3}"/>
              </a:ext>
            </a:extLst>
          </p:cNvPr>
          <p:cNvPicPr>
            <a:picLocks noChangeAspect="1"/>
          </p:cNvPicPr>
          <p:nvPr/>
        </p:nvPicPr>
        <p:blipFill>
          <a:blip r:embed="rId2"/>
          <a:stretch>
            <a:fillRect/>
          </a:stretch>
        </p:blipFill>
        <p:spPr>
          <a:xfrm>
            <a:off x="100376" y="461665"/>
            <a:ext cx="4251286" cy="3833535"/>
          </a:xfrm>
          <a:prstGeom prst="rect">
            <a:avLst/>
          </a:prstGeom>
          <a:scene3d>
            <a:camera prst="orthographicFront"/>
            <a:lightRig rig="threePt" dir="t"/>
          </a:scene3d>
          <a:sp3d contourW="88900">
            <a:contourClr>
              <a:schemeClr val="bg1"/>
            </a:contourClr>
          </a:sp3d>
        </p:spPr>
      </p:pic>
      <p:pic>
        <p:nvPicPr>
          <p:cNvPr id="8" name="Image 7">
            <a:extLst>
              <a:ext uri="{FF2B5EF4-FFF2-40B4-BE49-F238E27FC236}">
                <a16:creationId xmlns:a16="http://schemas.microsoft.com/office/drawing/2014/main" id="{7F39BD18-790A-DEFD-B572-3BE9A621FFF8}"/>
              </a:ext>
            </a:extLst>
          </p:cNvPr>
          <p:cNvPicPr>
            <a:picLocks noChangeAspect="1"/>
          </p:cNvPicPr>
          <p:nvPr/>
        </p:nvPicPr>
        <p:blipFill>
          <a:blip r:embed="rId3"/>
          <a:stretch>
            <a:fillRect/>
          </a:stretch>
        </p:blipFill>
        <p:spPr>
          <a:xfrm>
            <a:off x="5096356" y="586690"/>
            <a:ext cx="3947268" cy="3388926"/>
          </a:xfrm>
          <a:prstGeom prst="rect">
            <a:avLst/>
          </a:prstGeom>
          <a:ln>
            <a:solidFill>
              <a:schemeClr val="tx1">
                <a:lumMod val="60000"/>
                <a:lumOff val="40000"/>
              </a:schemeClr>
            </a:solidFill>
          </a:ln>
          <a:scene3d>
            <a:camera prst="orthographicFront"/>
            <a:lightRig rig="threePt" dir="t"/>
          </a:scene3d>
          <a:sp3d extrusionH="25400"/>
        </p:spPr>
      </p:pic>
      <p:sp>
        <p:nvSpPr>
          <p:cNvPr id="10" name="ZoneTexte 9">
            <a:extLst>
              <a:ext uri="{FF2B5EF4-FFF2-40B4-BE49-F238E27FC236}">
                <a16:creationId xmlns:a16="http://schemas.microsoft.com/office/drawing/2014/main" id="{5693F1A7-0319-8711-1336-FF297D8DA5C5}"/>
              </a:ext>
            </a:extLst>
          </p:cNvPr>
          <p:cNvSpPr txBox="1"/>
          <p:nvPr/>
        </p:nvSpPr>
        <p:spPr>
          <a:xfrm>
            <a:off x="324998" y="4420225"/>
            <a:ext cx="8459367" cy="523220"/>
          </a:xfrm>
          <a:prstGeom prst="rect">
            <a:avLst/>
          </a:prstGeom>
          <a:noFill/>
        </p:spPr>
        <p:txBody>
          <a:bodyPr wrap="none" rtlCol="0">
            <a:spAutoFit/>
          </a:bodyPr>
          <a:lstStyle/>
          <a:p>
            <a:pPr marL="285750" indent="-285750">
              <a:buFont typeface="Arial" panose="020B0604020202020204" pitchFamily="34" charset="0"/>
              <a:buChar char="•"/>
            </a:pPr>
            <a:r>
              <a:rPr lang="fr-FR" dirty="0"/>
              <a:t>Progression continue des prix des appartements à Paris avec une légère baisse entre 2020  et 2021 </a:t>
            </a:r>
          </a:p>
          <a:p>
            <a:pPr marL="285750" indent="-285750">
              <a:buFont typeface="Arial" panose="020B0604020202020204" pitchFamily="34" charset="0"/>
              <a:buChar char="•"/>
            </a:pPr>
            <a:r>
              <a:rPr lang="fr-FR" dirty="0"/>
              <a:t>Évolution constante des prix avec une stagnation entre 2020 et 2021  dans le 1</a:t>
            </a:r>
            <a:r>
              <a:rPr lang="fr-FR" baseline="30000" dirty="0"/>
              <a:t>er</a:t>
            </a:r>
            <a:r>
              <a:rPr lang="fr-FR" dirty="0"/>
              <a:t> arrondissement </a:t>
            </a:r>
          </a:p>
        </p:txBody>
      </p:sp>
    </p:spTree>
    <p:extLst>
      <p:ext uri="{BB962C8B-B14F-4D97-AF65-F5344CB8AC3E}">
        <p14:creationId xmlns:p14="http://schemas.microsoft.com/office/powerpoint/2010/main" val="2468933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B228F30-D137-66CF-0E0A-145683AD8121}"/>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18866" y="514350"/>
            <a:ext cx="5337064" cy="357910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
            <a:extLst>
              <a:ext uri="{FF2B5EF4-FFF2-40B4-BE49-F238E27FC236}">
                <a16:creationId xmlns:a16="http://schemas.microsoft.com/office/drawing/2014/main" id="{8166D78D-F67B-319D-CF95-C4A96D89EA65}"/>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5707564" y="395644"/>
            <a:ext cx="3436436" cy="3517823"/>
          </a:xfrm>
          <a:prstGeom prst="rect">
            <a:avLst/>
          </a:prstGeom>
          <a:noFill/>
          <a:extLst>
            <a:ext uri="{909E8E84-426E-40DD-AFC4-6F175D3DCCD1}">
              <a14:hiddenFill xmlns:a14="http://schemas.microsoft.com/office/drawing/2010/main">
                <a:solidFill>
                  <a:srgbClr val="FFFFFF"/>
                </a:solidFill>
              </a14:hiddenFill>
            </a:ext>
          </a:extLst>
        </p:spPr>
      </p:pic>
      <p:sp>
        <p:nvSpPr>
          <p:cNvPr id="3" name="ZoneTexte 2">
            <a:extLst>
              <a:ext uri="{FF2B5EF4-FFF2-40B4-BE49-F238E27FC236}">
                <a16:creationId xmlns:a16="http://schemas.microsoft.com/office/drawing/2014/main" id="{C61CDF35-7C40-23F5-C86C-75B97CCD29FE}"/>
              </a:ext>
            </a:extLst>
          </p:cNvPr>
          <p:cNvSpPr txBox="1"/>
          <p:nvPr/>
        </p:nvSpPr>
        <p:spPr>
          <a:xfrm>
            <a:off x="2440647" y="0"/>
            <a:ext cx="4262705" cy="369332"/>
          </a:xfrm>
          <a:prstGeom prst="rect">
            <a:avLst/>
          </a:prstGeom>
          <a:noFill/>
        </p:spPr>
        <p:txBody>
          <a:bodyPr wrap="none" rtlCol="0">
            <a:spAutoFit/>
          </a:bodyPr>
          <a:lstStyle/>
          <a:p>
            <a:r>
              <a:rPr lang="fr-FR" sz="1800" b="1" dirty="0">
                <a:solidFill>
                  <a:schemeClr val="bg2"/>
                </a:solidFill>
              </a:rPr>
              <a:t>Évolution des prix  au m2 dans Paris </a:t>
            </a:r>
          </a:p>
        </p:txBody>
      </p:sp>
      <p:sp>
        <p:nvSpPr>
          <p:cNvPr id="4" name="Flèche : bas 3">
            <a:extLst>
              <a:ext uri="{FF2B5EF4-FFF2-40B4-BE49-F238E27FC236}">
                <a16:creationId xmlns:a16="http://schemas.microsoft.com/office/drawing/2014/main" id="{6DAE2628-B894-2EA8-3E98-5AE794BA7454}"/>
              </a:ext>
            </a:extLst>
          </p:cNvPr>
          <p:cNvSpPr/>
          <p:nvPr/>
        </p:nvSpPr>
        <p:spPr>
          <a:xfrm>
            <a:off x="7452359" y="4093455"/>
            <a:ext cx="292499" cy="180695"/>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a:extLst>
              <a:ext uri="{FF2B5EF4-FFF2-40B4-BE49-F238E27FC236}">
                <a16:creationId xmlns:a16="http://schemas.microsoft.com/office/drawing/2014/main" id="{110D0E3A-87B5-2D8A-E348-E697D7AD883D}"/>
              </a:ext>
            </a:extLst>
          </p:cNvPr>
          <p:cNvSpPr txBox="1"/>
          <p:nvPr/>
        </p:nvSpPr>
        <p:spPr>
          <a:xfrm>
            <a:off x="5924734" y="4404836"/>
            <a:ext cx="3002096" cy="738664"/>
          </a:xfrm>
          <a:prstGeom prst="rect">
            <a:avLst/>
          </a:prstGeom>
          <a:noFill/>
        </p:spPr>
        <p:txBody>
          <a:bodyPr wrap="square" rtlCol="0">
            <a:spAutoFit/>
          </a:bodyPr>
          <a:lstStyle/>
          <a:p>
            <a:pPr marL="285750" indent="-285750">
              <a:buFont typeface="Arial" panose="020B0604020202020204" pitchFamily="34" charset="0"/>
              <a:buChar char="•"/>
            </a:pPr>
            <a:r>
              <a:rPr lang="fr-FR" dirty="0"/>
              <a:t>782 transactions dans le 6</a:t>
            </a:r>
            <a:r>
              <a:rPr lang="fr-FR" baseline="30000" dirty="0"/>
              <a:t>ème</a:t>
            </a:r>
            <a:r>
              <a:rPr lang="fr-FR" dirty="0"/>
              <a:t> </a:t>
            </a:r>
          </a:p>
          <a:p>
            <a:pPr marL="285750" indent="-285750">
              <a:buFont typeface="Arial" panose="020B0604020202020204" pitchFamily="34" charset="0"/>
              <a:buChar char="•"/>
            </a:pPr>
            <a:r>
              <a:rPr lang="fr-FR" dirty="0"/>
              <a:t>Avec une évolution importante des prix </a:t>
            </a:r>
          </a:p>
        </p:txBody>
      </p:sp>
      <p:sp>
        <p:nvSpPr>
          <p:cNvPr id="8" name="ZoneTexte 7">
            <a:extLst>
              <a:ext uri="{FF2B5EF4-FFF2-40B4-BE49-F238E27FC236}">
                <a16:creationId xmlns:a16="http://schemas.microsoft.com/office/drawing/2014/main" id="{D1AA3708-F1F1-86A0-A1AD-4C343A108A95}"/>
              </a:ext>
            </a:extLst>
          </p:cNvPr>
          <p:cNvSpPr txBox="1"/>
          <p:nvPr/>
        </p:nvSpPr>
        <p:spPr>
          <a:xfrm>
            <a:off x="900395" y="4592675"/>
            <a:ext cx="4262705" cy="523220"/>
          </a:xfrm>
          <a:prstGeom prst="rect">
            <a:avLst/>
          </a:prstGeom>
          <a:noFill/>
        </p:spPr>
        <p:txBody>
          <a:bodyPr wrap="none" rtlCol="0">
            <a:spAutoFit/>
          </a:bodyPr>
          <a:lstStyle/>
          <a:p>
            <a:r>
              <a:rPr lang="fr-FR" dirty="0"/>
              <a:t>Tendance générale à la hausse des prix dans Paris</a:t>
            </a:r>
          </a:p>
          <a:p>
            <a:endParaRPr lang="fr-FR" dirty="0"/>
          </a:p>
        </p:txBody>
      </p:sp>
      <p:sp>
        <p:nvSpPr>
          <p:cNvPr id="9" name="Flèche : bas 8">
            <a:extLst>
              <a:ext uri="{FF2B5EF4-FFF2-40B4-BE49-F238E27FC236}">
                <a16:creationId xmlns:a16="http://schemas.microsoft.com/office/drawing/2014/main" id="{FD185CCB-F0A0-F5DA-9471-60B5578C36E6}"/>
              </a:ext>
            </a:extLst>
          </p:cNvPr>
          <p:cNvSpPr/>
          <p:nvPr/>
        </p:nvSpPr>
        <p:spPr>
          <a:xfrm>
            <a:off x="2801698" y="4224143"/>
            <a:ext cx="370332" cy="180694"/>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215980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lumMod val="10000"/>
            <a:lumOff val="90000"/>
          </a:schemeClr>
        </a:solidFill>
        <a:effectLst/>
      </p:bgPr>
    </p:bg>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919150B9-9CEE-A10C-C96A-E603CFDF64DC}"/>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96494" y="998174"/>
            <a:ext cx="5370449" cy="4091667"/>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cxnSp>
        <p:nvCxnSpPr>
          <p:cNvPr id="4" name="Connecteur droit avec flèche 3">
            <a:extLst>
              <a:ext uri="{FF2B5EF4-FFF2-40B4-BE49-F238E27FC236}">
                <a16:creationId xmlns:a16="http://schemas.microsoft.com/office/drawing/2014/main" id="{5AC02B27-46D4-B20B-BFD1-1B1ABBADA177}"/>
              </a:ext>
            </a:extLst>
          </p:cNvPr>
          <p:cNvCxnSpPr>
            <a:cxnSpLocks/>
          </p:cNvCxnSpPr>
          <p:nvPr/>
        </p:nvCxnSpPr>
        <p:spPr>
          <a:xfrm flipH="1">
            <a:off x="3729400" y="799078"/>
            <a:ext cx="1292096" cy="942244"/>
          </a:xfrm>
          <a:prstGeom prst="straightConnector1">
            <a:avLst/>
          </a:prstGeom>
          <a:ln w="41275">
            <a:solidFill>
              <a:srgbClr val="FF0000"/>
            </a:solidFill>
            <a:tailEnd type="triangle"/>
          </a:ln>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
        <p:nvSpPr>
          <p:cNvPr id="9" name="ZoneTexte 8">
            <a:extLst>
              <a:ext uri="{FF2B5EF4-FFF2-40B4-BE49-F238E27FC236}">
                <a16:creationId xmlns:a16="http://schemas.microsoft.com/office/drawing/2014/main" id="{CFE5DEE1-7A9D-91E1-DBD1-94045A0E4200}"/>
              </a:ext>
            </a:extLst>
          </p:cNvPr>
          <p:cNvSpPr txBox="1"/>
          <p:nvPr/>
        </p:nvSpPr>
        <p:spPr>
          <a:xfrm>
            <a:off x="2941505" y="60046"/>
            <a:ext cx="2079992" cy="954107"/>
          </a:xfrm>
          <a:prstGeom prst="rect">
            <a:avLst/>
          </a:prstGeom>
          <a:noFill/>
        </p:spPr>
        <p:txBody>
          <a:bodyPr wrap="square" rtlCol="0">
            <a:spAutoFit/>
          </a:bodyPr>
          <a:lstStyle/>
          <a:p>
            <a:r>
              <a:rPr lang="fr-FR" b="1" dirty="0"/>
              <a:t>Les prix les plus bas</a:t>
            </a:r>
          </a:p>
          <a:p>
            <a:r>
              <a:rPr lang="fr-FR" b="1" dirty="0"/>
              <a:t>Sont enregistrés dans </a:t>
            </a:r>
          </a:p>
          <a:p>
            <a:r>
              <a:rPr lang="fr-FR" b="1" dirty="0"/>
              <a:t>le 19</a:t>
            </a:r>
            <a:r>
              <a:rPr lang="fr-FR" b="1" baseline="30000" dirty="0"/>
              <a:t>ème</a:t>
            </a:r>
            <a:r>
              <a:rPr lang="fr-FR" b="1" dirty="0"/>
              <a:t> arrondissement</a:t>
            </a:r>
          </a:p>
        </p:txBody>
      </p:sp>
      <p:sp>
        <p:nvSpPr>
          <p:cNvPr id="10" name="ZoneTexte 9">
            <a:extLst>
              <a:ext uri="{FF2B5EF4-FFF2-40B4-BE49-F238E27FC236}">
                <a16:creationId xmlns:a16="http://schemas.microsoft.com/office/drawing/2014/main" id="{05976309-6428-BCF5-033C-B28D17472987}"/>
              </a:ext>
            </a:extLst>
          </p:cNvPr>
          <p:cNvSpPr txBox="1"/>
          <p:nvPr/>
        </p:nvSpPr>
        <p:spPr>
          <a:xfrm>
            <a:off x="96494" y="0"/>
            <a:ext cx="1673016" cy="954107"/>
          </a:xfrm>
          <a:prstGeom prst="rect">
            <a:avLst/>
          </a:prstGeom>
          <a:noFill/>
        </p:spPr>
        <p:txBody>
          <a:bodyPr wrap="square" rtlCol="0">
            <a:spAutoFit/>
          </a:bodyPr>
          <a:lstStyle/>
          <a:p>
            <a:r>
              <a:rPr lang="fr-FR" b="1" dirty="0"/>
              <a:t>Les prix les plus </a:t>
            </a:r>
          </a:p>
          <a:p>
            <a:r>
              <a:rPr lang="fr-FR" b="1" dirty="0"/>
              <a:t>élevés dans le centre </a:t>
            </a:r>
          </a:p>
          <a:p>
            <a:r>
              <a:rPr lang="fr-FR" b="1" dirty="0"/>
              <a:t>et l’Ouest </a:t>
            </a:r>
          </a:p>
        </p:txBody>
      </p:sp>
      <mc:AlternateContent xmlns:mc="http://schemas.openxmlformats.org/markup-compatibility/2006" xmlns:p14="http://schemas.microsoft.com/office/powerpoint/2010/main">
        <mc:Choice Requires="p14">
          <p:contentPart p14:bwMode="auto" r:id="rId4">
            <p14:nvContentPartPr>
              <p14:cNvPr id="14" name="Encre 13">
                <a:extLst>
                  <a:ext uri="{FF2B5EF4-FFF2-40B4-BE49-F238E27FC236}">
                    <a16:creationId xmlns:a16="http://schemas.microsoft.com/office/drawing/2014/main" id="{88BD5577-56FF-FA94-660E-3B2BC6B5E65C}"/>
                  </a:ext>
                </a:extLst>
              </p14:cNvPr>
              <p14:cNvContentPartPr/>
              <p14:nvPr/>
            </p14:nvContentPartPr>
            <p14:xfrm>
              <a:off x="933002" y="1741322"/>
              <a:ext cx="2275431" cy="2159306"/>
            </p14:xfrm>
          </p:contentPart>
        </mc:Choice>
        <mc:Fallback xmlns="">
          <p:pic>
            <p:nvPicPr>
              <p:cNvPr id="14" name="Encre 13">
                <a:extLst>
                  <a:ext uri="{FF2B5EF4-FFF2-40B4-BE49-F238E27FC236}">
                    <a16:creationId xmlns:a16="http://schemas.microsoft.com/office/drawing/2014/main" id="{88BD5577-56FF-FA94-660E-3B2BC6B5E65C}"/>
                  </a:ext>
                </a:extLst>
              </p:cNvPr>
              <p:cNvPicPr/>
              <p:nvPr/>
            </p:nvPicPr>
            <p:blipFill>
              <a:blip r:embed="rId5"/>
              <a:stretch>
                <a:fillRect/>
              </a:stretch>
            </p:blipFill>
            <p:spPr>
              <a:xfrm>
                <a:off x="915363" y="1723325"/>
                <a:ext cx="2311069" cy="2194940"/>
              </a:xfrm>
              <a:prstGeom prst="rect">
                <a:avLst/>
              </a:prstGeom>
            </p:spPr>
          </p:pic>
        </mc:Fallback>
      </mc:AlternateContent>
      <p:cxnSp>
        <p:nvCxnSpPr>
          <p:cNvPr id="16" name="Connecteur droit avec flèche 15">
            <a:extLst>
              <a:ext uri="{FF2B5EF4-FFF2-40B4-BE49-F238E27FC236}">
                <a16:creationId xmlns:a16="http://schemas.microsoft.com/office/drawing/2014/main" id="{8B09D9D5-8D3B-ADC6-378D-1B8273DBDB4F}"/>
              </a:ext>
            </a:extLst>
          </p:cNvPr>
          <p:cNvCxnSpPr>
            <a:cxnSpLocks/>
          </p:cNvCxnSpPr>
          <p:nvPr/>
        </p:nvCxnSpPr>
        <p:spPr>
          <a:xfrm>
            <a:off x="1027419" y="651777"/>
            <a:ext cx="689583" cy="118218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ZoneTexte 34">
            <a:extLst>
              <a:ext uri="{FF2B5EF4-FFF2-40B4-BE49-F238E27FC236}">
                <a16:creationId xmlns:a16="http://schemas.microsoft.com/office/drawing/2014/main" id="{3B6297B6-F4C1-0752-F5C3-A814E45B9B6C}"/>
              </a:ext>
            </a:extLst>
          </p:cNvPr>
          <p:cNvSpPr txBox="1"/>
          <p:nvPr/>
        </p:nvSpPr>
        <p:spPr>
          <a:xfrm>
            <a:off x="5561360" y="32593"/>
            <a:ext cx="3609052" cy="5078313"/>
          </a:xfrm>
          <a:prstGeom prst="rect">
            <a:avLst/>
          </a:prstGeom>
          <a:solidFill>
            <a:schemeClr val="tx1">
              <a:lumMod val="60000"/>
              <a:lumOff val="40000"/>
            </a:schemeClr>
          </a:solidFill>
        </p:spPr>
        <p:txBody>
          <a:bodyPr wrap="square" rtlCol="0">
            <a:spAutoFit/>
          </a:bodyPr>
          <a:lstStyle/>
          <a:p>
            <a:r>
              <a:rPr lang="fr-FR" sz="1800" b="1" u="sng" dirty="0">
                <a:solidFill>
                  <a:srgbClr val="FF0000"/>
                </a:solidFill>
              </a:rPr>
              <a:t>Résultats des corrélations</a:t>
            </a:r>
          </a:p>
          <a:p>
            <a:endParaRPr lang="fr-FR" sz="1800" b="1" dirty="0">
              <a:solidFill>
                <a:srgbClr val="FF0000"/>
              </a:solidFill>
            </a:endParaRPr>
          </a:p>
          <a:p>
            <a:pPr marL="285750" indent="-285750">
              <a:buFont typeface="Arial" panose="020B0604020202020204" pitchFamily="34" charset="0"/>
              <a:buChar char="•"/>
            </a:pPr>
            <a:r>
              <a:rPr lang="fr-FR" sz="1800" b="1" u="sng" dirty="0">
                <a:solidFill>
                  <a:srgbClr val="FF0000"/>
                </a:solidFill>
              </a:rPr>
              <a:t>Corrélation prix m2 et date</a:t>
            </a:r>
            <a:r>
              <a:rPr lang="fr-FR" sz="1800" b="1" dirty="0">
                <a:solidFill>
                  <a:srgbClr val="FF0000"/>
                </a:solidFill>
              </a:rPr>
              <a:t>:</a:t>
            </a:r>
          </a:p>
          <a:p>
            <a:pPr marL="285750" indent="-285750">
              <a:buFont typeface="Arial" panose="020B0604020202020204" pitchFamily="34" charset="0"/>
              <a:buChar char="•"/>
            </a:pPr>
            <a:r>
              <a:rPr lang="fr-FR" sz="1800" b="1" dirty="0">
                <a:solidFill>
                  <a:srgbClr val="FF0000"/>
                </a:solidFill>
              </a:rPr>
              <a:t>Corrélation de </a:t>
            </a:r>
            <a:r>
              <a:rPr lang="fr-FR" sz="1800" b="1" dirty="0" err="1">
                <a:solidFill>
                  <a:srgbClr val="FF0000"/>
                </a:solidFill>
              </a:rPr>
              <a:t>pearson</a:t>
            </a:r>
            <a:r>
              <a:rPr lang="fr-FR" sz="1800" b="1" dirty="0">
                <a:solidFill>
                  <a:srgbClr val="FF0000"/>
                </a:solidFill>
              </a:rPr>
              <a:t> modérée, soit : 0.77.</a:t>
            </a:r>
          </a:p>
          <a:p>
            <a:pPr marL="285750" indent="-285750">
              <a:buFont typeface="Arial" panose="020B0604020202020204" pitchFamily="34" charset="0"/>
              <a:buChar char="•"/>
            </a:pPr>
            <a:r>
              <a:rPr lang="fr-FR" sz="1800" b="1" dirty="0">
                <a:solidFill>
                  <a:srgbClr val="FF0000"/>
                </a:solidFill>
              </a:rPr>
              <a:t>Forte corrélation </a:t>
            </a:r>
            <a:r>
              <a:rPr lang="fr-FR" sz="1800" b="1" dirty="0" err="1">
                <a:solidFill>
                  <a:srgbClr val="FF0000"/>
                </a:solidFill>
              </a:rPr>
              <a:t>spearman</a:t>
            </a:r>
            <a:endParaRPr lang="fr-FR" sz="1800" b="1" dirty="0">
              <a:solidFill>
                <a:srgbClr val="FF0000"/>
              </a:solidFill>
            </a:endParaRPr>
          </a:p>
          <a:p>
            <a:r>
              <a:rPr lang="fr-FR" sz="1800" b="1" dirty="0">
                <a:solidFill>
                  <a:srgbClr val="FF0000"/>
                </a:solidFill>
              </a:rPr>
              <a:t>soit 0.89, avec une </a:t>
            </a:r>
            <a:r>
              <a:rPr lang="fr-FR" sz="1800" b="1" dirty="0" err="1">
                <a:solidFill>
                  <a:srgbClr val="FF0000"/>
                </a:solidFill>
              </a:rPr>
              <a:t>P.value</a:t>
            </a:r>
            <a:r>
              <a:rPr lang="fr-FR" sz="1800" b="1" dirty="0">
                <a:solidFill>
                  <a:srgbClr val="FF0000"/>
                </a:solidFill>
              </a:rPr>
              <a:t> de 0.037.</a:t>
            </a:r>
          </a:p>
          <a:p>
            <a:pPr marL="285750" indent="-285750">
              <a:buFont typeface="Arial" panose="020B0604020202020204" pitchFamily="34" charset="0"/>
              <a:buChar char="•"/>
            </a:pPr>
            <a:r>
              <a:rPr lang="fr-FR" sz="1800" b="1" u="sng" dirty="0">
                <a:solidFill>
                  <a:srgbClr val="FF0000"/>
                </a:solidFill>
              </a:rPr>
              <a:t>Corrélation valeur foncière </a:t>
            </a:r>
          </a:p>
          <a:p>
            <a:r>
              <a:rPr lang="fr-FR" sz="1800" b="1" u="sng" dirty="0">
                <a:solidFill>
                  <a:srgbClr val="FF0000"/>
                </a:solidFill>
              </a:rPr>
              <a:t>et surface : </a:t>
            </a:r>
          </a:p>
          <a:p>
            <a:pPr marL="285750" indent="-285750">
              <a:buFont typeface="Arial" panose="020B0604020202020204" pitchFamily="34" charset="0"/>
              <a:buChar char="•"/>
            </a:pPr>
            <a:r>
              <a:rPr lang="fr-FR" sz="1800" b="1" dirty="0">
                <a:solidFill>
                  <a:srgbClr val="FF0000"/>
                </a:solidFill>
              </a:rPr>
              <a:t>Corrélation de </a:t>
            </a:r>
            <a:r>
              <a:rPr lang="fr-FR" sz="1800" b="1" dirty="0" err="1">
                <a:solidFill>
                  <a:srgbClr val="FF0000"/>
                </a:solidFill>
              </a:rPr>
              <a:t>pearson</a:t>
            </a:r>
            <a:r>
              <a:rPr lang="fr-FR" sz="1800" b="1" dirty="0">
                <a:solidFill>
                  <a:srgbClr val="FF0000"/>
                </a:solidFill>
              </a:rPr>
              <a:t> : 0.98. avec une </a:t>
            </a:r>
            <a:r>
              <a:rPr lang="fr-FR" sz="1800" b="1" dirty="0" err="1">
                <a:solidFill>
                  <a:srgbClr val="FF0000"/>
                </a:solidFill>
              </a:rPr>
              <a:t>P.value</a:t>
            </a:r>
            <a:r>
              <a:rPr lang="fr-FR" sz="1800" b="1" dirty="0">
                <a:solidFill>
                  <a:srgbClr val="FF0000"/>
                </a:solidFill>
              </a:rPr>
              <a:t> de 0.0.</a:t>
            </a:r>
          </a:p>
          <a:p>
            <a:pPr marL="285750" indent="-285750">
              <a:buFont typeface="Arial" panose="020B0604020202020204" pitchFamily="34" charset="0"/>
              <a:buChar char="•"/>
            </a:pPr>
            <a:r>
              <a:rPr lang="fr-FR" sz="1800" b="1" u="sng" dirty="0">
                <a:solidFill>
                  <a:srgbClr val="FF0000"/>
                </a:solidFill>
              </a:rPr>
              <a:t>Relation type de bien valeur </a:t>
            </a:r>
          </a:p>
          <a:p>
            <a:r>
              <a:rPr lang="fr-FR" sz="1800" b="1" u="sng" dirty="0">
                <a:solidFill>
                  <a:srgbClr val="FF0000"/>
                </a:solidFill>
              </a:rPr>
              <a:t>foncière  </a:t>
            </a:r>
            <a:r>
              <a:rPr lang="fr-FR" sz="1800" b="1" dirty="0">
                <a:solidFill>
                  <a:srgbClr val="FF0000"/>
                </a:solidFill>
              </a:rPr>
              <a:t>= test ANOVA</a:t>
            </a:r>
          </a:p>
          <a:p>
            <a:pPr marL="285750" indent="-285750">
              <a:buFont typeface="Arial" panose="020B0604020202020204" pitchFamily="34" charset="0"/>
              <a:buChar char="•"/>
            </a:pPr>
            <a:r>
              <a:rPr lang="fr-FR" sz="1800" b="1" dirty="0">
                <a:solidFill>
                  <a:srgbClr val="FF0000"/>
                </a:solidFill>
              </a:rPr>
              <a:t>Test F élevé soit 1976</a:t>
            </a:r>
          </a:p>
          <a:p>
            <a:pPr marL="285750" indent="-285750">
              <a:buFont typeface="Arial" panose="020B0604020202020204" pitchFamily="34" charset="0"/>
              <a:buChar char="•"/>
            </a:pPr>
            <a:r>
              <a:rPr lang="fr-FR" sz="1800" b="1" dirty="0" err="1">
                <a:solidFill>
                  <a:srgbClr val="FF0000"/>
                </a:solidFill>
              </a:rPr>
              <a:t>P.value</a:t>
            </a:r>
            <a:r>
              <a:rPr lang="fr-FR" sz="1800" b="1" dirty="0">
                <a:solidFill>
                  <a:srgbClr val="FF0000"/>
                </a:solidFill>
              </a:rPr>
              <a:t> = 0.0</a:t>
            </a:r>
          </a:p>
          <a:p>
            <a:r>
              <a:rPr lang="fr-FR" sz="1800" b="1" dirty="0">
                <a:solidFill>
                  <a:srgbClr val="FF0000"/>
                </a:solidFill>
              </a:rPr>
              <a:t>    </a:t>
            </a:r>
          </a:p>
        </p:txBody>
      </p:sp>
    </p:spTree>
    <p:extLst>
      <p:ext uri="{BB962C8B-B14F-4D97-AF65-F5344CB8AC3E}">
        <p14:creationId xmlns:p14="http://schemas.microsoft.com/office/powerpoint/2010/main" val="1590680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E35F7898-B02B-18D9-DDE7-98A93D44C0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25738"/>
            <a:ext cx="4401238" cy="2546012"/>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a:extLst>
              <a:ext uri="{FF2B5EF4-FFF2-40B4-BE49-F238E27FC236}">
                <a16:creationId xmlns:a16="http://schemas.microsoft.com/office/drawing/2014/main" id="{4D9C664D-B7F2-113B-4B28-41D5B30ED30A}"/>
              </a:ext>
            </a:extLst>
          </p:cNvPr>
          <p:cNvSpPr txBox="1"/>
          <p:nvPr/>
        </p:nvSpPr>
        <p:spPr>
          <a:xfrm>
            <a:off x="4572000" y="51381"/>
            <a:ext cx="4572000" cy="2031325"/>
          </a:xfrm>
          <a:prstGeom prst="rect">
            <a:avLst/>
          </a:prstGeom>
          <a:noFill/>
        </p:spPr>
        <p:txBody>
          <a:bodyPr wrap="square" rtlCol="0">
            <a:spAutoFit/>
          </a:bodyPr>
          <a:lstStyle/>
          <a:p>
            <a:pPr marL="285750" indent="-285750">
              <a:buFont typeface="Arial" panose="020B0604020202020204" pitchFamily="34" charset="0"/>
              <a:buChar char="•"/>
            </a:pPr>
            <a:r>
              <a:rPr lang="fr-FR" sz="1800" dirty="0">
                <a:solidFill>
                  <a:srgbClr val="002060"/>
                </a:solidFill>
              </a:rPr>
              <a:t> </a:t>
            </a:r>
            <a:r>
              <a:rPr lang="fr-FR" sz="1800" b="1" dirty="0">
                <a:solidFill>
                  <a:srgbClr val="002060"/>
                </a:solidFill>
              </a:rPr>
              <a:t>un écart d’un peu plus de 1000€ entre les locaux</a:t>
            </a:r>
          </a:p>
          <a:p>
            <a:r>
              <a:rPr lang="fr-FR" sz="1800" b="1" dirty="0">
                <a:solidFill>
                  <a:srgbClr val="002060"/>
                </a:solidFill>
              </a:rPr>
              <a:t> commerciaux et les appartements.</a:t>
            </a:r>
          </a:p>
          <a:p>
            <a:pPr marL="285750" indent="-285750">
              <a:buFont typeface="Arial" panose="020B0604020202020204" pitchFamily="34" charset="0"/>
              <a:buChar char="•"/>
            </a:pPr>
            <a:r>
              <a:rPr lang="fr-FR" sz="1800" b="1" dirty="0">
                <a:solidFill>
                  <a:srgbClr val="002060"/>
                </a:solidFill>
              </a:rPr>
              <a:t>Une évolution constante et importante des prix des locaux commerciaux comparé aux appartements.</a:t>
            </a:r>
          </a:p>
        </p:txBody>
      </p:sp>
      <p:pic>
        <p:nvPicPr>
          <p:cNvPr id="1026" name="Picture 2">
            <a:extLst>
              <a:ext uri="{FF2B5EF4-FFF2-40B4-BE49-F238E27FC236}">
                <a16:creationId xmlns:a16="http://schemas.microsoft.com/office/drawing/2014/main" id="{F9B84112-60E4-EE4A-313E-5D4AACE0EF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757826"/>
            <a:ext cx="4263527" cy="2359936"/>
          </a:xfrm>
          <a:prstGeom prst="rect">
            <a:avLst/>
          </a:prstGeom>
          <a:noFill/>
          <a:extLst>
            <a:ext uri="{909E8E84-426E-40DD-AFC4-6F175D3DCCD1}">
              <a14:hiddenFill xmlns:a14="http://schemas.microsoft.com/office/drawing/2010/main">
                <a:solidFill>
                  <a:srgbClr val="FFFFFF"/>
                </a:solidFill>
              </a14:hiddenFill>
            </a:ext>
          </a:extLst>
        </p:spPr>
      </p:pic>
      <p:sp>
        <p:nvSpPr>
          <p:cNvPr id="4" name="Flèche : gauche 3">
            <a:extLst>
              <a:ext uri="{FF2B5EF4-FFF2-40B4-BE49-F238E27FC236}">
                <a16:creationId xmlns:a16="http://schemas.microsoft.com/office/drawing/2014/main" id="{6A53307A-FCF3-1009-7E85-7CC035319C10}"/>
              </a:ext>
            </a:extLst>
          </p:cNvPr>
          <p:cNvSpPr/>
          <p:nvPr/>
        </p:nvSpPr>
        <p:spPr>
          <a:xfrm>
            <a:off x="4401239" y="548076"/>
            <a:ext cx="341522" cy="484632"/>
          </a:xfrm>
          <a:prstGeom prst="leftArrow">
            <a:avLst>
              <a:gd name="adj1" fmla="val 22721"/>
              <a:gd name="adj2" fmla="val 27267"/>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a:extLst>
              <a:ext uri="{FF2B5EF4-FFF2-40B4-BE49-F238E27FC236}">
                <a16:creationId xmlns:a16="http://schemas.microsoft.com/office/drawing/2014/main" id="{A9A69A90-4A43-F03B-0D1B-62B9F52B7F95}"/>
              </a:ext>
            </a:extLst>
          </p:cNvPr>
          <p:cNvSpPr txBox="1"/>
          <p:nvPr/>
        </p:nvSpPr>
        <p:spPr>
          <a:xfrm>
            <a:off x="4277409" y="3210429"/>
            <a:ext cx="4673795" cy="1969770"/>
          </a:xfrm>
          <a:prstGeom prst="rect">
            <a:avLst/>
          </a:prstGeom>
          <a:noFill/>
        </p:spPr>
        <p:txBody>
          <a:bodyPr wrap="square" rtlCol="0">
            <a:spAutoFit/>
          </a:bodyPr>
          <a:lstStyle/>
          <a:p>
            <a:pPr algn="ctr"/>
            <a:r>
              <a:rPr lang="fr-FR" sz="1800" b="1" u="sng" dirty="0">
                <a:solidFill>
                  <a:srgbClr val="002060"/>
                </a:solidFill>
              </a:rPr>
              <a:t>BOXPLOT</a:t>
            </a:r>
          </a:p>
          <a:p>
            <a:pPr algn="ctr"/>
            <a:endParaRPr lang="fr-FR" sz="1800" b="1" u="sng" dirty="0">
              <a:solidFill>
                <a:srgbClr val="002060"/>
              </a:solidFill>
            </a:endParaRPr>
          </a:p>
          <a:p>
            <a:pPr marL="285750" indent="-285750">
              <a:buFont typeface="Arial" panose="020B0604020202020204" pitchFamily="34" charset="0"/>
              <a:buChar char="•"/>
            </a:pPr>
            <a:r>
              <a:rPr lang="fr-FR" sz="1800" b="1" dirty="0">
                <a:solidFill>
                  <a:srgbClr val="002060"/>
                </a:solidFill>
              </a:rPr>
              <a:t>Grande variabilité des prix des appartements</a:t>
            </a:r>
          </a:p>
          <a:p>
            <a:pPr marL="285750" indent="-285750">
              <a:buFont typeface="Arial" panose="020B0604020202020204" pitchFamily="34" charset="0"/>
              <a:buChar char="•"/>
            </a:pPr>
            <a:r>
              <a:rPr lang="fr-FR" sz="1800" b="1" dirty="0">
                <a:solidFill>
                  <a:srgbClr val="002060"/>
                </a:solidFill>
              </a:rPr>
              <a:t>Grande variabilité des prix des locaux commerciaux les plus chers  </a:t>
            </a:r>
          </a:p>
          <a:p>
            <a:endParaRPr lang="fr-FR" dirty="0"/>
          </a:p>
        </p:txBody>
      </p:sp>
    </p:spTree>
    <p:extLst>
      <p:ext uri="{BB962C8B-B14F-4D97-AF65-F5344CB8AC3E}">
        <p14:creationId xmlns:p14="http://schemas.microsoft.com/office/powerpoint/2010/main" val="404742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CC7E560E-AF2A-B838-9212-C82973200278}"/>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4700"/>
                    </a14:imgEffect>
                    <a14:imgEffect>
                      <a14:saturation sat="300000"/>
                    </a14:imgEffect>
                  </a14:imgLayer>
                </a14:imgProps>
              </a:ex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970D340E-0D99-D3E8-3293-150589E95542}"/>
              </a:ext>
            </a:extLst>
          </p:cNvPr>
          <p:cNvSpPr txBox="1"/>
          <p:nvPr/>
        </p:nvSpPr>
        <p:spPr>
          <a:xfrm>
            <a:off x="3255575" y="-27563"/>
            <a:ext cx="4204155" cy="461665"/>
          </a:xfrm>
          <a:prstGeom prst="rect">
            <a:avLst/>
          </a:prstGeom>
          <a:noFill/>
        </p:spPr>
        <p:txBody>
          <a:bodyPr wrap="square" rtlCol="0">
            <a:spAutoFit/>
          </a:bodyPr>
          <a:lstStyle/>
          <a:p>
            <a:r>
              <a:rPr lang="fr-FR" sz="2400" b="1" dirty="0">
                <a:solidFill>
                  <a:schemeClr val="bg1"/>
                </a:solidFill>
              </a:rPr>
              <a:t>Résultats des prédictions  </a:t>
            </a:r>
          </a:p>
        </p:txBody>
      </p:sp>
      <p:sp>
        <p:nvSpPr>
          <p:cNvPr id="5" name="Organigramme : Connecteur 4">
            <a:extLst>
              <a:ext uri="{FF2B5EF4-FFF2-40B4-BE49-F238E27FC236}">
                <a16:creationId xmlns:a16="http://schemas.microsoft.com/office/drawing/2014/main" id="{7BF442DC-49CE-AEDC-8B8D-770EE19A27FC}"/>
              </a:ext>
            </a:extLst>
          </p:cNvPr>
          <p:cNvSpPr/>
          <p:nvPr/>
        </p:nvSpPr>
        <p:spPr>
          <a:xfrm>
            <a:off x="1129438" y="659986"/>
            <a:ext cx="1909321" cy="1369086"/>
          </a:xfrm>
          <a:prstGeom prst="flowChartConnector">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800" b="1" dirty="0">
                <a:solidFill>
                  <a:schemeClr val="bg2"/>
                </a:solidFill>
              </a:rPr>
              <a:t>Segment </a:t>
            </a:r>
          </a:p>
          <a:p>
            <a:pPr algn="ctr"/>
            <a:r>
              <a:rPr lang="fr-FR" sz="1800" b="1" dirty="0">
                <a:solidFill>
                  <a:schemeClr val="bg2"/>
                </a:solidFill>
              </a:rPr>
              <a:t>particulier</a:t>
            </a:r>
          </a:p>
        </p:txBody>
      </p:sp>
      <p:cxnSp>
        <p:nvCxnSpPr>
          <p:cNvPr id="6" name="Connecteur droit avec flèche 5">
            <a:extLst>
              <a:ext uri="{FF2B5EF4-FFF2-40B4-BE49-F238E27FC236}">
                <a16:creationId xmlns:a16="http://schemas.microsoft.com/office/drawing/2014/main" id="{556BD249-E346-2AA2-F2F9-4AEF6C99252A}"/>
              </a:ext>
            </a:extLst>
          </p:cNvPr>
          <p:cNvCxnSpPr>
            <a:cxnSpLocks/>
          </p:cNvCxnSpPr>
          <p:nvPr/>
        </p:nvCxnSpPr>
        <p:spPr>
          <a:xfrm>
            <a:off x="3080650" y="1525205"/>
            <a:ext cx="643352" cy="419872"/>
          </a:xfrm>
          <a:prstGeom prst="straightConnector1">
            <a:avLst/>
          </a:prstGeom>
          <a:ln w="920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 name="Organigramme : Connecteur 6">
            <a:extLst>
              <a:ext uri="{FF2B5EF4-FFF2-40B4-BE49-F238E27FC236}">
                <a16:creationId xmlns:a16="http://schemas.microsoft.com/office/drawing/2014/main" id="{99E0BDCE-6CDF-F67A-1AC9-17EBD4470A4B}"/>
              </a:ext>
            </a:extLst>
          </p:cNvPr>
          <p:cNvSpPr/>
          <p:nvPr/>
        </p:nvSpPr>
        <p:spPr>
          <a:xfrm>
            <a:off x="3758806" y="1534011"/>
            <a:ext cx="1433287" cy="1369085"/>
          </a:xfrm>
          <a:prstGeom prst="flowChartConnector">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800" b="1" dirty="0">
                <a:solidFill>
                  <a:schemeClr val="bg2"/>
                </a:solidFill>
              </a:rPr>
              <a:t>Prix en million d’euros</a:t>
            </a:r>
          </a:p>
        </p:txBody>
      </p:sp>
      <p:sp>
        <p:nvSpPr>
          <p:cNvPr id="8" name="Organigramme : Connecteur 7">
            <a:extLst>
              <a:ext uri="{FF2B5EF4-FFF2-40B4-BE49-F238E27FC236}">
                <a16:creationId xmlns:a16="http://schemas.microsoft.com/office/drawing/2014/main" id="{790AA5C8-67FF-5014-AC71-A8FEA78E5E0B}"/>
              </a:ext>
            </a:extLst>
          </p:cNvPr>
          <p:cNvSpPr/>
          <p:nvPr/>
        </p:nvSpPr>
        <p:spPr>
          <a:xfrm>
            <a:off x="1373684" y="2526541"/>
            <a:ext cx="1462941" cy="1260558"/>
          </a:xfrm>
          <a:prstGeom prst="flowChartConnector">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000" b="1" dirty="0">
                <a:solidFill>
                  <a:schemeClr val="bg2"/>
                </a:solidFill>
              </a:rPr>
              <a:t>71.053</a:t>
            </a:r>
          </a:p>
          <a:p>
            <a:pPr algn="ctr"/>
            <a:r>
              <a:rPr lang="fr-FR" sz="2000" b="1" dirty="0">
                <a:solidFill>
                  <a:schemeClr val="bg2"/>
                </a:solidFill>
              </a:rPr>
              <a:t>M/€</a:t>
            </a:r>
          </a:p>
        </p:txBody>
      </p:sp>
      <p:cxnSp>
        <p:nvCxnSpPr>
          <p:cNvPr id="9" name="Connecteur droit avec flèche 8">
            <a:extLst>
              <a:ext uri="{FF2B5EF4-FFF2-40B4-BE49-F238E27FC236}">
                <a16:creationId xmlns:a16="http://schemas.microsoft.com/office/drawing/2014/main" id="{8484B42C-E181-274E-A508-6684C664F92E}"/>
              </a:ext>
            </a:extLst>
          </p:cNvPr>
          <p:cNvCxnSpPr>
            <a:cxnSpLocks/>
          </p:cNvCxnSpPr>
          <p:nvPr/>
        </p:nvCxnSpPr>
        <p:spPr>
          <a:xfrm flipH="1">
            <a:off x="2923491" y="2711012"/>
            <a:ext cx="754920" cy="422967"/>
          </a:xfrm>
          <a:prstGeom prst="straightConnector1">
            <a:avLst/>
          </a:prstGeom>
          <a:ln w="920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1" name="Organigramme : Connecteur 10">
            <a:extLst>
              <a:ext uri="{FF2B5EF4-FFF2-40B4-BE49-F238E27FC236}">
                <a16:creationId xmlns:a16="http://schemas.microsoft.com/office/drawing/2014/main" id="{C14851CB-76A8-78D9-DDBF-67885C6881C1}"/>
              </a:ext>
            </a:extLst>
          </p:cNvPr>
          <p:cNvSpPr/>
          <p:nvPr/>
        </p:nvSpPr>
        <p:spPr>
          <a:xfrm>
            <a:off x="5804219" y="602308"/>
            <a:ext cx="1909321" cy="1369086"/>
          </a:xfrm>
          <a:prstGeom prst="flowChartConnector">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800" b="1" dirty="0">
                <a:solidFill>
                  <a:schemeClr val="bg2"/>
                </a:solidFill>
              </a:rPr>
              <a:t>Segment </a:t>
            </a:r>
          </a:p>
          <a:p>
            <a:pPr algn="ctr"/>
            <a:r>
              <a:rPr lang="fr-FR" sz="1800" b="1" dirty="0" err="1">
                <a:solidFill>
                  <a:schemeClr val="bg2"/>
                </a:solidFill>
              </a:rPr>
              <a:t>corporate</a:t>
            </a:r>
            <a:endParaRPr lang="fr-FR" sz="1800" b="1" dirty="0">
              <a:solidFill>
                <a:schemeClr val="bg2"/>
              </a:solidFill>
            </a:endParaRPr>
          </a:p>
        </p:txBody>
      </p:sp>
      <p:cxnSp>
        <p:nvCxnSpPr>
          <p:cNvPr id="13" name="Connecteur droit avec flèche 12">
            <a:extLst>
              <a:ext uri="{FF2B5EF4-FFF2-40B4-BE49-F238E27FC236}">
                <a16:creationId xmlns:a16="http://schemas.microsoft.com/office/drawing/2014/main" id="{8FB9D35B-E017-FB76-CE24-851D69EDBC31}"/>
              </a:ext>
            </a:extLst>
          </p:cNvPr>
          <p:cNvCxnSpPr>
            <a:cxnSpLocks/>
          </p:cNvCxnSpPr>
          <p:nvPr/>
        </p:nvCxnSpPr>
        <p:spPr>
          <a:xfrm flipH="1">
            <a:off x="5150888" y="1425393"/>
            <a:ext cx="611440" cy="445457"/>
          </a:xfrm>
          <a:prstGeom prst="straightConnector1">
            <a:avLst/>
          </a:prstGeom>
          <a:ln w="920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eur droit avec flèche 14">
            <a:extLst>
              <a:ext uri="{FF2B5EF4-FFF2-40B4-BE49-F238E27FC236}">
                <a16:creationId xmlns:a16="http://schemas.microsoft.com/office/drawing/2014/main" id="{5F95083E-7183-22C3-328B-841E7210DC61}"/>
              </a:ext>
            </a:extLst>
          </p:cNvPr>
          <p:cNvCxnSpPr>
            <a:cxnSpLocks/>
          </p:cNvCxnSpPr>
          <p:nvPr/>
        </p:nvCxnSpPr>
        <p:spPr>
          <a:xfrm>
            <a:off x="5357653" y="2564536"/>
            <a:ext cx="575600" cy="421269"/>
          </a:xfrm>
          <a:prstGeom prst="straightConnector1">
            <a:avLst/>
          </a:prstGeom>
          <a:ln w="920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7" name="Organigramme : Connecteur 16">
            <a:extLst>
              <a:ext uri="{FF2B5EF4-FFF2-40B4-BE49-F238E27FC236}">
                <a16:creationId xmlns:a16="http://schemas.microsoft.com/office/drawing/2014/main" id="{9F268DC5-F93D-5C25-DBB6-74CF5A4F21FB}"/>
              </a:ext>
            </a:extLst>
          </p:cNvPr>
          <p:cNvSpPr/>
          <p:nvPr/>
        </p:nvSpPr>
        <p:spPr>
          <a:xfrm>
            <a:off x="6027408" y="2486218"/>
            <a:ext cx="1462941" cy="1260558"/>
          </a:xfrm>
          <a:prstGeom prst="flowChartConnector">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000" b="1" dirty="0">
                <a:solidFill>
                  <a:schemeClr val="bg2"/>
                </a:solidFill>
              </a:rPr>
              <a:t>97.97</a:t>
            </a:r>
          </a:p>
          <a:p>
            <a:pPr algn="ctr"/>
            <a:r>
              <a:rPr lang="fr-FR" sz="2000" b="1" dirty="0">
                <a:solidFill>
                  <a:schemeClr val="bg2"/>
                </a:solidFill>
              </a:rPr>
              <a:t>M/€</a:t>
            </a:r>
          </a:p>
        </p:txBody>
      </p:sp>
      <p:sp>
        <p:nvSpPr>
          <p:cNvPr id="26" name="ZoneTexte 25">
            <a:extLst>
              <a:ext uri="{FF2B5EF4-FFF2-40B4-BE49-F238E27FC236}">
                <a16:creationId xmlns:a16="http://schemas.microsoft.com/office/drawing/2014/main" id="{F0EB09D9-4E2E-AED0-9A66-176F141E8D40}"/>
              </a:ext>
            </a:extLst>
          </p:cNvPr>
          <p:cNvSpPr txBox="1"/>
          <p:nvPr/>
        </p:nvSpPr>
        <p:spPr>
          <a:xfrm>
            <a:off x="77118" y="4113553"/>
            <a:ext cx="9066882" cy="830997"/>
          </a:xfrm>
          <a:prstGeom prst="rect">
            <a:avLst/>
          </a:prstGeom>
          <a:noFill/>
        </p:spPr>
        <p:txBody>
          <a:bodyPr wrap="square">
            <a:spAutoFit/>
          </a:bodyPr>
          <a:lstStyle/>
          <a:p>
            <a:pPr algn="ctr"/>
            <a:r>
              <a:rPr lang="fr-FR" sz="2400" b="1" dirty="0">
                <a:solidFill>
                  <a:schemeClr val="accent6">
                    <a:lumMod val="75000"/>
                  </a:schemeClr>
                </a:solidFill>
              </a:rPr>
              <a:t>Segmentation du marché de l’immobilier</a:t>
            </a:r>
          </a:p>
          <a:p>
            <a:pPr algn="ctr"/>
            <a:r>
              <a:rPr lang="fr-FR" sz="2400" b="1" dirty="0">
                <a:solidFill>
                  <a:schemeClr val="accent6">
                    <a:lumMod val="75000"/>
                  </a:schemeClr>
                </a:solidFill>
              </a:rPr>
              <a:t>Avec un pourcentage d’erreur moyen de 10%</a:t>
            </a:r>
          </a:p>
        </p:txBody>
      </p:sp>
    </p:spTree>
    <p:extLst>
      <p:ext uri="{BB962C8B-B14F-4D97-AF65-F5344CB8AC3E}">
        <p14:creationId xmlns:p14="http://schemas.microsoft.com/office/powerpoint/2010/main" val="1915619678"/>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4582</TotalTime>
  <Words>650</Words>
  <Application>Microsoft Office PowerPoint</Application>
  <PresentationFormat>Affichage à l'écran (16:9)</PresentationFormat>
  <Paragraphs>107</Paragraphs>
  <Slides>12</Slides>
  <Notes>7</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12</vt:i4>
      </vt:variant>
    </vt:vector>
  </HeadingPairs>
  <TitlesOfParts>
    <vt:vector size="17" baseType="lpstr">
      <vt:lpstr>Lato</vt:lpstr>
      <vt:lpstr>Raleway</vt:lpstr>
      <vt:lpstr>Arial</vt:lpstr>
      <vt:lpstr>Montserrat</vt:lpstr>
      <vt:lpstr>Streamline</vt:lpstr>
      <vt:lpstr>Les Plus Beaux Logis de Paris Partie 1</vt:lpstr>
      <vt:lpstr>Présentation PowerPoint</vt:lpstr>
      <vt:lpstr>Jeu de données    </vt:lpstr>
      <vt:lpstr>Analyse du marché de l’immobilier</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Plus Beaux Logis de Paris Partie 1</dc:title>
  <dc:creator>HASSAN</dc:creator>
  <cp:lastModifiedBy>Kheloudja Habi</cp:lastModifiedBy>
  <cp:revision>9</cp:revision>
  <dcterms:modified xsi:type="dcterms:W3CDTF">2024-05-10T15:42:24Z</dcterms:modified>
</cp:coreProperties>
</file>