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80" r:id="rId2"/>
    <p:sldId id="257" r:id="rId3"/>
    <p:sldId id="258" r:id="rId4"/>
    <p:sldId id="275" r:id="rId5"/>
    <p:sldId id="277" r:id="rId6"/>
    <p:sldId id="278" r:id="rId7"/>
    <p:sldId id="27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BF12"/>
    <a:srgbClr val="F15429"/>
    <a:srgbClr val="0E1F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2156"/>
    <p:restoredTop sz="94704"/>
  </p:normalViewPr>
  <p:slideViewPr>
    <p:cSldViewPr snapToGrid="0" snapToObjects="1">
      <p:cViewPr varScale="1">
        <p:scale>
          <a:sx n="100" d="100"/>
          <a:sy n="100" d="100"/>
        </p:scale>
        <p:origin x="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17CC7E-9696-F542-8BD3-32D1FC29A17D}" type="doc">
      <dgm:prSet loTypeId="urn:microsoft.com/office/officeart/2005/8/layout/vList3" loCatId="" qsTypeId="urn:microsoft.com/office/officeart/2005/8/quickstyle/simple1" qsCatId="simple" csTypeId="urn:microsoft.com/office/officeart/2005/8/colors/accent1_2" csCatId="accent1" phldr="1"/>
      <dgm:spPr/>
    </dgm:pt>
    <dgm:pt modelId="{A96334A9-86DC-4946-8A3E-C64E0C39F7E1}">
      <dgm:prSet phldrT="[Text]"/>
      <dgm:spPr>
        <a:solidFill>
          <a:srgbClr val="0E1F43"/>
        </a:solidFill>
      </dgm:spPr>
      <dgm:t>
        <a:bodyPr/>
        <a:lstStyle/>
        <a:p>
          <a:pPr algn="l"/>
          <a:r>
            <a:rPr lang="en-US" dirty="0"/>
            <a:t>Also known as Weighted Linear Combination (WLC) or Sum Additive Weighting (SAW)</a:t>
          </a:r>
        </a:p>
      </dgm:t>
    </dgm:pt>
    <dgm:pt modelId="{B9207BD1-55F7-AB4D-A2B6-D54DB9A25E76}" type="parTrans" cxnId="{9483152B-5AA0-B34D-81F4-F03611D8F03C}">
      <dgm:prSet/>
      <dgm:spPr/>
      <dgm:t>
        <a:bodyPr/>
        <a:lstStyle/>
        <a:p>
          <a:endParaRPr lang="en-US"/>
        </a:p>
      </dgm:t>
    </dgm:pt>
    <dgm:pt modelId="{F44036E9-D7BF-6849-B8A6-55748CC940DE}" type="sibTrans" cxnId="{9483152B-5AA0-B34D-81F4-F03611D8F03C}">
      <dgm:prSet/>
      <dgm:spPr/>
      <dgm:t>
        <a:bodyPr/>
        <a:lstStyle/>
        <a:p>
          <a:endParaRPr lang="en-US"/>
        </a:p>
      </dgm:t>
    </dgm:pt>
    <dgm:pt modelId="{B194575C-178C-DA49-9A48-B0A21EB38BA9}">
      <dgm:prSet phldrT="[Text]"/>
      <dgm:spPr>
        <a:solidFill>
          <a:srgbClr val="0E1F43"/>
        </a:solidFill>
      </dgm:spPr>
      <dgm:t>
        <a:bodyPr/>
        <a:lstStyle/>
        <a:p>
          <a:pPr algn="l"/>
          <a:r>
            <a:rPr lang="en-US" dirty="0"/>
            <a:t>Using the principle </a:t>
          </a:r>
          <a:r>
            <a:rPr lang="en-US" i="1" dirty="0"/>
            <a:t>additive utility assumption </a:t>
          </a:r>
          <a:r>
            <a:rPr lang="en-US" i="0" dirty="0">
              <a:sym typeface="Wingdings" pitchFamily="2" charset="2"/>
            </a:rPr>
            <a:t> Alternative final grades based on the addition of values from the criteria</a:t>
          </a:r>
          <a:endParaRPr lang="en-US" i="1" dirty="0"/>
        </a:p>
      </dgm:t>
    </dgm:pt>
    <dgm:pt modelId="{F54CAF05-0818-F14F-AB9D-59610BDA866D}" type="parTrans" cxnId="{E2C2D351-9EFD-C849-AE0A-540AA1E453CD}">
      <dgm:prSet/>
      <dgm:spPr/>
      <dgm:t>
        <a:bodyPr/>
        <a:lstStyle/>
        <a:p>
          <a:endParaRPr lang="en-US"/>
        </a:p>
      </dgm:t>
    </dgm:pt>
    <dgm:pt modelId="{618894DF-5048-774F-A2D0-B72743980E14}" type="sibTrans" cxnId="{E2C2D351-9EFD-C849-AE0A-540AA1E453CD}">
      <dgm:prSet/>
      <dgm:spPr/>
      <dgm:t>
        <a:bodyPr/>
        <a:lstStyle/>
        <a:p>
          <a:endParaRPr lang="en-US"/>
        </a:p>
      </dgm:t>
    </dgm:pt>
    <dgm:pt modelId="{5CA1471D-E29E-4B40-B31E-4FA0F2BC672E}">
      <dgm:prSet phldrT="[Text]"/>
      <dgm:spPr>
        <a:solidFill>
          <a:srgbClr val="0E1F43"/>
        </a:solidFill>
      </dgm:spPr>
      <dgm:t>
        <a:bodyPr/>
        <a:lstStyle/>
        <a:p>
          <a:pPr algn="l"/>
          <a:r>
            <a:rPr lang="en-US" dirty="0"/>
            <a:t>Suitable for use in single-dimensional conditions or all criteria have the same unit</a:t>
          </a:r>
          <a:endParaRPr lang="en-US" i="1" dirty="0"/>
        </a:p>
      </dgm:t>
    </dgm:pt>
    <dgm:pt modelId="{38D9D14A-F640-AC43-AB6E-576146880A28}" type="parTrans" cxnId="{AF756281-62A6-A04F-852B-EAE9549C9BB6}">
      <dgm:prSet/>
      <dgm:spPr/>
      <dgm:t>
        <a:bodyPr/>
        <a:lstStyle/>
        <a:p>
          <a:endParaRPr lang="en-US"/>
        </a:p>
      </dgm:t>
    </dgm:pt>
    <dgm:pt modelId="{6334170F-1F59-BC4E-96B8-EFC4A320637E}" type="sibTrans" cxnId="{AF756281-62A6-A04F-852B-EAE9549C9BB6}">
      <dgm:prSet/>
      <dgm:spPr/>
      <dgm:t>
        <a:bodyPr/>
        <a:lstStyle/>
        <a:p>
          <a:endParaRPr lang="en-US"/>
        </a:p>
      </dgm:t>
    </dgm:pt>
    <dgm:pt modelId="{4F7BCAD5-1511-6645-901C-008F84461BDA}" type="pres">
      <dgm:prSet presAssocID="{F217CC7E-9696-F542-8BD3-32D1FC29A17D}" presName="linearFlow" presStyleCnt="0">
        <dgm:presLayoutVars>
          <dgm:dir/>
          <dgm:resizeHandles val="exact"/>
        </dgm:presLayoutVars>
      </dgm:prSet>
      <dgm:spPr/>
    </dgm:pt>
    <dgm:pt modelId="{0B8160AF-13CB-8A40-9A3D-4234BF7E80F2}" type="pres">
      <dgm:prSet presAssocID="{A96334A9-86DC-4946-8A3E-C64E0C39F7E1}" presName="composite" presStyleCnt="0"/>
      <dgm:spPr/>
    </dgm:pt>
    <dgm:pt modelId="{DFAA0EF5-02D0-CD41-BC4B-04A6068AFC91}" type="pres">
      <dgm:prSet presAssocID="{A96334A9-86DC-4946-8A3E-C64E0C39F7E1}" presName="imgShp" presStyleLbl="fgImgPlace1" presStyleIdx="0" presStyleCnt="3" custLinFactNeighborX="-63138" custLinFactNeighborY="661"/>
      <dgm:spPr>
        <a:solidFill>
          <a:srgbClr val="FEBF12"/>
        </a:solidFill>
      </dgm:spPr>
    </dgm:pt>
    <dgm:pt modelId="{04F12E59-45A3-D84E-96CF-B35091316E11}" type="pres">
      <dgm:prSet presAssocID="{A96334A9-86DC-4946-8A3E-C64E0C39F7E1}" presName="txShp" presStyleLbl="node1" presStyleIdx="0" presStyleCnt="3" custScaleX="121185">
        <dgm:presLayoutVars>
          <dgm:bulletEnabled val="1"/>
        </dgm:presLayoutVars>
      </dgm:prSet>
      <dgm:spPr/>
    </dgm:pt>
    <dgm:pt modelId="{C199D371-4712-394A-A15A-25094517B4F3}" type="pres">
      <dgm:prSet presAssocID="{F44036E9-D7BF-6849-B8A6-55748CC940DE}" presName="spacing" presStyleCnt="0"/>
      <dgm:spPr/>
    </dgm:pt>
    <dgm:pt modelId="{EB624EA0-1DD0-AE43-B31E-7895303AAD49}" type="pres">
      <dgm:prSet presAssocID="{B194575C-178C-DA49-9A48-B0A21EB38BA9}" presName="composite" presStyleCnt="0"/>
      <dgm:spPr/>
    </dgm:pt>
    <dgm:pt modelId="{75422894-1540-8241-B7EA-4072AB7E5527}" type="pres">
      <dgm:prSet presAssocID="{B194575C-178C-DA49-9A48-B0A21EB38BA9}" presName="imgShp" presStyleLbl="fgImgPlace1" presStyleIdx="1" presStyleCnt="3" custLinFactNeighborX="-63138" custLinFactNeighborY="0"/>
      <dgm:spPr>
        <a:solidFill>
          <a:srgbClr val="FEBF12"/>
        </a:solidFill>
      </dgm:spPr>
    </dgm:pt>
    <dgm:pt modelId="{7681C8D4-3059-BF45-BCB7-6F6FA99D64EE}" type="pres">
      <dgm:prSet presAssocID="{B194575C-178C-DA49-9A48-B0A21EB38BA9}" presName="txShp" presStyleLbl="node1" presStyleIdx="1" presStyleCnt="3" custScaleX="121185">
        <dgm:presLayoutVars>
          <dgm:bulletEnabled val="1"/>
        </dgm:presLayoutVars>
      </dgm:prSet>
      <dgm:spPr/>
    </dgm:pt>
    <dgm:pt modelId="{13D63483-BAD4-7641-A413-6831568A6AA5}" type="pres">
      <dgm:prSet presAssocID="{618894DF-5048-774F-A2D0-B72743980E14}" presName="spacing" presStyleCnt="0"/>
      <dgm:spPr/>
    </dgm:pt>
    <dgm:pt modelId="{6F69D242-068B-4E47-89A8-14AC0D496B09}" type="pres">
      <dgm:prSet presAssocID="{5CA1471D-E29E-4B40-B31E-4FA0F2BC672E}" presName="composite" presStyleCnt="0"/>
      <dgm:spPr/>
    </dgm:pt>
    <dgm:pt modelId="{2075D0CC-73DA-864C-8FDE-212ECDCB86BB}" type="pres">
      <dgm:prSet presAssocID="{5CA1471D-E29E-4B40-B31E-4FA0F2BC672E}" presName="imgShp" presStyleLbl="fgImgPlace1" presStyleIdx="2" presStyleCnt="3" custLinFactNeighborX="-63138" custLinFactNeighborY="0"/>
      <dgm:spPr>
        <a:solidFill>
          <a:srgbClr val="FEBF12"/>
        </a:solidFill>
      </dgm:spPr>
    </dgm:pt>
    <dgm:pt modelId="{16B8DBD3-9AB4-A84E-A8C3-C18F98467EBE}" type="pres">
      <dgm:prSet presAssocID="{5CA1471D-E29E-4B40-B31E-4FA0F2BC672E}" presName="txShp" presStyleLbl="node1" presStyleIdx="2" presStyleCnt="3" custScaleX="121185">
        <dgm:presLayoutVars>
          <dgm:bulletEnabled val="1"/>
        </dgm:presLayoutVars>
      </dgm:prSet>
      <dgm:spPr/>
    </dgm:pt>
  </dgm:ptLst>
  <dgm:cxnLst>
    <dgm:cxn modelId="{9483152B-5AA0-B34D-81F4-F03611D8F03C}" srcId="{F217CC7E-9696-F542-8BD3-32D1FC29A17D}" destId="{A96334A9-86DC-4946-8A3E-C64E0C39F7E1}" srcOrd="0" destOrd="0" parTransId="{B9207BD1-55F7-AB4D-A2B6-D54DB9A25E76}" sibTransId="{F44036E9-D7BF-6849-B8A6-55748CC940DE}"/>
    <dgm:cxn modelId="{267C8B2B-8837-5A40-ACE7-A50BBB842827}" type="presOf" srcId="{B194575C-178C-DA49-9A48-B0A21EB38BA9}" destId="{7681C8D4-3059-BF45-BCB7-6F6FA99D64EE}" srcOrd="0" destOrd="0" presId="urn:microsoft.com/office/officeart/2005/8/layout/vList3"/>
    <dgm:cxn modelId="{E2C2D351-9EFD-C849-AE0A-540AA1E453CD}" srcId="{F217CC7E-9696-F542-8BD3-32D1FC29A17D}" destId="{B194575C-178C-DA49-9A48-B0A21EB38BA9}" srcOrd="1" destOrd="0" parTransId="{F54CAF05-0818-F14F-AB9D-59610BDA866D}" sibTransId="{618894DF-5048-774F-A2D0-B72743980E14}"/>
    <dgm:cxn modelId="{2A402956-4DD1-654A-BF8D-BA8B7A3512FC}" type="presOf" srcId="{A96334A9-86DC-4946-8A3E-C64E0C39F7E1}" destId="{04F12E59-45A3-D84E-96CF-B35091316E11}" srcOrd="0" destOrd="0" presId="urn:microsoft.com/office/officeart/2005/8/layout/vList3"/>
    <dgm:cxn modelId="{AF756281-62A6-A04F-852B-EAE9549C9BB6}" srcId="{F217CC7E-9696-F542-8BD3-32D1FC29A17D}" destId="{5CA1471D-E29E-4B40-B31E-4FA0F2BC672E}" srcOrd="2" destOrd="0" parTransId="{38D9D14A-F640-AC43-AB6E-576146880A28}" sibTransId="{6334170F-1F59-BC4E-96B8-EFC4A320637E}"/>
    <dgm:cxn modelId="{FA727397-1528-9A4F-833A-56F7304F73B6}" type="presOf" srcId="{F217CC7E-9696-F542-8BD3-32D1FC29A17D}" destId="{4F7BCAD5-1511-6645-901C-008F84461BDA}" srcOrd="0" destOrd="0" presId="urn:microsoft.com/office/officeart/2005/8/layout/vList3"/>
    <dgm:cxn modelId="{842224E6-75B7-3443-82F8-CB26A9B12234}" type="presOf" srcId="{5CA1471D-E29E-4B40-B31E-4FA0F2BC672E}" destId="{16B8DBD3-9AB4-A84E-A8C3-C18F98467EBE}" srcOrd="0" destOrd="0" presId="urn:microsoft.com/office/officeart/2005/8/layout/vList3"/>
    <dgm:cxn modelId="{8B02ED33-CAF6-944A-B69B-23FD5511DA5D}" type="presParOf" srcId="{4F7BCAD5-1511-6645-901C-008F84461BDA}" destId="{0B8160AF-13CB-8A40-9A3D-4234BF7E80F2}" srcOrd="0" destOrd="0" presId="urn:microsoft.com/office/officeart/2005/8/layout/vList3"/>
    <dgm:cxn modelId="{D4FD8676-82E5-E742-A026-6AABC2880337}" type="presParOf" srcId="{0B8160AF-13CB-8A40-9A3D-4234BF7E80F2}" destId="{DFAA0EF5-02D0-CD41-BC4B-04A6068AFC91}" srcOrd="0" destOrd="0" presId="urn:microsoft.com/office/officeart/2005/8/layout/vList3"/>
    <dgm:cxn modelId="{F55E0BEB-9E3E-1D46-81D9-3C43F11EB6BA}" type="presParOf" srcId="{0B8160AF-13CB-8A40-9A3D-4234BF7E80F2}" destId="{04F12E59-45A3-D84E-96CF-B35091316E11}" srcOrd="1" destOrd="0" presId="urn:microsoft.com/office/officeart/2005/8/layout/vList3"/>
    <dgm:cxn modelId="{9A2FE038-7010-F947-8182-A68519B13218}" type="presParOf" srcId="{4F7BCAD5-1511-6645-901C-008F84461BDA}" destId="{C199D371-4712-394A-A15A-25094517B4F3}" srcOrd="1" destOrd="0" presId="urn:microsoft.com/office/officeart/2005/8/layout/vList3"/>
    <dgm:cxn modelId="{27C540EA-C37D-5049-957D-AD27F6E29FE2}" type="presParOf" srcId="{4F7BCAD5-1511-6645-901C-008F84461BDA}" destId="{EB624EA0-1DD0-AE43-B31E-7895303AAD49}" srcOrd="2" destOrd="0" presId="urn:microsoft.com/office/officeart/2005/8/layout/vList3"/>
    <dgm:cxn modelId="{7E8D6933-88F3-3A43-88EB-92BB761DBD3C}" type="presParOf" srcId="{EB624EA0-1DD0-AE43-B31E-7895303AAD49}" destId="{75422894-1540-8241-B7EA-4072AB7E5527}" srcOrd="0" destOrd="0" presId="urn:microsoft.com/office/officeart/2005/8/layout/vList3"/>
    <dgm:cxn modelId="{43910CD9-F608-1749-9FB9-10FA9E2F6B29}" type="presParOf" srcId="{EB624EA0-1DD0-AE43-B31E-7895303AAD49}" destId="{7681C8D4-3059-BF45-BCB7-6F6FA99D64EE}" srcOrd="1" destOrd="0" presId="urn:microsoft.com/office/officeart/2005/8/layout/vList3"/>
    <dgm:cxn modelId="{A9F35339-EE6D-B14A-937F-168B7EA3E5E7}" type="presParOf" srcId="{4F7BCAD5-1511-6645-901C-008F84461BDA}" destId="{13D63483-BAD4-7641-A413-6831568A6AA5}" srcOrd="3" destOrd="0" presId="urn:microsoft.com/office/officeart/2005/8/layout/vList3"/>
    <dgm:cxn modelId="{69D20C9D-8B20-9143-8255-7B383880AD56}" type="presParOf" srcId="{4F7BCAD5-1511-6645-901C-008F84461BDA}" destId="{6F69D242-068B-4E47-89A8-14AC0D496B09}" srcOrd="4" destOrd="0" presId="urn:microsoft.com/office/officeart/2005/8/layout/vList3"/>
    <dgm:cxn modelId="{F3133DCC-B061-3940-BBDF-3327F32BE2B1}" type="presParOf" srcId="{6F69D242-068B-4E47-89A8-14AC0D496B09}" destId="{2075D0CC-73DA-864C-8FDE-212ECDCB86BB}" srcOrd="0" destOrd="0" presId="urn:microsoft.com/office/officeart/2005/8/layout/vList3"/>
    <dgm:cxn modelId="{CF82BB51-04F9-314B-849B-F3CBC7A42177}" type="presParOf" srcId="{6F69D242-068B-4E47-89A8-14AC0D496B09}" destId="{16B8DBD3-9AB4-A84E-A8C3-C18F98467EB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C702EA-1F33-6048-89FC-4E56410C1655}" type="doc">
      <dgm:prSet loTypeId="urn:microsoft.com/office/officeart/2005/8/layout/process2" loCatId="" qsTypeId="urn:microsoft.com/office/officeart/2005/8/quickstyle/simple1" qsCatId="simple" csTypeId="urn:microsoft.com/office/officeart/2005/8/colors/accent1_2" csCatId="accent1" phldr="1"/>
      <dgm:spPr/>
    </dgm:pt>
    <dgm:pt modelId="{B9731B5F-226A-4D44-AEC5-7B592657522E}">
      <dgm:prSet phldrT="[Text]"/>
      <dgm:spPr>
        <a:solidFill>
          <a:srgbClr val="0E1F43"/>
        </a:solidFill>
      </dgm:spPr>
      <dgm:t>
        <a:bodyPr/>
        <a:lstStyle/>
        <a:p>
          <a:r>
            <a:rPr lang="en-US" dirty="0"/>
            <a:t>Understand the problem and the purpose of decision-making</a:t>
          </a:r>
        </a:p>
      </dgm:t>
    </dgm:pt>
    <dgm:pt modelId="{F6EE1F1E-44A2-C742-95A5-54CC312A8C92}" type="parTrans" cxnId="{40508D90-6B24-9940-B169-AD443994537D}">
      <dgm:prSet/>
      <dgm:spPr/>
      <dgm:t>
        <a:bodyPr/>
        <a:lstStyle/>
        <a:p>
          <a:endParaRPr lang="en-US"/>
        </a:p>
      </dgm:t>
    </dgm:pt>
    <dgm:pt modelId="{2F0AA56B-EBA8-8C4C-A092-680D3B87DFD7}" type="sibTrans" cxnId="{40508D90-6B24-9940-B169-AD443994537D}">
      <dgm:prSet/>
      <dgm:spPr/>
      <dgm:t>
        <a:bodyPr/>
        <a:lstStyle/>
        <a:p>
          <a:endParaRPr lang="en-US"/>
        </a:p>
      </dgm:t>
    </dgm:pt>
    <dgm:pt modelId="{52F9D163-6F64-C143-9CA7-5DFC7E4DD7CC}">
      <dgm:prSet phldrT="[Text]"/>
      <dgm:spPr>
        <a:solidFill>
          <a:srgbClr val="0E1F43"/>
        </a:solidFill>
      </dgm:spPr>
      <dgm:t>
        <a:bodyPr/>
        <a:lstStyle/>
        <a:p>
          <a:r>
            <a:rPr lang="en-US" dirty="0"/>
            <a:t>Determining alternatives (A</a:t>
          </a:r>
          <a:r>
            <a:rPr lang="en-US" baseline="-25000" dirty="0"/>
            <a:t>1…</a:t>
          </a:r>
          <a:r>
            <a:rPr lang="en-US" baseline="0" dirty="0"/>
            <a:t>A</a:t>
          </a:r>
          <a:r>
            <a:rPr lang="en-US" baseline="-25000" dirty="0"/>
            <a:t>m</a:t>
          </a:r>
          <a:r>
            <a:rPr lang="en-US" baseline="0" dirty="0"/>
            <a:t>)</a:t>
          </a:r>
          <a:endParaRPr lang="en-US" dirty="0"/>
        </a:p>
      </dgm:t>
    </dgm:pt>
    <dgm:pt modelId="{BBE1EA91-47D0-2B40-9ED5-AA5853A274B8}" type="parTrans" cxnId="{FCCEA6C1-C655-6D46-B77D-9C82BCBFFA44}">
      <dgm:prSet/>
      <dgm:spPr/>
      <dgm:t>
        <a:bodyPr/>
        <a:lstStyle/>
        <a:p>
          <a:endParaRPr lang="en-US"/>
        </a:p>
      </dgm:t>
    </dgm:pt>
    <dgm:pt modelId="{9067D77E-FFBD-CF4D-99C9-8771C02844C4}" type="sibTrans" cxnId="{FCCEA6C1-C655-6D46-B77D-9C82BCBFFA44}">
      <dgm:prSet/>
      <dgm:spPr/>
      <dgm:t>
        <a:bodyPr/>
        <a:lstStyle/>
        <a:p>
          <a:endParaRPr lang="en-US"/>
        </a:p>
      </dgm:t>
    </dgm:pt>
    <dgm:pt modelId="{6DA1FB25-7EE9-D54B-9B54-8965BD7F8990}">
      <dgm:prSet phldrT="[Text]"/>
      <dgm:spPr>
        <a:solidFill>
          <a:srgbClr val="0E1F43"/>
        </a:solidFill>
      </dgm:spPr>
      <dgm:t>
        <a:bodyPr/>
        <a:lstStyle/>
        <a:p>
          <a:r>
            <a:rPr lang="en-US" dirty="0"/>
            <a:t>Define criteria (C</a:t>
          </a:r>
          <a:r>
            <a:rPr lang="en-US" baseline="-25000" dirty="0"/>
            <a:t>1</a:t>
          </a:r>
          <a:r>
            <a:rPr lang="en-US" baseline="0" dirty="0"/>
            <a:t>…C</a:t>
          </a:r>
          <a:r>
            <a:rPr lang="en-US" baseline="-25000" dirty="0"/>
            <a:t>n</a:t>
          </a:r>
          <a:r>
            <a:rPr lang="en-US" baseline="0" dirty="0"/>
            <a:t>)</a:t>
          </a:r>
          <a:endParaRPr lang="en-US" dirty="0"/>
        </a:p>
      </dgm:t>
    </dgm:pt>
    <dgm:pt modelId="{8F67C9AE-D7A8-3F43-8698-D23D8962BA48}" type="parTrans" cxnId="{A2DFA3FD-791A-A847-AE70-16C8468CB7C4}">
      <dgm:prSet/>
      <dgm:spPr/>
      <dgm:t>
        <a:bodyPr/>
        <a:lstStyle/>
        <a:p>
          <a:endParaRPr lang="en-US"/>
        </a:p>
      </dgm:t>
    </dgm:pt>
    <dgm:pt modelId="{85FFA90C-6632-4F4D-A617-725304B73177}" type="sibTrans" cxnId="{A2DFA3FD-791A-A847-AE70-16C8468CB7C4}">
      <dgm:prSet/>
      <dgm:spPr/>
      <dgm:t>
        <a:bodyPr/>
        <a:lstStyle/>
        <a:p>
          <a:endParaRPr lang="en-US"/>
        </a:p>
      </dgm:t>
    </dgm:pt>
    <dgm:pt modelId="{45CC4FA3-903F-0D43-90D9-B4C3227C312D}">
      <dgm:prSet phldrT="[Text]"/>
      <dgm:spPr>
        <a:solidFill>
          <a:srgbClr val="0E1F43"/>
        </a:solidFill>
      </dgm:spPr>
      <dgm:t>
        <a:bodyPr/>
        <a:lstStyle/>
        <a:p>
          <a:r>
            <a:rPr lang="en-US" dirty="0"/>
            <a:t>Determining the value of each criterion for each alternative</a:t>
          </a:r>
        </a:p>
      </dgm:t>
    </dgm:pt>
    <dgm:pt modelId="{790AA8E7-2A0B-C647-AF03-A48D2C9B87BC}" type="parTrans" cxnId="{82B5263E-EEEB-A647-BFD6-5FF3FC1C335F}">
      <dgm:prSet/>
      <dgm:spPr/>
      <dgm:t>
        <a:bodyPr/>
        <a:lstStyle/>
        <a:p>
          <a:endParaRPr lang="en-US"/>
        </a:p>
      </dgm:t>
    </dgm:pt>
    <dgm:pt modelId="{D43DBABF-87C0-6D45-9018-2B6F0CEDA797}" type="sibTrans" cxnId="{82B5263E-EEEB-A647-BFD6-5FF3FC1C335F}">
      <dgm:prSet/>
      <dgm:spPr/>
      <dgm:t>
        <a:bodyPr/>
        <a:lstStyle/>
        <a:p>
          <a:endParaRPr lang="en-US"/>
        </a:p>
      </dgm:t>
    </dgm:pt>
    <dgm:pt modelId="{ED522906-4F70-F347-BB65-9C87BA46D2D4}">
      <dgm:prSet phldrT="[Text]"/>
      <dgm:spPr>
        <a:solidFill>
          <a:srgbClr val="0E1F43"/>
        </a:solidFill>
      </dgm:spPr>
      <dgm:t>
        <a:bodyPr/>
        <a:lstStyle/>
        <a:p>
          <a:r>
            <a:rPr lang="en-US" dirty="0"/>
            <a:t>Normalize the value of each criterion for each alternative</a:t>
          </a:r>
        </a:p>
      </dgm:t>
    </dgm:pt>
    <dgm:pt modelId="{C4554B88-79A3-F040-B58A-DF5ED923219C}" type="parTrans" cxnId="{325E42CC-BCF2-FE4F-8BFB-DC0B6A32335C}">
      <dgm:prSet/>
      <dgm:spPr/>
      <dgm:t>
        <a:bodyPr/>
        <a:lstStyle/>
        <a:p>
          <a:endParaRPr lang="en-US"/>
        </a:p>
      </dgm:t>
    </dgm:pt>
    <dgm:pt modelId="{AB3BBF29-FE5C-AD48-8D75-C1B95BF062A1}" type="sibTrans" cxnId="{325E42CC-BCF2-FE4F-8BFB-DC0B6A32335C}">
      <dgm:prSet/>
      <dgm:spPr/>
      <dgm:t>
        <a:bodyPr/>
        <a:lstStyle/>
        <a:p>
          <a:endParaRPr lang="en-US"/>
        </a:p>
      </dgm:t>
    </dgm:pt>
    <dgm:pt modelId="{3BC087B9-B58A-864A-86A8-50DD00AE1802}">
      <dgm:prSet phldrT="[Text]"/>
      <dgm:spPr>
        <a:solidFill>
          <a:srgbClr val="0E1F43"/>
        </a:solidFill>
      </dgm:spPr>
      <dgm:t>
        <a:bodyPr/>
        <a:lstStyle/>
        <a:p>
          <a:r>
            <a:rPr lang="en-US" dirty="0"/>
            <a:t>Determining the weight of each criterion (w</a:t>
          </a:r>
          <a:r>
            <a:rPr lang="en-US" baseline="-25000" dirty="0"/>
            <a:t>1</a:t>
          </a:r>
          <a:r>
            <a:rPr lang="en-US" baseline="0" dirty="0"/>
            <a:t>…</a:t>
          </a:r>
          <a:r>
            <a:rPr lang="en-US" baseline="0" dirty="0" err="1"/>
            <a:t>w</a:t>
          </a:r>
          <a:r>
            <a:rPr lang="en-US" baseline="-25000" dirty="0" err="1"/>
            <a:t>n</a:t>
          </a:r>
          <a:r>
            <a:rPr lang="en-US" baseline="0" dirty="0"/>
            <a:t>)</a:t>
          </a:r>
          <a:endParaRPr lang="en-US" dirty="0"/>
        </a:p>
      </dgm:t>
    </dgm:pt>
    <dgm:pt modelId="{13A72D7A-947B-0043-A488-4855E35E72E3}" type="parTrans" cxnId="{93B1A63B-9613-9848-BFB1-B6084FE264AF}">
      <dgm:prSet/>
      <dgm:spPr/>
      <dgm:t>
        <a:bodyPr/>
        <a:lstStyle/>
        <a:p>
          <a:endParaRPr lang="en-US"/>
        </a:p>
      </dgm:t>
    </dgm:pt>
    <dgm:pt modelId="{4D286EDE-97D7-B646-8D8E-364D65EC80C8}" type="sibTrans" cxnId="{93B1A63B-9613-9848-BFB1-B6084FE264AF}">
      <dgm:prSet/>
      <dgm:spPr/>
      <dgm:t>
        <a:bodyPr/>
        <a:lstStyle/>
        <a:p>
          <a:endParaRPr lang="en-US"/>
        </a:p>
      </dgm:t>
    </dgm:pt>
    <dgm:pt modelId="{99AA12E5-48A5-724C-ACBB-5C3D376D3659}">
      <dgm:prSet phldrT="[Text]"/>
      <dgm:spPr>
        <a:solidFill>
          <a:srgbClr val="0E1F43"/>
        </a:solidFill>
      </dgm:spPr>
      <dgm:t>
        <a:bodyPr/>
        <a:lstStyle/>
        <a:p>
          <a:r>
            <a:rPr lang="en-US" dirty="0"/>
            <a:t>Calculate alternative values</a:t>
          </a:r>
        </a:p>
      </dgm:t>
    </dgm:pt>
    <dgm:pt modelId="{6E27F351-F1FD-3347-9338-FA18E21760AA}" type="parTrans" cxnId="{ABAEC715-7A26-CB45-BCA4-8C9B56E1C192}">
      <dgm:prSet/>
      <dgm:spPr/>
      <dgm:t>
        <a:bodyPr/>
        <a:lstStyle/>
        <a:p>
          <a:endParaRPr lang="en-US"/>
        </a:p>
      </dgm:t>
    </dgm:pt>
    <dgm:pt modelId="{43E75556-99AA-3246-B6C7-E3633B629022}" type="sibTrans" cxnId="{ABAEC715-7A26-CB45-BCA4-8C9B56E1C192}">
      <dgm:prSet/>
      <dgm:spPr/>
      <dgm:t>
        <a:bodyPr/>
        <a:lstStyle/>
        <a:p>
          <a:endParaRPr lang="en-US"/>
        </a:p>
      </dgm:t>
    </dgm:pt>
    <dgm:pt modelId="{34E64AA3-D351-B244-A9C9-FEB8EF0B5D5B}">
      <dgm:prSet phldrT="[Text]"/>
      <dgm:spPr>
        <a:solidFill>
          <a:srgbClr val="0E1F43"/>
        </a:solidFill>
      </dgm:spPr>
      <dgm:t>
        <a:bodyPr/>
        <a:lstStyle/>
        <a:p>
          <a:r>
            <a:rPr lang="en-US" dirty="0"/>
            <a:t>Sensitivity test</a:t>
          </a:r>
        </a:p>
      </dgm:t>
    </dgm:pt>
    <dgm:pt modelId="{2E4E2E3A-C90F-E342-AAC1-CA5CF959115C}" type="parTrans" cxnId="{983A9347-EBB8-7D42-A662-38B49AB02B06}">
      <dgm:prSet/>
      <dgm:spPr/>
      <dgm:t>
        <a:bodyPr/>
        <a:lstStyle/>
        <a:p>
          <a:endParaRPr lang="en-US"/>
        </a:p>
      </dgm:t>
    </dgm:pt>
    <dgm:pt modelId="{98848F52-7F5C-D84A-A250-4CA8259493D8}" type="sibTrans" cxnId="{983A9347-EBB8-7D42-A662-38B49AB02B06}">
      <dgm:prSet/>
      <dgm:spPr/>
      <dgm:t>
        <a:bodyPr/>
        <a:lstStyle/>
        <a:p>
          <a:endParaRPr lang="en-US"/>
        </a:p>
      </dgm:t>
    </dgm:pt>
    <dgm:pt modelId="{0E335DB5-5E98-CC4C-B315-6CA948AF558A}" type="pres">
      <dgm:prSet presAssocID="{DAC702EA-1F33-6048-89FC-4E56410C1655}" presName="linearFlow" presStyleCnt="0">
        <dgm:presLayoutVars>
          <dgm:resizeHandles val="exact"/>
        </dgm:presLayoutVars>
      </dgm:prSet>
      <dgm:spPr/>
    </dgm:pt>
    <dgm:pt modelId="{4EEEFB30-A447-8441-ADBA-BBD1D75C3B48}" type="pres">
      <dgm:prSet presAssocID="{B9731B5F-226A-4D44-AEC5-7B592657522E}" presName="node" presStyleLbl="node1" presStyleIdx="0" presStyleCnt="8" custScaleX="375431" custLinFactNeighborY="12354">
        <dgm:presLayoutVars>
          <dgm:bulletEnabled val="1"/>
        </dgm:presLayoutVars>
      </dgm:prSet>
      <dgm:spPr/>
    </dgm:pt>
    <dgm:pt modelId="{0C86FA99-3123-4846-BE70-8721F98F307D}" type="pres">
      <dgm:prSet presAssocID="{2F0AA56B-EBA8-8C4C-A092-680D3B87DFD7}" presName="sibTrans" presStyleLbl="sibTrans2D1" presStyleIdx="0" presStyleCnt="7"/>
      <dgm:spPr/>
    </dgm:pt>
    <dgm:pt modelId="{0AB721BD-8D29-D040-A51D-5E33C174C263}" type="pres">
      <dgm:prSet presAssocID="{2F0AA56B-EBA8-8C4C-A092-680D3B87DFD7}" presName="connectorText" presStyleLbl="sibTrans2D1" presStyleIdx="0" presStyleCnt="7"/>
      <dgm:spPr/>
    </dgm:pt>
    <dgm:pt modelId="{D8C1E5E0-AF0F-E944-AAE1-DC1CAA40C9B5}" type="pres">
      <dgm:prSet presAssocID="{52F9D163-6F64-C143-9CA7-5DFC7E4DD7CC}" presName="node" presStyleLbl="node1" presStyleIdx="1" presStyleCnt="8" custScaleX="375431" custLinFactNeighborY="12354">
        <dgm:presLayoutVars>
          <dgm:bulletEnabled val="1"/>
        </dgm:presLayoutVars>
      </dgm:prSet>
      <dgm:spPr/>
    </dgm:pt>
    <dgm:pt modelId="{7B709095-3BC7-6844-A90D-B4AA5CD2EBFC}" type="pres">
      <dgm:prSet presAssocID="{9067D77E-FFBD-CF4D-99C9-8771C02844C4}" presName="sibTrans" presStyleLbl="sibTrans2D1" presStyleIdx="1" presStyleCnt="7"/>
      <dgm:spPr/>
    </dgm:pt>
    <dgm:pt modelId="{1A72E730-27A8-AD42-A934-25F775D14E26}" type="pres">
      <dgm:prSet presAssocID="{9067D77E-FFBD-CF4D-99C9-8771C02844C4}" presName="connectorText" presStyleLbl="sibTrans2D1" presStyleIdx="1" presStyleCnt="7"/>
      <dgm:spPr/>
    </dgm:pt>
    <dgm:pt modelId="{37F22BCE-C0C9-CE4E-8B21-9566E6667FA5}" type="pres">
      <dgm:prSet presAssocID="{6DA1FB25-7EE9-D54B-9B54-8965BD7F8990}" presName="node" presStyleLbl="node1" presStyleIdx="2" presStyleCnt="8" custScaleX="375431" custLinFactNeighborY="12354">
        <dgm:presLayoutVars>
          <dgm:bulletEnabled val="1"/>
        </dgm:presLayoutVars>
      </dgm:prSet>
      <dgm:spPr/>
    </dgm:pt>
    <dgm:pt modelId="{B3149629-87B3-9942-8D43-478ACC7A6192}" type="pres">
      <dgm:prSet presAssocID="{85FFA90C-6632-4F4D-A617-725304B73177}" presName="sibTrans" presStyleLbl="sibTrans2D1" presStyleIdx="2" presStyleCnt="7"/>
      <dgm:spPr/>
    </dgm:pt>
    <dgm:pt modelId="{30C2294E-EE8F-5648-A2E8-6DC4F841F73E}" type="pres">
      <dgm:prSet presAssocID="{85FFA90C-6632-4F4D-A617-725304B73177}" presName="connectorText" presStyleLbl="sibTrans2D1" presStyleIdx="2" presStyleCnt="7"/>
      <dgm:spPr/>
    </dgm:pt>
    <dgm:pt modelId="{F5138C5C-C7D8-8346-9B88-C4E70C8AE284}" type="pres">
      <dgm:prSet presAssocID="{45CC4FA3-903F-0D43-90D9-B4C3227C312D}" presName="node" presStyleLbl="node1" presStyleIdx="3" presStyleCnt="8" custScaleX="375431" custLinFactNeighborY="12354">
        <dgm:presLayoutVars>
          <dgm:bulletEnabled val="1"/>
        </dgm:presLayoutVars>
      </dgm:prSet>
      <dgm:spPr/>
    </dgm:pt>
    <dgm:pt modelId="{D8A69B3B-20B3-AE43-9707-F42717C95D45}" type="pres">
      <dgm:prSet presAssocID="{D43DBABF-87C0-6D45-9018-2B6F0CEDA797}" presName="sibTrans" presStyleLbl="sibTrans2D1" presStyleIdx="3" presStyleCnt="7"/>
      <dgm:spPr/>
    </dgm:pt>
    <dgm:pt modelId="{D4293F4D-E001-994D-A3FE-FCC5521AD038}" type="pres">
      <dgm:prSet presAssocID="{D43DBABF-87C0-6D45-9018-2B6F0CEDA797}" presName="connectorText" presStyleLbl="sibTrans2D1" presStyleIdx="3" presStyleCnt="7"/>
      <dgm:spPr/>
    </dgm:pt>
    <dgm:pt modelId="{8465CB7F-BDA6-8A49-9A49-8071BD815241}" type="pres">
      <dgm:prSet presAssocID="{ED522906-4F70-F347-BB65-9C87BA46D2D4}" presName="node" presStyleLbl="node1" presStyleIdx="4" presStyleCnt="8" custScaleX="374703" custLinFactNeighborY="12354">
        <dgm:presLayoutVars>
          <dgm:bulletEnabled val="1"/>
        </dgm:presLayoutVars>
      </dgm:prSet>
      <dgm:spPr/>
    </dgm:pt>
    <dgm:pt modelId="{FC98F177-F98E-7E40-905B-1D5DC44D5850}" type="pres">
      <dgm:prSet presAssocID="{AB3BBF29-FE5C-AD48-8D75-C1B95BF062A1}" presName="sibTrans" presStyleLbl="sibTrans2D1" presStyleIdx="4" presStyleCnt="7"/>
      <dgm:spPr/>
    </dgm:pt>
    <dgm:pt modelId="{57FAEEB6-E226-7C4D-B2B7-AAEA3D4EF76E}" type="pres">
      <dgm:prSet presAssocID="{AB3BBF29-FE5C-AD48-8D75-C1B95BF062A1}" presName="connectorText" presStyleLbl="sibTrans2D1" presStyleIdx="4" presStyleCnt="7"/>
      <dgm:spPr/>
    </dgm:pt>
    <dgm:pt modelId="{CD1676FE-3225-B245-B365-D7D6B1B178BE}" type="pres">
      <dgm:prSet presAssocID="{3BC087B9-B58A-864A-86A8-50DD00AE1802}" presName="node" presStyleLbl="node1" presStyleIdx="5" presStyleCnt="8" custScaleX="374703" custLinFactNeighborY="12354">
        <dgm:presLayoutVars>
          <dgm:bulletEnabled val="1"/>
        </dgm:presLayoutVars>
      </dgm:prSet>
      <dgm:spPr/>
    </dgm:pt>
    <dgm:pt modelId="{47ED99B8-6739-484F-9D1E-5A88AF6494C7}" type="pres">
      <dgm:prSet presAssocID="{4D286EDE-97D7-B646-8D8E-364D65EC80C8}" presName="sibTrans" presStyleLbl="sibTrans2D1" presStyleIdx="5" presStyleCnt="7"/>
      <dgm:spPr/>
    </dgm:pt>
    <dgm:pt modelId="{BDF4AF92-0784-1942-A3F6-72BF36D628CE}" type="pres">
      <dgm:prSet presAssocID="{4D286EDE-97D7-B646-8D8E-364D65EC80C8}" presName="connectorText" presStyleLbl="sibTrans2D1" presStyleIdx="5" presStyleCnt="7"/>
      <dgm:spPr/>
    </dgm:pt>
    <dgm:pt modelId="{156DB119-8D21-DC4F-B95C-70384D4ABC18}" type="pres">
      <dgm:prSet presAssocID="{99AA12E5-48A5-724C-ACBB-5C3D376D3659}" presName="node" presStyleLbl="node1" presStyleIdx="6" presStyleCnt="8" custScaleX="374703" custLinFactNeighborY="12354">
        <dgm:presLayoutVars>
          <dgm:bulletEnabled val="1"/>
        </dgm:presLayoutVars>
      </dgm:prSet>
      <dgm:spPr/>
    </dgm:pt>
    <dgm:pt modelId="{906C832D-226C-8642-A44E-6851C51491E1}" type="pres">
      <dgm:prSet presAssocID="{43E75556-99AA-3246-B6C7-E3633B629022}" presName="sibTrans" presStyleLbl="sibTrans2D1" presStyleIdx="6" presStyleCnt="7"/>
      <dgm:spPr/>
    </dgm:pt>
    <dgm:pt modelId="{AEB8DEF4-3FB0-D845-9AAA-98D2D4A2CB59}" type="pres">
      <dgm:prSet presAssocID="{43E75556-99AA-3246-B6C7-E3633B629022}" presName="connectorText" presStyleLbl="sibTrans2D1" presStyleIdx="6" presStyleCnt="7"/>
      <dgm:spPr/>
    </dgm:pt>
    <dgm:pt modelId="{A61225A6-F8B0-DC4B-A335-66D7E7420907}" type="pres">
      <dgm:prSet presAssocID="{34E64AA3-D351-B244-A9C9-FEB8EF0B5D5B}" presName="node" presStyleLbl="node1" presStyleIdx="7" presStyleCnt="8" custScaleX="374703">
        <dgm:presLayoutVars>
          <dgm:bulletEnabled val="1"/>
        </dgm:presLayoutVars>
      </dgm:prSet>
      <dgm:spPr/>
    </dgm:pt>
  </dgm:ptLst>
  <dgm:cxnLst>
    <dgm:cxn modelId="{E893BD11-7C12-1F47-A814-61F2CFF292BF}" type="presOf" srcId="{4D286EDE-97D7-B646-8D8E-364D65EC80C8}" destId="{BDF4AF92-0784-1942-A3F6-72BF36D628CE}" srcOrd="1" destOrd="0" presId="urn:microsoft.com/office/officeart/2005/8/layout/process2"/>
    <dgm:cxn modelId="{ABAEC715-7A26-CB45-BCA4-8C9B56E1C192}" srcId="{DAC702EA-1F33-6048-89FC-4E56410C1655}" destId="{99AA12E5-48A5-724C-ACBB-5C3D376D3659}" srcOrd="6" destOrd="0" parTransId="{6E27F351-F1FD-3347-9338-FA18E21760AA}" sibTransId="{43E75556-99AA-3246-B6C7-E3633B629022}"/>
    <dgm:cxn modelId="{53D7DC18-625B-BD46-A029-990AD865C6CE}" type="presOf" srcId="{2F0AA56B-EBA8-8C4C-A092-680D3B87DFD7}" destId="{0C86FA99-3123-4846-BE70-8721F98F307D}" srcOrd="0" destOrd="0" presId="urn:microsoft.com/office/officeart/2005/8/layout/process2"/>
    <dgm:cxn modelId="{3116461D-E24D-C147-A9D3-AB1FB8DEFDA5}" type="presOf" srcId="{85FFA90C-6632-4F4D-A617-725304B73177}" destId="{B3149629-87B3-9942-8D43-478ACC7A6192}" srcOrd="0" destOrd="0" presId="urn:microsoft.com/office/officeart/2005/8/layout/process2"/>
    <dgm:cxn modelId="{CD294B25-0543-774B-8B5C-BA4DF8E12B9F}" type="presOf" srcId="{45CC4FA3-903F-0D43-90D9-B4C3227C312D}" destId="{F5138C5C-C7D8-8346-9B88-C4E70C8AE284}" srcOrd="0" destOrd="0" presId="urn:microsoft.com/office/officeart/2005/8/layout/process2"/>
    <dgm:cxn modelId="{A9FF0D2F-7AE3-504E-BCAA-4094296D33C2}" type="presOf" srcId="{3BC087B9-B58A-864A-86A8-50DD00AE1802}" destId="{CD1676FE-3225-B245-B365-D7D6B1B178BE}" srcOrd="0" destOrd="0" presId="urn:microsoft.com/office/officeart/2005/8/layout/process2"/>
    <dgm:cxn modelId="{93B1A63B-9613-9848-BFB1-B6084FE264AF}" srcId="{DAC702EA-1F33-6048-89FC-4E56410C1655}" destId="{3BC087B9-B58A-864A-86A8-50DD00AE1802}" srcOrd="5" destOrd="0" parTransId="{13A72D7A-947B-0043-A488-4855E35E72E3}" sibTransId="{4D286EDE-97D7-B646-8D8E-364D65EC80C8}"/>
    <dgm:cxn modelId="{82B5263E-EEEB-A647-BFD6-5FF3FC1C335F}" srcId="{DAC702EA-1F33-6048-89FC-4E56410C1655}" destId="{45CC4FA3-903F-0D43-90D9-B4C3227C312D}" srcOrd="3" destOrd="0" parTransId="{790AA8E7-2A0B-C647-AF03-A48D2C9B87BC}" sibTransId="{D43DBABF-87C0-6D45-9018-2B6F0CEDA797}"/>
    <dgm:cxn modelId="{983A9347-EBB8-7D42-A662-38B49AB02B06}" srcId="{DAC702EA-1F33-6048-89FC-4E56410C1655}" destId="{34E64AA3-D351-B244-A9C9-FEB8EF0B5D5B}" srcOrd="7" destOrd="0" parTransId="{2E4E2E3A-C90F-E342-AAC1-CA5CF959115C}" sibTransId="{98848F52-7F5C-D84A-A250-4CA8259493D8}"/>
    <dgm:cxn modelId="{728AEC4F-8246-A045-873F-B79AA5FD6D6F}" type="presOf" srcId="{9067D77E-FFBD-CF4D-99C9-8771C02844C4}" destId="{7B709095-3BC7-6844-A90D-B4AA5CD2EBFC}" srcOrd="0" destOrd="0" presId="urn:microsoft.com/office/officeart/2005/8/layout/process2"/>
    <dgm:cxn modelId="{7192DD5F-364B-DD4C-B9EF-EBE6E3D9C70F}" type="presOf" srcId="{D43DBABF-87C0-6D45-9018-2B6F0CEDA797}" destId="{D8A69B3B-20B3-AE43-9707-F42717C95D45}" srcOrd="0" destOrd="0" presId="urn:microsoft.com/office/officeart/2005/8/layout/process2"/>
    <dgm:cxn modelId="{C3565869-7140-DA49-B4A9-B43277BAE836}" type="presOf" srcId="{AB3BBF29-FE5C-AD48-8D75-C1B95BF062A1}" destId="{57FAEEB6-E226-7C4D-B2B7-AAEA3D4EF76E}" srcOrd="1" destOrd="0" presId="urn:microsoft.com/office/officeart/2005/8/layout/process2"/>
    <dgm:cxn modelId="{16879E6E-0CB6-5943-884E-55E109B6F17C}" type="presOf" srcId="{43E75556-99AA-3246-B6C7-E3633B629022}" destId="{AEB8DEF4-3FB0-D845-9AAA-98D2D4A2CB59}" srcOrd="1" destOrd="0" presId="urn:microsoft.com/office/officeart/2005/8/layout/process2"/>
    <dgm:cxn modelId="{04AD527C-7EA6-D948-94F6-16B52A352A3B}" type="presOf" srcId="{DAC702EA-1F33-6048-89FC-4E56410C1655}" destId="{0E335DB5-5E98-CC4C-B315-6CA948AF558A}" srcOrd="0" destOrd="0" presId="urn:microsoft.com/office/officeart/2005/8/layout/process2"/>
    <dgm:cxn modelId="{E886098B-1070-0548-AA68-E1E2B43331DE}" type="presOf" srcId="{85FFA90C-6632-4F4D-A617-725304B73177}" destId="{30C2294E-EE8F-5648-A2E8-6DC4F841F73E}" srcOrd="1" destOrd="0" presId="urn:microsoft.com/office/officeart/2005/8/layout/process2"/>
    <dgm:cxn modelId="{F7D1AA8F-BEFF-E543-9D68-0F50E9C22A80}" type="presOf" srcId="{ED522906-4F70-F347-BB65-9C87BA46D2D4}" destId="{8465CB7F-BDA6-8A49-9A49-8071BD815241}" srcOrd="0" destOrd="0" presId="urn:microsoft.com/office/officeart/2005/8/layout/process2"/>
    <dgm:cxn modelId="{40508D90-6B24-9940-B169-AD443994537D}" srcId="{DAC702EA-1F33-6048-89FC-4E56410C1655}" destId="{B9731B5F-226A-4D44-AEC5-7B592657522E}" srcOrd="0" destOrd="0" parTransId="{F6EE1F1E-44A2-C742-95A5-54CC312A8C92}" sibTransId="{2F0AA56B-EBA8-8C4C-A092-680D3B87DFD7}"/>
    <dgm:cxn modelId="{6F3D0F91-D0DF-9141-A066-E57C0B37B295}" type="presOf" srcId="{AB3BBF29-FE5C-AD48-8D75-C1B95BF062A1}" destId="{FC98F177-F98E-7E40-905B-1D5DC44D5850}" srcOrd="0" destOrd="0" presId="urn:microsoft.com/office/officeart/2005/8/layout/process2"/>
    <dgm:cxn modelId="{BD2A98A2-E270-CF4D-9C69-FB8430859A69}" type="presOf" srcId="{9067D77E-FFBD-CF4D-99C9-8771C02844C4}" destId="{1A72E730-27A8-AD42-A934-25F775D14E26}" srcOrd="1" destOrd="0" presId="urn:microsoft.com/office/officeart/2005/8/layout/process2"/>
    <dgm:cxn modelId="{ECD1E4A5-D325-E64C-84C0-B96B103332FF}" type="presOf" srcId="{99AA12E5-48A5-724C-ACBB-5C3D376D3659}" destId="{156DB119-8D21-DC4F-B95C-70384D4ABC18}" srcOrd="0" destOrd="0" presId="urn:microsoft.com/office/officeart/2005/8/layout/process2"/>
    <dgm:cxn modelId="{99D5F5AA-FA88-CA4E-B868-8734705B0295}" type="presOf" srcId="{34E64AA3-D351-B244-A9C9-FEB8EF0B5D5B}" destId="{A61225A6-F8B0-DC4B-A335-66D7E7420907}" srcOrd="0" destOrd="0" presId="urn:microsoft.com/office/officeart/2005/8/layout/process2"/>
    <dgm:cxn modelId="{02ADCCBE-D71F-264A-BD91-4DA21DE90FD5}" type="presOf" srcId="{43E75556-99AA-3246-B6C7-E3633B629022}" destId="{906C832D-226C-8642-A44E-6851C51491E1}" srcOrd="0" destOrd="0" presId="urn:microsoft.com/office/officeart/2005/8/layout/process2"/>
    <dgm:cxn modelId="{FCCEA6C1-C655-6D46-B77D-9C82BCBFFA44}" srcId="{DAC702EA-1F33-6048-89FC-4E56410C1655}" destId="{52F9D163-6F64-C143-9CA7-5DFC7E4DD7CC}" srcOrd="1" destOrd="0" parTransId="{BBE1EA91-47D0-2B40-9ED5-AA5853A274B8}" sibTransId="{9067D77E-FFBD-CF4D-99C9-8771C02844C4}"/>
    <dgm:cxn modelId="{325E42CC-BCF2-FE4F-8BFB-DC0B6A32335C}" srcId="{DAC702EA-1F33-6048-89FC-4E56410C1655}" destId="{ED522906-4F70-F347-BB65-9C87BA46D2D4}" srcOrd="4" destOrd="0" parTransId="{C4554B88-79A3-F040-B58A-DF5ED923219C}" sibTransId="{AB3BBF29-FE5C-AD48-8D75-C1B95BF062A1}"/>
    <dgm:cxn modelId="{2312D0CF-2C59-CB44-8D4B-13DECFA92395}" type="presOf" srcId="{2F0AA56B-EBA8-8C4C-A092-680D3B87DFD7}" destId="{0AB721BD-8D29-D040-A51D-5E33C174C263}" srcOrd="1" destOrd="0" presId="urn:microsoft.com/office/officeart/2005/8/layout/process2"/>
    <dgm:cxn modelId="{81F3D8E7-0AE1-1A40-9D83-02E71C4AE2D1}" type="presOf" srcId="{52F9D163-6F64-C143-9CA7-5DFC7E4DD7CC}" destId="{D8C1E5E0-AF0F-E944-AAE1-DC1CAA40C9B5}" srcOrd="0" destOrd="0" presId="urn:microsoft.com/office/officeart/2005/8/layout/process2"/>
    <dgm:cxn modelId="{1BDF3CF1-F7D1-1D42-8DF2-C22DA6F3A7C4}" type="presOf" srcId="{B9731B5F-226A-4D44-AEC5-7B592657522E}" destId="{4EEEFB30-A447-8441-ADBA-BBD1D75C3B48}" srcOrd="0" destOrd="0" presId="urn:microsoft.com/office/officeart/2005/8/layout/process2"/>
    <dgm:cxn modelId="{665A47F8-E615-0744-B592-DFE37E9F6F7E}" type="presOf" srcId="{6DA1FB25-7EE9-D54B-9B54-8965BD7F8990}" destId="{37F22BCE-C0C9-CE4E-8B21-9566E6667FA5}" srcOrd="0" destOrd="0" presId="urn:microsoft.com/office/officeart/2005/8/layout/process2"/>
    <dgm:cxn modelId="{7F2EA2F9-C4DF-CC49-8514-F9D00C155A3D}" type="presOf" srcId="{D43DBABF-87C0-6D45-9018-2B6F0CEDA797}" destId="{D4293F4D-E001-994D-A3FE-FCC5521AD038}" srcOrd="1" destOrd="0" presId="urn:microsoft.com/office/officeart/2005/8/layout/process2"/>
    <dgm:cxn modelId="{A2DFA3FD-791A-A847-AE70-16C8468CB7C4}" srcId="{DAC702EA-1F33-6048-89FC-4E56410C1655}" destId="{6DA1FB25-7EE9-D54B-9B54-8965BD7F8990}" srcOrd="2" destOrd="0" parTransId="{8F67C9AE-D7A8-3F43-8698-D23D8962BA48}" sibTransId="{85FFA90C-6632-4F4D-A617-725304B73177}"/>
    <dgm:cxn modelId="{FB56C5FF-F566-D84F-BE7F-F2A11D222C4F}" type="presOf" srcId="{4D286EDE-97D7-B646-8D8E-364D65EC80C8}" destId="{47ED99B8-6739-484F-9D1E-5A88AF6494C7}" srcOrd="0" destOrd="0" presId="urn:microsoft.com/office/officeart/2005/8/layout/process2"/>
    <dgm:cxn modelId="{011E2183-7E50-994B-BEC7-63392687AC1F}" type="presParOf" srcId="{0E335DB5-5E98-CC4C-B315-6CA948AF558A}" destId="{4EEEFB30-A447-8441-ADBA-BBD1D75C3B48}" srcOrd="0" destOrd="0" presId="urn:microsoft.com/office/officeart/2005/8/layout/process2"/>
    <dgm:cxn modelId="{56E6ABFC-00ED-C54C-8F4E-65BF59140990}" type="presParOf" srcId="{0E335DB5-5E98-CC4C-B315-6CA948AF558A}" destId="{0C86FA99-3123-4846-BE70-8721F98F307D}" srcOrd="1" destOrd="0" presId="urn:microsoft.com/office/officeart/2005/8/layout/process2"/>
    <dgm:cxn modelId="{F9BA497B-6739-A347-A473-37A54B36A90D}" type="presParOf" srcId="{0C86FA99-3123-4846-BE70-8721F98F307D}" destId="{0AB721BD-8D29-D040-A51D-5E33C174C263}" srcOrd="0" destOrd="0" presId="urn:microsoft.com/office/officeart/2005/8/layout/process2"/>
    <dgm:cxn modelId="{99A8669E-690A-7843-BCBC-992B4C10944D}" type="presParOf" srcId="{0E335DB5-5E98-CC4C-B315-6CA948AF558A}" destId="{D8C1E5E0-AF0F-E944-AAE1-DC1CAA40C9B5}" srcOrd="2" destOrd="0" presId="urn:microsoft.com/office/officeart/2005/8/layout/process2"/>
    <dgm:cxn modelId="{ADCC6E66-6B3A-DE4B-BC02-85F78F58EBE9}" type="presParOf" srcId="{0E335DB5-5E98-CC4C-B315-6CA948AF558A}" destId="{7B709095-3BC7-6844-A90D-B4AA5CD2EBFC}" srcOrd="3" destOrd="0" presId="urn:microsoft.com/office/officeart/2005/8/layout/process2"/>
    <dgm:cxn modelId="{085C91E8-D2B6-B74D-8475-61212E25E6D2}" type="presParOf" srcId="{7B709095-3BC7-6844-A90D-B4AA5CD2EBFC}" destId="{1A72E730-27A8-AD42-A934-25F775D14E26}" srcOrd="0" destOrd="0" presId="urn:microsoft.com/office/officeart/2005/8/layout/process2"/>
    <dgm:cxn modelId="{55917072-FB6D-884A-8F81-4A7F27732919}" type="presParOf" srcId="{0E335DB5-5E98-CC4C-B315-6CA948AF558A}" destId="{37F22BCE-C0C9-CE4E-8B21-9566E6667FA5}" srcOrd="4" destOrd="0" presId="urn:microsoft.com/office/officeart/2005/8/layout/process2"/>
    <dgm:cxn modelId="{A0F6226A-3177-2B48-B6E5-3B62AC96D633}" type="presParOf" srcId="{0E335DB5-5E98-CC4C-B315-6CA948AF558A}" destId="{B3149629-87B3-9942-8D43-478ACC7A6192}" srcOrd="5" destOrd="0" presId="urn:microsoft.com/office/officeart/2005/8/layout/process2"/>
    <dgm:cxn modelId="{6EAE8CC5-4DF5-424A-BB3B-B482A5D731AA}" type="presParOf" srcId="{B3149629-87B3-9942-8D43-478ACC7A6192}" destId="{30C2294E-EE8F-5648-A2E8-6DC4F841F73E}" srcOrd="0" destOrd="0" presId="urn:microsoft.com/office/officeart/2005/8/layout/process2"/>
    <dgm:cxn modelId="{29AC8A26-05F9-9244-ABAF-6F9E3963AB28}" type="presParOf" srcId="{0E335DB5-5E98-CC4C-B315-6CA948AF558A}" destId="{F5138C5C-C7D8-8346-9B88-C4E70C8AE284}" srcOrd="6" destOrd="0" presId="urn:microsoft.com/office/officeart/2005/8/layout/process2"/>
    <dgm:cxn modelId="{16CD8DB5-CF9E-E447-8D2F-9F64093D6DC9}" type="presParOf" srcId="{0E335DB5-5E98-CC4C-B315-6CA948AF558A}" destId="{D8A69B3B-20B3-AE43-9707-F42717C95D45}" srcOrd="7" destOrd="0" presId="urn:microsoft.com/office/officeart/2005/8/layout/process2"/>
    <dgm:cxn modelId="{AD9CBCB2-8670-5449-9F73-E6421DFDFCDC}" type="presParOf" srcId="{D8A69B3B-20B3-AE43-9707-F42717C95D45}" destId="{D4293F4D-E001-994D-A3FE-FCC5521AD038}" srcOrd="0" destOrd="0" presId="urn:microsoft.com/office/officeart/2005/8/layout/process2"/>
    <dgm:cxn modelId="{447A9AD6-644F-3946-B7B6-6B3EFE2656EF}" type="presParOf" srcId="{0E335DB5-5E98-CC4C-B315-6CA948AF558A}" destId="{8465CB7F-BDA6-8A49-9A49-8071BD815241}" srcOrd="8" destOrd="0" presId="urn:microsoft.com/office/officeart/2005/8/layout/process2"/>
    <dgm:cxn modelId="{34E68115-F6F7-AD42-ABDC-370F2652BD8E}" type="presParOf" srcId="{0E335DB5-5E98-CC4C-B315-6CA948AF558A}" destId="{FC98F177-F98E-7E40-905B-1D5DC44D5850}" srcOrd="9" destOrd="0" presId="urn:microsoft.com/office/officeart/2005/8/layout/process2"/>
    <dgm:cxn modelId="{D0092ACF-230A-E844-95D3-5A9D76546517}" type="presParOf" srcId="{FC98F177-F98E-7E40-905B-1D5DC44D5850}" destId="{57FAEEB6-E226-7C4D-B2B7-AAEA3D4EF76E}" srcOrd="0" destOrd="0" presId="urn:microsoft.com/office/officeart/2005/8/layout/process2"/>
    <dgm:cxn modelId="{4771780F-4A46-6C47-AE97-C43F7A23E22B}" type="presParOf" srcId="{0E335DB5-5E98-CC4C-B315-6CA948AF558A}" destId="{CD1676FE-3225-B245-B365-D7D6B1B178BE}" srcOrd="10" destOrd="0" presId="urn:microsoft.com/office/officeart/2005/8/layout/process2"/>
    <dgm:cxn modelId="{321468F7-1021-B74A-B33A-0B5AB0426DF8}" type="presParOf" srcId="{0E335DB5-5E98-CC4C-B315-6CA948AF558A}" destId="{47ED99B8-6739-484F-9D1E-5A88AF6494C7}" srcOrd="11" destOrd="0" presId="urn:microsoft.com/office/officeart/2005/8/layout/process2"/>
    <dgm:cxn modelId="{E8602AB7-B374-8347-B93D-CCB6383FD315}" type="presParOf" srcId="{47ED99B8-6739-484F-9D1E-5A88AF6494C7}" destId="{BDF4AF92-0784-1942-A3F6-72BF36D628CE}" srcOrd="0" destOrd="0" presId="urn:microsoft.com/office/officeart/2005/8/layout/process2"/>
    <dgm:cxn modelId="{AC83EB9A-9876-A441-937C-D289CCF79124}" type="presParOf" srcId="{0E335DB5-5E98-CC4C-B315-6CA948AF558A}" destId="{156DB119-8D21-DC4F-B95C-70384D4ABC18}" srcOrd="12" destOrd="0" presId="urn:microsoft.com/office/officeart/2005/8/layout/process2"/>
    <dgm:cxn modelId="{1D5C6E96-4C1A-624B-8638-A3565487B0A9}" type="presParOf" srcId="{0E335DB5-5E98-CC4C-B315-6CA948AF558A}" destId="{906C832D-226C-8642-A44E-6851C51491E1}" srcOrd="13" destOrd="0" presId="urn:microsoft.com/office/officeart/2005/8/layout/process2"/>
    <dgm:cxn modelId="{EBA2383B-0634-F149-B708-72707B8838E1}" type="presParOf" srcId="{906C832D-226C-8642-A44E-6851C51491E1}" destId="{AEB8DEF4-3FB0-D845-9AAA-98D2D4A2CB59}" srcOrd="0" destOrd="0" presId="urn:microsoft.com/office/officeart/2005/8/layout/process2"/>
    <dgm:cxn modelId="{54C36656-9E53-2D49-A85E-4D91D1ECCF0F}" type="presParOf" srcId="{0E335DB5-5E98-CC4C-B315-6CA948AF558A}" destId="{A61225A6-F8B0-DC4B-A335-66D7E7420907}" srcOrd="1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17CC7E-9696-F542-8BD3-32D1FC29A17D}" type="doc">
      <dgm:prSet loTypeId="urn:microsoft.com/office/officeart/2005/8/layout/vList3" loCatId="" qsTypeId="urn:microsoft.com/office/officeart/2005/8/quickstyle/simple1" qsCatId="simple" csTypeId="urn:microsoft.com/office/officeart/2005/8/colors/accent1_2" csCatId="accent1" phldr="1"/>
      <dgm:spPr/>
    </dgm:pt>
    <dgm:pt modelId="{A96334A9-86DC-4946-8A3E-C64E0C39F7E1}">
      <dgm:prSet phldrT="[Text]"/>
      <dgm:spPr>
        <a:solidFill>
          <a:srgbClr val="0E1F43"/>
        </a:solidFill>
      </dgm:spPr>
      <dgm:t>
        <a:bodyPr/>
        <a:lstStyle/>
        <a:p>
          <a:r>
            <a:rPr lang="en-US" dirty="0"/>
            <a:t>Similar to WSM, only in WPM a </a:t>
          </a:r>
          <a:r>
            <a:rPr lang="en-US" dirty="0">
              <a:solidFill>
                <a:schemeClr val="accent4"/>
              </a:solidFill>
            </a:rPr>
            <a:t>multiplication</a:t>
          </a:r>
          <a:r>
            <a:rPr lang="en-US" dirty="0"/>
            <a:t> operation is carried out</a:t>
          </a:r>
          <a:endParaRPr lang="en-US" b="1" dirty="0">
            <a:solidFill>
              <a:srgbClr val="FEBF12"/>
            </a:solidFill>
          </a:endParaRPr>
        </a:p>
      </dgm:t>
    </dgm:pt>
    <dgm:pt modelId="{B9207BD1-55F7-AB4D-A2B6-D54DB9A25E76}" type="parTrans" cxnId="{9483152B-5AA0-B34D-81F4-F03611D8F03C}">
      <dgm:prSet/>
      <dgm:spPr/>
      <dgm:t>
        <a:bodyPr/>
        <a:lstStyle/>
        <a:p>
          <a:endParaRPr lang="en-US"/>
        </a:p>
      </dgm:t>
    </dgm:pt>
    <dgm:pt modelId="{F44036E9-D7BF-6849-B8A6-55748CC940DE}" type="sibTrans" cxnId="{9483152B-5AA0-B34D-81F4-F03611D8F03C}">
      <dgm:prSet/>
      <dgm:spPr/>
      <dgm:t>
        <a:bodyPr/>
        <a:lstStyle/>
        <a:p>
          <a:endParaRPr lang="en-US"/>
        </a:p>
      </dgm:t>
    </dgm:pt>
    <dgm:pt modelId="{B194575C-178C-DA49-9A48-B0A21EB38BA9}">
      <dgm:prSet phldrT="[Text]"/>
      <dgm:spPr>
        <a:solidFill>
          <a:srgbClr val="0E1F43"/>
        </a:solidFill>
      </dgm:spPr>
      <dgm:t>
        <a:bodyPr/>
        <a:lstStyle/>
        <a:p>
          <a:r>
            <a:rPr lang="en-US" i="0" dirty="0"/>
            <a:t>WPM is dimensionless because its structure can eliminate the units used</a:t>
          </a:r>
          <a:endParaRPr lang="en-US" i="1" dirty="0"/>
        </a:p>
      </dgm:t>
    </dgm:pt>
    <dgm:pt modelId="{F54CAF05-0818-F14F-AB9D-59610BDA866D}" type="parTrans" cxnId="{E2C2D351-9EFD-C849-AE0A-540AA1E453CD}">
      <dgm:prSet/>
      <dgm:spPr/>
      <dgm:t>
        <a:bodyPr/>
        <a:lstStyle/>
        <a:p>
          <a:endParaRPr lang="en-US"/>
        </a:p>
      </dgm:t>
    </dgm:pt>
    <dgm:pt modelId="{618894DF-5048-774F-A2D0-B72743980E14}" type="sibTrans" cxnId="{E2C2D351-9EFD-C849-AE0A-540AA1E453CD}">
      <dgm:prSet/>
      <dgm:spPr/>
      <dgm:t>
        <a:bodyPr/>
        <a:lstStyle/>
        <a:p>
          <a:endParaRPr lang="en-US"/>
        </a:p>
      </dgm:t>
    </dgm:pt>
    <dgm:pt modelId="{5CA1471D-E29E-4B40-B31E-4FA0F2BC672E}">
      <dgm:prSet phldrT="[Text]"/>
      <dgm:spPr>
        <a:solidFill>
          <a:srgbClr val="0E1F43"/>
        </a:solidFill>
      </dgm:spPr>
      <dgm:t>
        <a:bodyPr/>
        <a:lstStyle/>
        <a:p>
          <a:r>
            <a:rPr lang="en-US" dirty="0"/>
            <a:t>Due to the dimensionless nature of WPM can be used on different criteria unit conditions</a:t>
          </a:r>
          <a:endParaRPr lang="en-US" i="1" dirty="0"/>
        </a:p>
      </dgm:t>
    </dgm:pt>
    <dgm:pt modelId="{38D9D14A-F640-AC43-AB6E-576146880A28}" type="parTrans" cxnId="{AF756281-62A6-A04F-852B-EAE9549C9BB6}">
      <dgm:prSet/>
      <dgm:spPr/>
      <dgm:t>
        <a:bodyPr/>
        <a:lstStyle/>
        <a:p>
          <a:endParaRPr lang="en-US"/>
        </a:p>
      </dgm:t>
    </dgm:pt>
    <dgm:pt modelId="{6334170F-1F59-BC4E-96B8-EFC4A320637E}" type="sibTrans" cxnId="{AF756281-62A6-A04F-852B-EAE9549C9BB6}">
      <dgm:prSet/>
      <dgm:spPr/>
      <dgm:t>
        <a:bodyPr/>
        <a:lstStyle/>
        <a:p>
          <a:endParaRPr lang="en-US"/>
        </a:p>
      </dgm:t>
    </dgm:pt>
    <dgm:pt modelId="{4F7BCAD5-1511-6645-901C-008F84461BDA}" type="pres">
      <dgm:prSet presAssocID="{F217CC7E-9696-F542-8BD3-32D1FC29A17D}" presName="linearFlow" presStyleCnt="0">
        <dgm:presLayoutVars>
          <dgm:dir/>
          <dgm:resizeHandles val="exact"/>
        </dgm:presLayoutVars>
      </dgm:prSet>
      <dgm:spPr/>
    </dgm:pt>
    <dgm:pt modelId="{0B8160AF-13CB-8A40-9A3D-4234BF7E80F2}" type="pres">
      <dgm:prSet presAssocID="{A96334A9-86DC-4946-8A3E-C64E0C39F7E1}" presName="composite" presStyleCnt="0"/>
      <dgm:spPr/>
    </dgm:pt>
    <dgm:pt modelId="{DFAA0EF5-02D0-CD41-BC4B-04A6068AFC91}" type="pres">
      <dgm:prSet presAssocID="{A96334A9-86DC-4946-8A3E-C64E0C39F7E1}" presName="imgShp" presStyleLbl="fgImgPlace1" presStyleIdx="0" presStyleCnt="3" custLinFactNeighborX="-63138" custLinFactNeighborY="661"/>
      <dgm:spPr>
        <a:solidFill>
          <a:srgbClr val="FEBF12"/>
        </a:solidFill>
      </dgm:spPr>
    </dgm:pt>
    <dgm:pt modelId="{04F12E59-45A3-D84E-96CF-B35091316E11}" type="pres">
      <dgm:prSet presAssocID="{A96334A9-86DC-4946-8A3E-C64E0C39F7E1}" presName="txShp" presStyleLbl="node1" presStyleIdx="0" presStyleCnt="3" custScaleX="121185">
        <dgm:presLayoutVars>
          <dgm:bulletEnabled val="1"/>
        </dgm:presLayoutVars>
      </dgm:prSet>
      <dgm:spPr/>
    </dgm:pt>
    <dgm:pt modelId="{C199D371-4712-394A-A15A-25094517B4F3}" type="pres">
      <dgm:prSet presAssocID="{F44036E9-D7BF-6849-B8A6-55748CC940DE}" presName="spacing" presStyleCnt="0"/>
      <dgm:spPr/>
    </dgm:pt>
    <dgm:pt modelId="{EB624EA0-1DD0-AE43-B31E-7895303AAD49}" type="pres">
      <dgm:prSet presAssocID="{B194575C-178C-DA49-9A48-B0A21EB38BA9}" presName="composite" presStyleCnt="0"/>
      <dgm:spPr/>
    </dgm:pt>
    <dgm:pt modelId="{75422894-1540-8241-B7EA-4072AB7E5527}" type="pres">
      <dgm:prSet presAssocID="{B194575C-178C-DA49-9A48-B0A21EB38BA9}" presName="imgShp" presStyleLbl="fgImgPlace1" presStyleIdx="1" presStyleCnt="3" custLinFactNeighborX="-63138" custLinFactNeighborY="0"/>
      <dgm:spPr>
        <a:solidFill>
          <a:srgbClr val="FEBF12"/>
        </a:solidFill>
      </dgm:spPr>
    </dgm:pt>
    <dgm:pt modelId="{7681C8D4-3059-BF45-BCB7-6F6FA99D64EE}" type="pres">
      <dgm:prSet presAssocID="{B194575C-178C-DA49-9A48-B0A21EB38BA9}" presName="txShp" presStyleLbl="node1" presStyleIdx="1" presStyleCnt="3" custScaleX="121185">
        <dgm:presLayoutVars>
          <dgm:bulletEnabled val="1"/>
        </dgm:presLayoutVars>
      </dgm:prSet>
      <dgm:spPr/>
    </dgm:pt>
    <dgm:pt modelId="{13D63483-BAD4-7641-A413-6831568A6AA5}" type="pres">
      <dgm:prSet presAssocID="{618894DF-5048-774F-A2D0-B72743980E14}" presName="spacing" presStyleCnt="0"/>
      <dgm:spPr/>
    </dgm:pt>
    <dgm:pt modelId="{6F69D242-068B-4E47-89A8-14AC0D496B09}" type="pres">
      <dgm:prSet presAssocID="{5CA1471D-E29E-4B40-B31E-4FA0F2BC672E}" presName="composite" presStyleCnt="0"/>
      <dgm:spPr/>
    </dgm:pt>
    <dgm:pt modelId="{2075D0CC-73DA-864C-8FDE-212ECDCB86BB}" type="pres">
      <dgm:prSet presAssocID="{5CA1471D-E29E-4B40-B31E-4FA0F2BC672E}" presName="imgShp" presStyleLbl="fgImgPlace1" presStyleIdx="2" presStyleCnt="3" custLinFactNeighborX="-63138" custLinFactNeighborY="0"/>
      <dgm:spPr>
        <a:solidFill>
          <a:srgbClr val="FEBF12"/>
        </a:solidFill>
      </dgm:spPr>
    </dgm:pt>
    <dgm:pt modelId="{16B8DBD3-9AB4-A84E-A8C3-C18F98467EBE}" type="pres">
      <dgm:prSet presAssocID="{5CA1471D-E29E-4B40-B31E-4FA0F2BC672E}" presName="txShp" presStyleLbl="node1" presStyleIdx="2" presStyleCnt="3" custScaleX="121185">
        <dgm:presLayoutVars>
          <dgm:bulletEnabled val="1"/>
        </dgm:presLayoutVars>
      </dgm:prSet>
      <dgm:spPr/>
    </dgm:pt>
  </dgm:ptLst>
  <dgm:cxnLst>
    <dgm:cxn modelId="{9483152B-5AA0-B34D-81F4-F03611D8F03C}" srcId="{F217CC7E-9696-F542-8BD3-32D1FC29A17D}" destId="{A96334A9-86DC-4946-8A3E-C64E0C39F7E1}" srcOrd="0" destOrd="0" parTransId="{B9207BD1-55F7-AB4D-A2B6-D54DB9A25E76}" sibTransId="{F44036E9-D7BF-6849-B8A6-55748CC940DE}"/>
    <dgm:cxn modelId="{267C8B2B-8837-5A40-ACE7-A50BBB842827}" type="presOf" srcId="{B194575C-178C-DA49-9A48-B0A21EB38BA9}" destId="{7681C8D4-3059-BF45-BCB7-6F6FA99D64EE}" srcOrd="0" destOrd="0" presId="urn:microsoft.com/office/officeart/2005/8/layout/vList3"/>
    <dgm:cxn modelId="{E2C2D351-9EFD-C849-AE0A-540AA1E453CD}" srcId="{F217CC7E-9696-F542-8BD3-32D1FC29A17D}" destId="{B194575C-178C-DA49-9A48-B0A21EB38BA9}" srcOrd="1" destOrd="0" parTransId="{F54CAF05-0818-F14F-AB9D-59610BDA866D}" sibTransId="{618894DF-5048-774F-A2D0-B72743980E14}"/>
    <dgm:cxn modelId="{2A402956-4DD1-654A-BF8D-BA8B7A3512FC}" type="presOf" srcId="{A96334A9-86DC-4946-8A3E-C64E0C39F7E1}" destId="{04F12E59-45A3-D84E-96CF-B35091316E11}" srcOrd="0" destOrd="0" presId="urn:microsoft.com/office/officeart/2005/8/layout/vList3"/>
    <dgm:cxn modelId="{AF756281-62A6-A04F-852B-EAE9549C9BB6}" srcId="{F217CC7E-9696-F542-8BD3-32D1FC29A17D}" destId="{5CA1471D-E29E-4B40-B31E-4FA0F2BC672E}" srcOrd="2" destOrd="0" parTransId="{38D9D14A-F640-AC43-AB6E-576146880A28}" sibTransId="{6334170F-1F59-BC4E-96B8-EFC4A320637E}"/>
    <dgm:cxn modelId="{FA727397-1528-9A4F-833A-56F7304F73B6}" type="presOf" srcId="{F217CC7E-9696-F542-8BD3-32D1FC29A17D}" destId="{4F7BCAD5-1511-6645-901C-008F84461BDA}" srcOrd="0" destOrd="0" presId="urn:microsoft.com/office/officeart/2005/8/layout/vList3"/>
    <dgm:cxn modelId="{842224E6-75B7-3443-82F8-CB26A9B12234}" type="presOf" srcId="{5CA1471D-E29E-4B40-B31E-4FA0F2BC672E}" destId="{16B8DBD3-9AB4-A84E-A8C3-C18F98467EBE}" srcOrd="0" destOrd="0" presId="urn:microsoft.com/office/officeart/2005/8/layout/vList3"/>
    <dgm:cxn modelId="{8B02ED33-CAF6-944A-B69B-23FD5511DA5D}" type="presParOf" srcId="{4F7BCAD5-1511-6645-901C-008F84461BDA}" destId="{0B8160AF-13CB-8A40-9A3D-4234BF7E80F2}" srcOrd="0" destOrd="0" presId="urn:microsoft.com/office/officeart/2005/8/layout/vList3"/>
    <dgm:cxn modelId="{D4FD8676-82E5-E742-A026-6AABC2880337}" type="presParOf" srcId="{0B8160AF-13CB-8A40-9A3D-4234BF7E80F2}" destId="{DFAA0EF5-02D0-CD41-BC4B-04A6068AFC91}" srcOrd="0" destOrd="0" presId="urn:microsoft.com/office/officeart/2005/8/layout/vList3"/>
    <dgm:cxn modelId="{F55E0BEB-9E3E-1D46-81D9-3C43F11EB6BA}" type="presParOf" srcId="{0B8160AF-13CB-8A40-9A3D-4234BF7E80F2}" destId="{04F12E59-45A3-D84E-96CF-B35091316E11}" srcOrd="1" destOrd="0" presId="urn:microsoft.com/office/officeart/2005/8/layout/vList3"/>
    <dgm:cxn modelId="{9A2FE038-7010-F947-8182-A68519B13218}" type="presParOf" srcId="{4F7BCAD5-1511-6645-901C-008F84461BDA}" destId="{C199D371-4712-394A-A15A-25094517B4F3}" srcOrd="1" destOrd="0" presId="urn:microsoft.com/office/officeart/2005/8/layout/vList3"/>
    <dgm:cxn modelId="{27C540EA-C37D-5049-957D-AD27F6E29FE2}" type="presParOf" srcId="{4F7BCAD5-1511-6645-901C-008F84461BDA}" destId="{EB624EA0-1DD0-AE43-B31E-7895303AAD49}" srcOrd="2" destOrd="0" presId="urn:microsoft.com/office/officeart/2005/8/layout/vList3"/>
    <dgm:cxn modelId="{7E8D6933-88F3-3A43-88EB-92BB761DBD3C}" type="presParOf" srcId="{EB624EA0-1DD0-AE43-B31E-7895303AAD49}" destId="{75422894-1540-8241-B7EA-4072AB7E5527}" srcOrd="0" destOrd="0" presId="urn:microsoft.com/office/officeart/2005/8/layout/vList3"/>
    <dgm:cxn modelId="{43910CD9-F608-1749-9FB9-10FA9E2F6B29}" type="presParOf" srcId="{EB624EA0-1DD0-AE43-B31E-7895303AAD49}" destId="{7681C8D4-3059-BF45-BCB7-6F6FA99D64EE}" srcOrd="1" destOrd="0" presId="urn:microsoft.com/office/officeart/2005/8/layout/vList3"/>
    <dgm:cxn modelId="{A9F35339-EE6D-B14A-937F-168B7EA3E5E7}" type="presParOf" srcId="{4F7BCAD5-1511-6645-901C-008F84461BDA}" destId="{13D63483-BAD4-7641-A413-6831568A6AA5}" srcOrd="3" destOrd="0" presId="urn:microsoft.com/office/officeart/2005/8/layout/vList3"/>
    <dgm:cxn modelId="{69D20C9D-8B20-9143-8255-7B383880AD56}" type="presParOf" srcId="{4F7BCAD5-1511-6645-901C-008F84461BDA}" destId="{6F69D242-068B-4E47-89A8-14AC0D496B09}" srcOrd="4" destOrd="0" presId="urn:microsoft.com/office/officeart/2005/8/layout/vList3"/>
    <dgm:cxn modelId="{F3133DCC-B061-3940-BBDF-3327F32BE2B1}" type="presParOf" srcId="{6F69D242-068B-4E47-89A8-14AC0D496B09}" destId="{2075D0CC-73DA-864C-8FDE-212ECDCB86BB}" srcOrd="0" destOrd="0" presId="urn:microsoft.com/office/officeart/2005/8/layout/vList3"/>
    <dgm:cxn modelId="{CF82BB51-04F9-314B-849B-F3CBC7A42177}" type="presParOf" srcId="{6F69D242-068B-4E47-89A8-14AC0D496B09}" destId="{16B8DBD3-9AB4-A84E-A8C3-C18F98467EB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12E59-45A3-D84E-96CF-B35091316E11}">
      <dsp:nvSpPr>
        <dsp:cNvPr id="0" name=""/>
        <dsp:cNvSpPr/>
      </dsp:nvSpPr>
      <dsp:spPr>
        <a:xfrm rot="10800000">
          <a:off x="1020642" y="883"/>
          <a:ext cx="8474314" cy="1209216"/>
        </a:xfrm>
        <a:prstGeom prst="homePlate">
          <a:avLst/>
        </a:prstGeom>
        <a:solidFill>
          <a:srgbClr val="0E1F4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231" tIns="91440" rIns="170688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Also known as Weighted Linear Combination (WLC) or Sum Additive Weighting (SAW)</a:t>
          </a:r>
        </a:p>
      </dsp:txBody>
      <dsp:txXfrm rot="10800000">
        <a:off x="1322946" y="883"/>
        <a:ext cx="8172010" cy="1209216"/>
      </dsp:txXfrm>
    </dsp:sp>
    <dsp:sp modelId="{DFAA0EF5-02D0-CD41-BC4B-04A6068AFC91}">
      <dsp:nvSpPr>
        <dsp:cNvPr id="0" name=""/>
        <dsp:cNvSpPr/>
      </dsp:nvSpPr>
      <dsp:spPr>
        <a:xfrm>
          <a:off x="393279" y="8876"/>
          <a:ext cx="1209216" cy="1209216"/>
        </a:xfrm>
        <a:prstGeom prst="ellipse">
          <a:avLst/>
        </a:prstGeom>
        <a:solidFill>
          <a:srgbClr val="FEBF1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81C8D4-3059-BF45-BCB7-6F6FA99D64EE}">
      <dsp:nvSpPr>
        <dsp:cNvPr id="0" name=""/>
        <dsp:cNvSpPr/>
      </dsp:nvSpPr>
      <dsp:spPr>
        <a:xfrm rot="10800000">
          <a:off x="1020642" y="1571060"/>
          <a:ext cx="8474314" cy="1209216"/>
        </a:xfrm>
        <a:prstGeom prst="homePlate">
          <a:avLst/>
        </a:prstGeom>
        <a:solidFill>
          <a:srgbClr val="0E1F4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231" tIns="91440" rIns="170688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Using the principle </a:t>
          </a:r>
          <a:r>
            <a:rPr lang="en-US" sz="2400" i="1" kern="1200" dirty="0"/>
            <a:t>additive utility assumption </a:t>
          </a:r>
          <a:r>
            <a:rPr lang="en-US" sz="2400" i="0" kern="1200" dirty="0">
              <a:sym typeface="Wingdings" pitchFamily="2" charset="2"/>
            </a:rPr>
            <a:t> Alternative final grades based on the addition of values from the criteria</a:t>
          </a:r>
          <a:endParaRPr lang="en-US" sz="2400" i="1" kern="1200" dirty="0"/>
        </a:p>
      </dsp:txBody>
      <dsp:txXfrm rot="10800000">
        <a:off x="1322946" y="1571060"/>
        <a:ext cx="8172010" cy="1209216"/>
      </dsp:txXfrm>
    </dsp:sp>
    <dsp:sp modelId="{75422894-1540-8241-B7EA-4072AB7E5527}">
      <dsp:nvSpPr>
        <dsp:cNvPr id="0" name=""/>
        <dsp:cNvSpPr/>
      </dsp:nvSpPr>
      <dsp:spPr>
        <a:xfrm>
          <a:off x="393279" y="1571060"/>
          <a:ext cx="1209216" cy="1209216"/>
        </a:xfrm>
        <a:prstGeom prst="ellipse">
          <a:avLst/>
        </a:prstGeom>
        <a:solidFill>
          <a:srgbClr val="FEBF1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B8DBD3-9AB4-A84E-A8C3-C18F98467EBE}">
      <dsp:nvSpPr>
        <dsp:cNvPr id="0" name=""/>
        <dsp:cNvSpPr/>
      </dsp:nvSpPr>
      <dsp:spPr>
        <a:xfrm rot="10800000">
          <a:off x="1020642" y="3141237"/>
          <a:ext cx="8474314" cy="1209216"/>
        </a:xfrm>
        <a:prstGeom prst="homePlate">
          <a:avLst/>
        </a:prstGeom>
        <a:solidFill>
          <a:srgbClr val="0E1F4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231" tIns="91440" rIns="170688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Suitable for use in single-dimensional conditions or all criteria have the same unit</a:t>
          </a:r>
          <a:endParaRPr lang="en-US" sz="2400" i="1" kern="1200" dirty="0"/>
        </a:p>
      </dsp:txBody>
      <dsp:txXfrm rot="10800000">
        <a:off x="1322946" y="3141237"/>
        <a:ext cx="8172010" cy="1209216"/>
      </dsp:txXfrm>
    </dsp:sp>
    <dsp:sp modelId="{2075D0CC-73DA-864C-8FDE-212ECDCB86BB}">
      <dsp:nvSpPr>
        <dsp:cNvPr id="0" name=""/>
        <dsp:cNvSpPr/>
      </dsp:nvSpPr>
      <dsp:spPr>
        <a:xfrm>
          <a:off x="393279" y="3141237"/>
          <a:ext cx="1209216" cy="1209216"/>
        </a:xfrm>
        <a:prstGeom prst="ellipse">
          <a:avLst/>
        </a:prstGeom>
        <a:solidFill>
          <a:srgbClr val="FEBF1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EEFB30-A447-8441-ADBA-BBD1D75C3B48}">
      <dsp:nvSpPr>
        <dsp:cNvPr id="0" name=""/>
        <dsp:cNvSpPr/>
      </dsp:nvSpPr>
      <dsp:spPr>
        <a:xfrm>
          <a:off x="2020409" y="27843"/>
          <a:ext cx="6474780" cy="431156"/>
        </a:xfrm>
        <a:prstGeom prst="roundRect">
          <a:avLst>
            <a:gd name="adj" fmla="val 10000"/>
          </a:avLst>
        </a:prstGeom>
        <a:solidFill>
          <a:srgbClr val="0E1F4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Understand the problem and the purpose of decision-making</a:t>
          </a:r>
        </a:p>
      </dsp:txBody>
      <dsp:txXfrm>
        <a:off x="2033037" y="40471"/>
        <a:ext cx="6449524" cy="405900"/>
      </dsp:txXfrm>
    </dsp:sp>
    <dsp:sp modelId="{0C86FA99-3123-4846-BE70-8721F98F307D}">
      <dsp:nvSpPr>
        <dsp:cNvPr id="0" name=""/>
        <dsp:cNvSpPr/>
      </dsp:nvSpPr>
      <dsp:spPr>
        <a:xfrm rot="5400000">
          <a:off x="5176958" y="469779"/>
          <a:ext cx="161683" cy="1940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5199594" y="485948"/>
        <a:ext cx="116412" cy="113178"/>
      </dsp:txXfrm>
    </dsp:sp>
    <dsp:sp modelId="{D8C1E5E0-AF0F-E944-AAE1-DC1CAA40C9B5}">
      <dsp:nvSpPr>
        <dsp:cNvPr id="0" name=""/>
        <dsp:cNvSpPr/>
      </dsp:nvSpPr>
      <dsp:spPr>
        <a:xfrm>
          <a:off x="2020409" y="674578"/>
          <a:ext cx="6474780" cy="431156"/>
        </a:xfrm>
        <a:prstGeom prst="roundRect">
          <a:avLst>
            <a:gd name="adj" fmla="val 10000"/>
          </a:avLst>
        </a:prstGeom>
        <a:solidFill>
          <a:srgbClr val="0E1F4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Determining alternatives (A</a:t>
          </a:r>
          <a:r>
            <a:rPr lang="en-US" sz="1600" kern="1200" baseline="-25000" dirty="0"/>
            <a:t>1…</a:t>
          </a:r>
          <a:r>
            <a:rPr lang="en-US" sz="1600" kern="1200" baseline="0" dirty="0"/>
            <a:t>A</a:t>
          </a:r>
          <a:r>
            <a:rPr lang="en-US" sz="1600" kern="1200" baseline="-25000" dirty="0"/>
            <a:t>m</a:t>
          </a:r>
          <a:r>
            <a:rPr lang="en-US" sz="1600" kern="1200" baseline="0" dirty="0"/>
            <a:t>)</a:t>
          </a:r>
          <a:endParaRPr lang="en-US" sz="1600" kern="1200" dirty="0"/>
        </a:p>
      </dsp:txBody>
      <dsp:txXfrm>
        <a:off x="2033037" y="687206"/>
        <a:ext cx="6449524" cy="405900"/>
      </dsp:txXfrm>
    </dsp:sp>
    <dsp:sp modelId="{7B709095-3BC7-6844-A90D-B4AA5CD2EBFC}">
      <dsp:nvSpPr>
        <dsp:cNvPr id="0" name=""/>
        <dsp:cNvSpPr/>
      </dsp:nvSpPr>
      <dsp:spPr>
        <a:xfrm rot="5400000">
          <a:off x="5176958" y="1116513"/>
          <a:ext cx="161683" cy="1940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5199594" y="1132682"/>
        <a:ext cx="116412" cy="113178"/>
      </dsp:txXfrm>
    </dsp:sp>
    <dsp:sp modelId="{37F22BCE-C0C9-CE4E-8B21-9566E6667FA5}">
      <dsp:nvSpPr>
        <dsp:cNvPr id="0" name=""/>
        <dsp:cNvSpPr/>
      </dsp:nvSpPr>
      <dsp:spPr>
        <a:xfrm>
          <a:off x="2020409" y="1321313"/>
          <a:ext cx="6474780" cy="431156"/>
        </a:xfrm>
        <a:prstGeom prst="roundRect">
          <a:avLst>
            <a:gd name="adj" fmla="val 10000"/>
          </a:avLst>
        </a:prstGeom>
        <a:solidFill>
          <a:srgbClr val="0E1F4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Define criteria (C</a:t>
          </a:r>
          <a:r>
            <a:rPr lang="en-US" sz="1600" kern="1200" baseline="-25000" dirty="0"/>
            <a:t>1</a:t>
          </a:r>
          <a:r>
            <a:rPr lang="en-US" sz="1600" kern="1200" baseline="0" dirty="0"/>
            <a:t>…C</a:t>
          </a:r>
          <a:r>
            <a:rPr lang="en-US" sz="1600" kern="1200" baseline="-25000" dirty="0"/>
            <a:t>n</a:t>
          </a:r>
          <a:r>
            <a:rPr lang="en-US" sz="1600" kern="1200" baseline="0" dirty="0"/>
            <a:t>)</a:t>
          </a:r>
          <a:endParaRPr lang="en-US" sz="1600" kern="1200" dirty="0"/>
        </a:p>
      </dsp:txBody>
      <dsp:txXfrm>
        <a:off x="2033037" y="1333941"/>
        <a:ext cx="6449524" cy="405900"/>
      </dsp:txXfrm>
    </dsp:sp>
    <dsp:sp modelId="{B3149629-87B3-9942-8D43-478ACC7A6192}">
      <dsp:nvSpPr>
        <dsp:cNvPr id="0" name=""/>
        <dsp:cNvSpPr/>
      </dsp:nvSpPr>
      <dsp:spPr>
        <a:xfrm rot="5400000">
          <a:off x="5176958" y="1763248"/>
          <a:ext cx="161683" cy="1940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5199594" y="1779417"/>
        <a:ext cx="116412" cy="113178"/>
      </dsp:txXfrm>
    </dsp:sp>
    <dsp:sp modelId="{F5138C5C-C7D8-8346-9B88-C4E70C8AE284}">
      <dsp:nvSpPr>
        <dsp:cNvPr id="0" name=""/>
        <dsp:cNvSpPr/>
      </dsp:nvSpPr>
      <dsp:spPr>
        <a:xfrm>
          <a:off x="2020409" y="1968047"/>
          <a:ext cx="6474780" cy="431156"/>
        </a:xfrm>
        <a:prstGeom prst="roundRect">
          <a:avLst>
            <a:gd name="adj" fmla="val 10000"/>
          </a:avLst>
        </a:prstGeom>
        <a:solidFill>
          <a:srgbClr val="0E1F4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Determining the value of each criterion for each alternative</a:t>
          </a:r>
        </a:p>
      </dsp:txBody>
      <dsp:txXfrm>
        <a:off x="2033037" y="1980675"/>
        <a:ext cx="6449524" cy="405900"/>
      </dsp:txXfrm>
    </dsp:sp>
    <dsp:sp modelId="{D8A69B3B-20B3-AE43-9707-F42717C95D45}">
      <dsp:nvSpPr>
        <dsp:cNvPr id="0" name=""/>
        <dsp:cNvSpPr/>
      </dsp:nvSpPr>
      <dsp:spPr>
        <a:xfrm rot="5400000">
          <a:off x="5176958" y="2409983"/>
          <a:ext cx="161683" cy="1940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5199594" y="2426152"/>
        <a:ext cx="116412" cy="113178"/>
      </dsp:txXfrm>
    </dsp:sp>
    <dsp:sp modelId="{8465CB7F-BDA6-8A49-9A49-8071BD815241}">
      <dsp:nvSpPr>
        <dsp:cNvPr id="0" name=""/>
        <dsp:cNvSpPr/>
      </dsp:nvSpPr>
      <dsp:spPr>
        <a:xfrm>
          <a:off x="2026687" y="2614782"/>
          <a:ext cx="6462225" cy="431156"/>
        </a:xfrm>
        <a:prstGeom prst="roundRect">
          <a:avLst>
            <a:gd name="adj" fmla="val 10000"/>
          </a:avLst>
        </a:prstGeom>
        <a:solidFill>
          <a:srgbClr val="0E1F4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Normalize the value of each criterion for each alternative</a:t>
          </a:r>
        </a:p>
      </dsp:txBody>
      <dsp:txXfrm>
        <a:off x="2039315" y="2627410"/>
        <a:ext cx="6436969" cy="405900"/>
      </dsp:txXfrm>
    </dsp:sp>
    <dsp:sp modelId="{FC98F177-F98E-7E40-905B-1D5DC44D5850}">
      <dsp:nvSpPr>
        <dsp:cNvPr id="0" name=""/>
        <dsp:cNvSpPr/>
      </dsp:nvSpPr>
      <dsp:spPr>
        <a:xfrm rot="5400000">
          <a:off x="5176958" y="3056718"/>
          <a:ext cx="161683" cy="1940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5199594" y="3072887"/>
        <a:ext cx="116412" cy="113178"/>
      </dsp:txXfrm>
    </dsp:sp>
    <dsp:sp modelId="{CD1676FE-3225-B245-B365-D7D6B1B178BE}">
      <dsp:nvSpPr>
        <dsp:cNvPr id="0" name=""/>
        <dsp:cNvSpPr/>
      </dsp:nvSpPr>
      <dsp:spPr>
        <a:xfrm>
          <a:off x="2026687" y="3261517"/>
          <a:ext cx="6462225" cy="431156"/>
        </a:xfrm>
        <a:prstGeom prst="roundRect">
          <a:avLst>
            <a:gd name="adj" fmla="val 10000"/>
          </a:avLst>
        </a:prstGeom>
        <a:solidFill>
          <a:srgbClr val="0E1F4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Determining the weight of each criterion (w</a:t>
          </a:r>
          <a:r>
            <a:rPr lang="en-US" sz="1600" kern="1200" baseline="-25000" dirty="0"/>
            <a:t>1</a:t>
          </a:r>
          <a:r>
            <a:rPr lang="en-US" sz="1600" kern="1200" baseline="0" dirty="0"/>
            <a:t>…</a:t>
          </a:r>
          <a:r>
            <a:rPr lang="en-US" sz="1600" kern="1200" baseline="0" dirty="0" err="1"/>
            <a:t>w</a:t>
          </a:r>
          <a:r>
            <a:rPr lang="en-US" sz="1600" kern="1200" baseline="-25000" dirty="0" err="1"/>
            <a:t>n</a:t>
          </a:r>
          <a:r>
            <a:rPr lang="en-US" sz="1600" kern="1200" baseline="0" dirty="0"/>
            <a:t>)</a:t>
          </a:r>
          <a:endParaRPr lang="en-US" sz="1600" kern="1200" dirty="0"/>
        </a:p>
      </dsp:txBody>
      <dsp:txXfrm>
        <a:off x="2039315" y="3274145"/>
        <a:ext cx="6436969" cy="405900"/>
      </dsp:txXfrm>
    </dsp:sp>
    <dsp:sp modelId="{47ED99B8-6739-484F-9D1E-5A88AF6494C7}">
      <dsp:nvSpPr>
        <dsp:cNvPr id="0" name=""/>
        <dsp:cNvSpPr/>
      </dsp:nvSpPr>
      <dsp:spPr>
        <a:xfrm rot="5400000">
          <a:off x="5176958" y="3703452"/>
          <a:ext cx="161683" cy="1940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5199594" y="3719621"/>
        <a:ext cx="116412" cy="113178"/>
      </dsp:txXfrm>
    </dsp:sp>
    <dsp:sp modelId="{156DB119-8D21-DC4F-B95C-70384D4ABC18}">
      <dsp:nvSpPr>
        <dsp:cNvPr id="0" name=""/>
        <dsp:cNvSpPr/>
      </dsp:nvSpPr>
      <dsp:spPr>
        <a:xfrm>
          <a:off x="2026687" y="3908252"/>
          <a:ext cx="6462225" cy="431156"/>
        </a:xfrm>
        <a:prstGeom prst="roundRect">
          <a:avLst>
            <a:gd name="adj" fmla="val 10000"/>
          </a:avLst>
        </a:prstGeom>
        <a:solidFill>
          <a:srgbClr val="0E1F4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Calculate alternative values</a:t>
          </a:r>
        </a:p>
      </dsp:txBody>
      <dsp:txXfrm>
        <a:off x="2039315" y="3920880"/>
        <a:ext cx="6436969" cy="405900"/>
      </dsp:txXfrm>
    </dsp:sp>
    <dsp:sp modelId="{906C832D-226C-8642-A44E-6851C51491E1}">
      <dsp:nvSpPr>
        <dsp:cNvPr id="0" name=""/>
        <dsp:cNvSpPr/>
      </dsp:nvSpPr>
      <dsp:spPr>
        <a:xfrm rot="5400000">
          <a:off x="5186945" y="4336871"/>
          <a:ext cx="141709" cy="1940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5199594" y="4363027"/>
        <a:ext cx="116412" cy="99196"/>
      </dsp:txXfrm>
    </dsp:sp>
    <dsp:sp modelId="{A61225A6-F8B0-DC4B-A335-66D7E7420907}">
      <dsp:nvSpPr>
        <dsp:cNvPr id="0" name=""/>
        <dsp:cNvSpPr/>
      </dsp:nvSpPr>
      <dsp:spPr>
        <a:xfrm>
          <a:off x="2026687" y="4528354"/>
          <a:ext cx="6462225" cy="431156"/>
        </a:xfrm>
        <a:prstGeom prst="roundRect">
          <a:avLst>
            <a:gd name="adj" fmla="val 10000"/>
          </a:avLst>
        </a:prstGeom>
        <a:solidFill>
          <a:srgbClr val="0E1F4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Sensitivity test</a:t>
          </a:r>
        </a:p>
      </dsp:txBody>
      <dsp:txXfrm>
        <a:off x="2039315" y="4540982"/>
        <a:ext cx="6436969" cy="4059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12E59-45A3-D84E-96CF-B35091316E11}">
      <dsp:nvSpPr>
        <dsp:cNvPr id="0" name=""/>
        <dsp:cNvSpPr/>
      </dsp:nvSpPr>
      <dsp:spPr>
        <a:xfrm rot="10800000">
          <a:off x="1020642" y="883"/>
          <a:ext cx="8474314" cy="1209216"/>
        </a:xfrm>
        <a:prstGeom prst="homePlate">
          <a:avLst/>
        </a:prstGeom>
        <a:solidFill>
          <a:srgbClr val="0E1F4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231" tIns="114300" rIns="21336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Similar to WSM, only in WPM a </a:t>
          </a:r>
          <a:r>
            <a:rPr lang="en-US" sz="3000" kern="1200" dirty="0">
              <a:solidFill>
                <a:schemeClr val="accent4"/>
              </a:solidFill>
            </a:rPr>
            <a:t>multiplication</a:t>
          </a:r>
          <a:r>
            <a:rPr lang="en-US" sz="3000" kern="1200" dirty="0"/>
            <a:t> operation is carried out</a:t>
          </a:r>
          <a:endParaRPr lang="en-US" sz="3000" b="1" kern="1200" dirty="0">
            <a:solidFill>
              <a:srgbClr val="FEBF12"/>
            </a:solidFill>
          </a:endParaRPr>
        </a:p>
      </dsp:txBody>
      <dsp:txXfrm rot="10800000">
        <a:off x="1322946" y="883"/>
        <a:ext cx="8172010" cy="1209216"/>
      </dsp:txXfrm>
    </dsp:sp>
    <dsp:sp modelId="{DFAA0EF5-02D0-CD41-BC4B-04A6068AFC91}">
      <dsp:nvSpPr>
        <dsp:cNvPr id="0" name=""/>
        <dsp:cNvSpPr/>
      </dsp:nvSpPr>
      <dsp:spPr>
        <a:xfrm>
          <a:off x="393279" y="8876"/>
          <a:ext cx="1209216" cy="1209216"/>
        </a:xfrm>
        <a:prstGeom prst="ellipse">
          <a:avLst/>
        </a:prstGeom>
        <a:solidFill>
          <a:srgbClr val="FEBF1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81C8D4-3059-BF45-BCB7-6F6FA99D64EE}">
      <dsp:nvSpPr>
        <dsp:cNvPr id="0" name=""/>
        <dsp:cNvSpPr/>
      </dsp:nvSpPr>
      <dsp:spPr>
        <a:xfrm rot="10800000">
          <a:off x="1020642" y="1571060"/>
          <a:ext cx="8474314" cy="1209216"/>
        </a:xfrm>
        <a:prstGeom prst="homePlate">
          <a:avLst/>
        </a:prstGeom>
        <a:solidFill>
          <a:srgbClr val="0E1F4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231" tIns="114300" rIns="21336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i="0" kern="1200" dirty="0"/>
            <a:t>WPM is dimensionless because its structure can eliminate the units used</a:t>
          </a:r>
          <a:endParaRPr lang="en-US" sz="3000" i="1" kern="1200" dirty="0"/>
        </a:p>
      </dsp:txBody>
      <dsp:txXfrm rot="10800000">
        <a:off x="1322946" y="1571060"/>
        <a:ext cx="8172010" cy="1209216"/>
      </dsp:txXfrm>
    </dsp:sp>
    <dsp:sp modelId="{75422894-1540-8241-B7EA-4072AB7E5527}">
      <dsp:nvSpPr>
        <dsp:cNvPr id="0" name=""/>
        <dsp:cNvSpPr/>
      </dsp:nvSpPr>
      <dsp:spPr>
        <a:xfrm>
          <a:off x="393279" y="1571060"/>
          <a:ext cx="1209216" cy="1209216"/>
        </a:xfrm>
        <a:prstGeom prst="ellipse">
          <a:avLst/>
        </a:prstGeom>
        <a:solidFill>
          <a:srgbClr val="FEBF1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B8DBD3-9AB4-A84E-A8C3-C18F98467EBE}">
      <dsp:nvSpPr>
        <dsp:cNvPr id="0" name=""/>
        <dsp:cNvSpPr/>
      </dsp:nvSpPr>
      <dsp:spPr>
        <a:xfrm rot="10800000">
          <a:off x="1020642" y="3141237"/>
          <a:ext cx="8474314" cy="1209216"/>
        </a:xfrm>
        <a:prstGeom prst="homePlate">
          <a:avLst/>
        </a:prstGeom>
        <a:solidFill>
          <a:srgbClr val="0E1F4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231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Due to the dimensionless nature of WPM can be used on different criteria unit conditions</a:t>
          </a:r>
          <a:endParaRPr lang="en-US" sz="2900" i="1" kern="1200" dirty="0"/>
        </a:p>
      </dsp:txBody>
      <dsp:txXfrm rot="10800000">
        <a:off x="1322946" y="3141237"/>
        <a:ext cx="8172010" cy="1209216"/>
      </dsp:txXfrm>
    </dsp:sp>
    <dsp:sp modelId="{2075D0CC-73DA-864C-8FDE-212ECDCB86BB}">
      <dsp:nvSpPr>
        <dsp:cNvPr id="0" name=""/>
        <dsp:cNvSpPr/>
      </dsp:nvSpPr>
      <dsp:spPr>
        <a:xfrm>
          <a:off x="393279" y="3141237"/>
          <a:ext cx="1209216" cy="1209216"/>
        </a:xfrm>
        <a:prstGeom prst="ellipse">
          <a:avLst/>
        </a:prstGeom>
        <a:solidFill>
          <a:srgbClr val="FEBF1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32240-92BF-CC44-99DC-FE41B557DD1C}" type="datetimeFigureOut">
              <a:rPr lang="en-US" smtClean="0"/>
              <a:t>2/19/25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C698C-85A1-7645-8D99-88ACA29C7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24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54B05-89B4-CA49-A97D-5773967BA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C460A4-FBDB-4843-A801-7FFC30DA2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A97A6-CA83-FF41-9FAC-EC2882B2D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637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3DA94-8D9A-4E4A-AD66-402DD74E1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6C41D6-3F8C-DA45-96E9-AAD73F7E0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1CB4ECE-6AC8-DC4C-80E9-8A5497E2E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149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339D6-43C2-7940-80F9-253DBC1BD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FE9BC-8A3D-6B42-99C9-B7266D56E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3FFD4BF-C3E7-3041-A5E6-6932EA57E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432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81C11-60E3-C045-BCE0-AD657884C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CD280-FEC7-AC41-B88B-3D24EAD35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EDA9A5F-B4CD-034A-AFB2-14B44C1517D3}"/>
              </a:ext>
            </a:extLst>
          </p:cNvPr>
          <p:cNvSpPr txBox="1">
            <a:spLocks/>
          </p:cNvSpPr>
          <p:nvPr userDrawn="1"/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515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52CD8-E19A-2541-B4FD-AF17A1656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4F5D4-FD0F-454A-9D32-8D3AC10463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3185E-503D-184D-A457-6D2E008E4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529CF98-528F-F142-A8CE-F41C053D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37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FE782-E64F-3847-B0C9-76552A994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3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F551E-3E4D-8A4B-A08B-9F8498FC1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95C0E-B956-3D42-B89A-059553CB6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1F1CEF-BAD8-5C41-ACBB-417D72A046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10CC60-106D-DE45-9340-A080FCE483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2AAE4CE-26CC-2545-8200-7B1ACF68B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326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C9327-42D2-9242-81F1-56D265980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5C298-763E-7F43-8112-3A5D6F490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736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BC6E1BC-7B77-924A-8E4B-2D84DBDD5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208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CC28-0CBF-4F45-89D0-BF884ED63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D7325-F5A1-5643-A326-4156B8426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0012" y="1368988"/>
            <a:ext cx="6172200" cy="450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308614-0288-394B-8691-ED3561F07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0693BB2-E99E-C241-84D5-09AB94BCB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429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0FB47-BF9D-394F-B485-E6AE781A1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FE88D9-E9CA-064E-9C41-9DA4374365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58949"/>
            <a:ext cx="6172200" cy="470210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A9B332-76DB-B84F-9ACD-440C41636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5129D4C-D814-1141-9FAA-4AC35030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30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7878C8-2155-244B-8A61-4BFD0C98D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3ED88-0471-1847-8B59-9219388D9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0A76B69-3363-D74E-8F72-C2BEFD434A7D}"/>
              </a:ext>
            </a:extLst>
          </p:cNvPr>
          <p:cNvGrpSpPr/>
          <p:nvPr userDrawn="1"/>
        </p:nvGrpSpPr>
        <p:grpSpPr>
          <a:xfrm>
            <a:off x="0" y="0"/>
            <a:ext cx="12192000" cy="180000"/>
            <a:chOff x="0" y="0"/>
            <a:chExt cx="12192000" cy="18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57839B7-137E-8A4E-9DBB-93A67DB6D1ED}"/>
                </a:ext>
              </a:extLst>
            </p:cNvPr>
            <p:cNvSpPr/>
            <p:nvPr userDrawn="1"/>
          </p:nvSpPr>
          <p:spPr>
            <a:xfrm>
              <a:off x="0" y="0"/>
              <a:ext cx="8455068" cy="180000"/>
            </a:xfrm>
            <a:prstGeom prst="rect">
              <a:avLst/>
            </a:prstGeom>
            <a:solidFill>
              <a:srgbClr val="0E1F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4CF3AEE-341B-BB49-8751-E52CB39D92AF}"/>
                </a:ext>
              </a:extLst>
            </p:cNvPr>
            <p:cNvSpPr/>
            <p:nvPr userDrawn="1"/>
          </p:nvSpPr>
          <p:spPr>
            <a:xfrm>
              <a:off x="8455068" y="0"/>
              <a:ext cx="1260000" cy="180000"/>
            </a:xfrm>
            <a:prstGeom prst="rect">
              <a:avLst/>
            </a:prstGeom>
            <a:solidFill>
              <a:srgbClr val="F15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B6A58AB-C36B-604D-8B97-CE1BEA3C01D4}"/>
                </a:ext>
              </a:extLst>
            </p:cNvPr>
            <p:cNvSpPr/>
            <p:nvPr userDrawn="1"/>
          </p:nvSpPr>
          <p:spPr>
            <a:xfrm>
              <a:off x="9715068" y="0"/>
              <a:ext cx="2476932" cy="180000"/>
            </a:xfrm>
            <a:prstGeom prst="rect">
              <a:avLst/>
            </a:prstGeom>
            <a:solidFill>
              <a:srgbClr val="FEBF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15B165E-2D96-7D41-9261-3925CBFF1B1E}"/>
              </a:ext>
            </a:extLst>
          </p:cNvPr>
          <p:cNvGrpSpPr/>
          <p:nvPr userDrawn="1"/>
        </p:nvGrpSpPr>
        <p:grpSpPr>
          <a:xfrm>
            <a:off x="10454640" y="291181"/>
            <a:ext cx="1506792" cy="720000"/>
            <a:chOff x="10454640" y="291181"/>
            <a:chExt cx="1506792" cy="720000"/>
          </a:xfrm>
        </p:grpSpPr>
        <p:pic>
          <p:nvPicPr>
            <p:cNvPr id="12" name="Picture 11" descr="Logo, icon&#10;&#10;Description automatically generated">
              <a:extLst>
                <a:ext uri="{FF2B5EF4-FFF2-40B4-BE49-F238E27FC236}">
                  <a16:creationId xmlns:a16="http://schemas.microsoft.com/office/drawing/2014/main" id="{99A3263D-297E-2F43-B98D-4E9E2A3C117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11272520" y="291181"/>
              <a:ext cx="688912" cy="720000"/>
            </a:xfrm>
            <a:prstGeom prst="rect">
              <a:avLst/>
            </a:prstGeom>
          </p:spPr>
        </p:pic>
        <p:pic>
          <p:nvPicPr>
            <p:cNvPr id="13" name="Picture 12" descr="A picture containing text, sign&#10;&#10;Description automatically generated">
              <a:extLst>
                <a:ext uri="{FF2B5EF4-FFF2-40B4-BE49-F238E27FC236}">
                  <a16:creationId xmlns:a16="http://schemas.microsoft.com/office/drawing/2014/main" id="{55E9DA91-D852-0248-8634-854C9B3EBCA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10454640" y="291181"/>
              <a:ext cx="714035" cy="7200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819177D-DF27-9F4C-A66D-0B003FAEF161}"/>
              </a:ext>
            </a:extLst>
          </p:cNvPr>
          <p:cNvGrpSpPr/>
          <p:nvPr userDrawn="1"/>
        </p:nvGrpSpPr>
        <p:grpSpPr>
          <a:xfrm>
            <a:off x="0" y="6318000"/>
            <a:ext cx="12191999" cy="540000"/>
            <a:chOff x="0" y="6318000"/>
            <a:chExt cx="12191999" cy="540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4E9C83E-A616-6E42-990B-61E3910357B5}"/>
                </a:ext>
              </a:extLst>
            </p:cNvPr>
            <p:cNvSpPr/>
            <p:nvPr userDrawn="1"/>
          </p:nvSpPr>
          <p:spPr>
            <a:xfrm flipH="1">
              <a:off x="2880000" y="6318000"/>
              <a:ext cx="8473800" cy="540000"/>
            </a:xfrm>
            <a:prstGeom prst="rect">
              <a:avLst/>
            </a:prstGeom>
            <a:solidFill>
              <a:srgbClr val="FEBF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BAD3BBA-AEA9-9148-AEEF-D0900E4D913C}"/>
                </a:ext>
              </a:extLst>
            </p:cNvPr>
            <p:cNvSpPr/>
            <p:nvPr userDrawn="1"/>
          </p:nvSpPr>
          <p:spPr>
            <a:xfrm flipH="1">
              <a:off x="0" y="6318000"/>
              <a:ext cx="2880000" cy="540000"/>
            </a:xfrm>
            <a:prstGeom prst="rect">
              <a:avLst/>
            </a:prstGeom>
            <a:solidFill>
              <a:srgbClr val="F15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9075315-7447-4D49-8AF9-D4C106A08E63}"/>
                </a:ext>
              </a:extLst>
            </p:cNvPr>
            <p:cNvSpPr/>
            <p:nvPr userDrawn="1"/>
          </p:nvSpPr>
          <p:spPr>
            <a:xfrm flipH="1">
              <a:off x="11353800" y="6318000"/>
              <a:ext cx="838199" cy="540000"/>
            </a:xfrm>
            <a:prstGeom prst="rect">
              <a:avLst/>
            </a:prstGeom>
            <a:solidFill>
              <a:srgbClr val="0E1F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144BCBA-6CCA-E048-9AA3-D193ADD12CD3}"/>
              </a:ext>
            </a:extLst>
          </p:cNvPr>
          <p:cNvSpPr txBox="1"/>
          <p:nvPr userDrawn="1"/>
        </p:nvSpPr>
        <p:spPr>
          <a:xfrm>
            <a:off x="0" y="6372556"/>
            <a:ext cx="2879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>
                <a:solidFill>
                  <a:schemeClr val="bg1"/>
                </a:solidFill>
                <a:latin typeface="+mn-lt"/>
              </a:rPr>
              <a:t>jti.polinema.ac.id</a:t>
            </a:r>
            <a:endParaRPr lang="en-US" sz="2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Text Placeholder 21">
            <a:extLst>
              <a:ext uri="{FF2B5EF4-FFF2-40B4-BE49-F238E27FC236}">
                <a16:creationId xmlns:a16="http://schemas.microsoft.com/office/drawing/2014/main" id="{67E329EB-6B78-F941-AD9C-AB9D28C5C26F}"/>
              </a:ext>
            </a:extLst>
          </p:cNvPr>
          <p:cNvSpPr txBox="1">
            <a:spLocks/>
          </p:cNvSpPr>
          <p:nvPr userDrawn="1"/>
        </p:nvSpPr>
        <p:spPr>
          <a:xfrm>
            <a:off x="3108361" y="6398880"/>
            <a:ext cx="7992029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200" kern="1200">
                <a:solidFill>
                  <a:srgbClr val="0E1F43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SISTEM PENDUKUNG KEPUTUSAN</a:t>
            </a:r>
          </a:p>
        </p:txBody>
      </p:sp>
    </p:spTree>
    <p:extLst>
      <p:ext uri="{BB962C8B-B14F-4D97-AF65-F5344CB8AC3E}">
        <p14:creationId xmlns:p14="http://schemas.microsoft.com/office/powerpoint/2010/main" val="1415031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DECISION SUPPORT SYSTEM (DSS)</a:t>
            </a:r>
            <a:br>
              <a:rPr lang="id-ID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dirty="0"/>
            </a:br>
            <a:r>
              <a:rPr lang="en-US" sz="4800" dirty="0"/>
              <a:t>Weighted </a:t>
            </a:r>
            <a:r>
              <a:rPr lang="en-US" sz="4800" b="1" dirty="0">
                <a:solidFill>
                  <a:srgbClr val="FEBF12"/>
                </a:solidFill>
                <a:highlight>
                  <a:srgbClr val="F15429"/>
                </a:highlight>
              </a:rPr>
              <a:t>SUM</a:t>
            </a:r>
            <a:r>
              <a:rPr lang="en-US" sz="4800" dirty="0"/>
              <a:t> Model (WSM)</a:t>
            </a:r>
            <a:br>
              <a:rPr lang="en-US" sz="4800" dirty="0"/>
            </a:br>
            <a:r>
              <a:rPr lang="en-US" sz="4800" dirty="0"/>
              <a:t>Weighted </a:t>
            </a:r>
            <a:r>
              <a:rPr lang="en-US" sz="4800" b="1" dirty="0">
                <a:solidFill>
                  <a:srgbClr val="FEBF12"/>
                </a:solidFill>
                <a:highlight>
                  <a:srgbClr val="F15429"/>
                </a:highlight>
              </a:rPr>
              <a:t>PRODUCT</a:t>
            </a:r>
            <a:r>
              <a:rPr lang="en-US" sz="4800" dirty="0"/>
              <a:t> Model (WPM)</a:t>
            </a:r>
            <a:r>
              <a:rPr lang="en-US" sz="5400" dirty="0"/>
              <a:t> </a:t>
            </a:r>
            <a:r>
              <a:rPr lang="id-ID" dirty="0"/>
              <a:t>	</a:t>
            </a:r>
            <a:endParaRPr lang="en-US" dirty="0"/>
          </a:p>
        </p:txBody>
      </p:sp>
      <p:sp>
        <p:nvSpPr>
          <p:cNvPr id="6" name="Subtitle 5"/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d-ID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id-ID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TEACHING TEAM </a:t>
            </a:r>
          </a:p>
          <a:p>
            <a:pPr marL="0" indent="0" algn="ctr">
              <a:buNone/>
            </a:pP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DECISION SUPPORT SYSTEM COURSE IN 24/25</a:t>
            </a:r>
          </a:p>
        </p:txBody>
      </p:sp>
    </p:spTree>
    <p:extLst>
      <p:ext uri="{BB962C8B-B14F-4D97-AF65-F5344CB8AC3E}">
        <p14:creationId xmlns:p14="http://schemas.microsoft.com/office/powerpoint/2010/main" val="4189673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98445-94D8-2A4E-B56B-B76F34814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656851"/>
          </a:xfrm>
        </p:spPr>
        <p:txBody>
          <a:bodyPr>
            <a:normAutofit fontScale="90000"/>
          </a:bodyPr>
          <a:lstStyle/>
          <a:p>
            <a:r>
              <a:rPr lang="en-US" dirty="0"/>
              <a:t>Step 3 - Add the Criteria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5FCC27-FC3B-534E-B219-1BC84264E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A9D7AC7-9587-1E4F-8DA6-468ADB4C7C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45631"/>
              </p:ext>
            </p:extLst>
          </p:nvPr>
        </p:nvGraphicFramePr>
        <p:xfrm>
          <a:off x="589455" y="2011680"/>
          <a:ext cx="10556739" cy="30383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2971">
                  <a:extLst>
                    <a:ext uri="{9D8B030D-6E8A-4147-A177-3AD203B41FA5}">
                      <a16:colId xmlns:a16="http://schemas.microsoft.com/office/drawing/2014/main" val="2179143743"/>
                    </a:ext>
                  </a:extLst>
                </a:gridCol>
                <a:gridCol w="1172971">
                  <a:extLst>
                    <a:ext uri="{9D8B030D-6E8A-4147-A177-3AD203B41FA5}">
                      <a16:colId xmlns:a16="http://schemas.microsoft.com/office/drawing/2014/main" val="2037829435"/>
                    </a:ext>
                  </a:extLst>
                </a:gridCol>
                <a:gridCol w="1172971">
                  <a:extLst>
                    <a:ext uri="{9D8B030D-6E8A-4147-A177-3AD203B41FA5}">
                      <a16:colId xmlns:a16="http://schemas.microsoft.com/office/drawing/2014/main" val="2482940878"/>
                    </a:ext>
                  </a:extLst>
                </a:gridCol>
                <a:gridCol w="1172971">
                  <a:extLst>
                    <a:ext uri="{9D8B030D-6E8A-4147-A177-3AD203B41FA5}">
                      <a16:colId xmlns:a16="http://schemas.microsoft.com/office/drawing/2014/main" val="3624272434"/>
                    </a:ext>
                  </a:extLst>
                </a:gridCol>
                <a:gridCol w="1172971">
                  <a:extLst>
                    <a:ext uri="{9D8B030D-6E8A-4147-A177-3AD203B41FA5}">
                      <a16:colId xmlns:a16="http://schemas.microsoft.com/office/drawing/2014/main" val="3283165608"/>
                    </a:ext>
                  </a:extLst>
                </a:gridCol>
                <a:gridCol w="1172971">
                  <a:extLst>
                    <a:ext uri="{9D8B030D-6E8A-4147-A177-3AD203B41FA5}">
                      <a16:colId xmlns:a16="http://schemas.microsoft.com/office/drawing/2014/main" val="1138366601"/>
                    </a:ext>
                  </a:extLst>
                </a:gridCol>
                <a:gridCol w="1172971">
                  <a:extLst>
                    <a:ext uri="{9D8B030D-6E8A-4147-A177-3AD203B41FA5}">
                      <a16:colId xmlns:a16="http://schemas.microsoft.com/office/drawing/2014/main" val="823291622"/>
                    </a:ext>
                  </a:extLst>
                </a:gridCol>
                <a:gridCol w="1172971">
                  <a:extLst>
                    <a:ext uri="{9D8B030D-6E8A-4147-A177-3AD203B41FA5}">
                      <a16:colId xmlns:a16="http://schemas.microsoft.com/office/drawing/2014/main" val="2068414137"/>
                    </a:ext>
                  </a:extLst>
                </a:gridCol>
                <a:gridCol w="1172971">
                  <a:extLst>
                    <a:ext uri="{9D8B030D-6E8A-4147-A177-3AD203B41FA5}">
                      <a16:colId xmlns:a16="http://schemas.microsoft.com/office/drawing/2014/main" val="2326791268"/>
                    </a:ext>
                  </a:extLst>
                </a:gridCol>
              </a:tblGrid>
              <a:tr h="506384"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Criteria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9899385"/>
                  </a:ext>
                </a:extLst>
              </a:tr>
              <a:tr h="506384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C1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C2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C3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C4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C5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C6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C7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WSM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027457"/>
                  </a:ext>
                </a:extLst>
              </a:tr>
              <a:tr h="506384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0.08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0.1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0.2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0.2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0.15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0.15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0.05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0.91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5468425"/>
                  </a:ext>
                </a:extLst>
              </a:tr>
              <a:tr h="506384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0.05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0.1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0.25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0.16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0.15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0.15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0.05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0.89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60700421"/>
                  </a:ext>
                </a:extLst>
              </a:tr>
              <a:tr h="506384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A3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0.1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0.08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0.2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0.12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0.15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0.09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0.0375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0.7975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15453543"/>
                  </a:ext>
                </a:extLst>
              </a:tr>
              <a:tr h="506384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A4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0.1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0.08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0.2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0.16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0.15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0.12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0.05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0.88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7209749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BDFA492-234B-21E8-5E4D-4A2FFDB031D8}"/>
              </a:ext>
            </a:extLst>
          </p:cNvPr>
          <p:cNvSpPr txBox="1"/>
          <p:nvPr/>
        </p:nvSpPr>
        <p:spPr>
          <a:xfrm>
            <a:off x="3077296" y="3068990"/>
            <a:ext cx="943985" cy="1923604"/>
          </a:xfrm>
          <a:prstGeom prst="rect">
            <a:avLst/>
          </a:prstGeom>
          <a:solidFill>
            <a:schemeClr val="lt1"/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600" dirty="0"/>
              <a:t>0.08</a:t>
            </a:r>
          </a:p>
          <a:p>
            <a:pPr algn="ctr">
              <a:spcAft>
                <a:spcPts val="600"/>
              </a:spcAft>
            </a:pPr>
            <a:r>
              <a:rPr lang="en-US" sz="2600" dirty="0"/>
              <a:t>0.08</a:t>
            </a:r>
          </a:p>
          <a:p>
            <a:pPr algn="ctr">
              <a:spcAft>
                <a:spcPts val="600"/>
              </a:spcAft>
            </a:pPr>
            <a:r>
              <a:rPr lang="en-US" sz="2600" dirty="0"/>
              <a:t>0.1</a:t>
            </a:r>
          </a:p>
          <a:p>
            <a:pPr algn="ctr">
              <a:spcAft>
                <a:spcPts val="600"/>
              </a:spcAft>
            </a:pPr>
            <a:r>
              <a:rPr lang="en-US" sz="2600" dirty="0"/>
              <a:t>0.1</a:t>
            </a:r>
          </a:p>
        </p:txBody>
      </p:sp>
    </p:spTree>
    <p:extLst>
      <p:ext uri="{BB962C8B-B14F-4D97-AF65-F5344CB8AC3E}">
        <p14:creationId xmlns:p14="http://schemas.microsoft.com/office/powerpoint/2010/main" val="1816239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CEB92-0482-A842-9011-50566713A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697193"/>
          </a:xfrm>
        </p:spPr>
        <p:txBody>
          <a:bodyPr/>
          <a:lstStyle/>
          <a:p>
            <a:r>
              <a:rPr lang="en-US" dirty="0"/>
              <a:t>Step 4 – Ranking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437CD9-5C94-7341-8D15-27AB05581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7A704C5-9BCA-B540-AF0F-1DE511D37C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310353"/>
              </p:ext>
            </p:extLst>
          </p:nvPr>
        </p:nvGraphicFramePr>
        <p:xfrm>
          <a:off x="629796" y="1406562"/>
          <a:ext cx="10556739" cy="283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2971">
                  <a:extLst>
                    <a:ext uri="{9D8B030D-6E8A-4147-A177-3AD203B41FA5}">
                      <a16:colId xmlns:a16="http://schemas.microsoft.com/office/drawing/2014/main" val="2179143743"/>
                    </a:ext>
                  </a:extLst>
                </a:gridCol>
                <a:gridCol w="1172971">
                  <a:extLst>
                    <a:ext uri="{9D8B030D-6E8A-4147-A177-3AD203B41FA5}">
                      <a16:colId xmlns:a16="http://schemas.microsoft.com/office/drawing/2014/main" val="2037829435"/>
                    </a:ext>
                  </a:extLst>
                </a:gridCol>
                <a:gridCol w="1172971">
                  <a:extLst>
                    <a:ext uri="{9D8B030D-6E8A-4147-A177-3AD203B41FA5}">
                      <a16:colId xmlns:a16="http://schemas.microsoft.com/office/drawing/2014/main" val="2482940878"/>
                    </a:ext>
                  </a:extLst>
                </a:gridCol>
                <a:gridCol w="1172971">
                  <a:extLst>
                    <a:ext uri="{9D8B030D-6E8A-4147-A177-3AD203B41FA5}">
                      <a16:colId xmlns:a16="http://schemas.microsoft.com/office/drawing/2014/main" val="3624272434"/>
                    </a:ext>
                  </a:extLst>
                </a:gridCol>
                <a:gridCol w="1172971">
                  <a:extLst>
                    <a:ext uri="{9D8B030D-6E8A-4147-A177-3AD203B41FA5}">
                      <a16:colId xmlns:a16="http://schemas.microsoft.com/office/drawing/2014/main" val="3283165608"/>
                    </a:ext>
                  </a:extLst>
                </a:gridCol>
                <a:gridCol w="1172971">
                  <a:extLst>
                    <a:ext uri="{9D8B030D-6E8A-4147-A177-3AD203B41FA5}">
                      <a16:colId xmlns:a16="http://schemas.microsoft.com/office/drawing/2014/main" val="1138366601"/>
                    </a:ext>
                  </a:extLst>
                </a:gridCol>
                <a:gridCol w="1172971">
                  <a:extLst>
                    <a:ext uri="{9D8B030D-6E8A-4147-A177-3AD203B41FA5}">
                      <a16:colId xmlns:a16="http://schemas.microsoft.com/office/drawing/2014/main" val="823291622"/>
                    </a:ext>
                  </a:extLst>
                </a:gridCol>
                <a:gridCol w="1172971">
                  <a:extLst>
                    <a:ext uri="{9D8B030D-6E8A-4147-A177-3AD203B41FA5}">
                      <a16:colId xmlns:a16="http://schemas.microsoft.com/office/drawing/2014/main" val="2068414137"/>
                    </a:ext>
                  </a:extLst>
                </a:gridCol>
                <a:gridCol w="1172971">
                  <a:extLst>
                    <a:ext uri="{9D8B030D-6E8A-4147-A177-3AD203B41FA5}">
                      <a16:colId xmlns:a16="http://schemas.microsoft.com/office/drawing/2014/main" val="2326791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Criteria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9899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C1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C2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C3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C4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C5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C6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C7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WSM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02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0.08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0.08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0.2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0.2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0.15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0.15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0.05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0.91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BF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468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0.05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0.08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0.25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0.16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0.15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0.15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0.05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0.89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BF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700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A3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0.1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0.1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0.2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0.12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0.15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0.09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0.0375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0.7975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BF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453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A4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0.1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0.1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0.2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0.16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0.15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0.12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0.05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0.88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BF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0974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FD36528-EA1E-0347-8C78-BE9DB7043F93}"/>
              </a:ext>
            </a:extLst>
          </p:cNvPr>
          <p:cNvSpPr txBox="1"/>
          <p:nvPr/>
        </p:nvSpPr>
        <p:spPr>
          <a:xfrm>
            <a:off x="629796" y="4454030"/>
            <a:ext cx="473975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So, the alternative ranking order is,</a:t>
            </a:r>
          </a:p>
          <a:p>
            <a:r>
              <a:rPr lang="en-US" sz="2500" dirty="0"/>
              <a:t>A1 &gt; A2 &gt; A4 &gt; A3</a:t>
            </a:r>
          </a:p>
        </p:txBody>
      </p:sp>
      <p:sp>
        <p:nvSpPr>
          <p:cNvPr id="7" name="Rectangle 6"/>
          <p:cNvSpPr/>
          <p:nvPr/>
        </p:nvSpPr>
        <p:spPr>
          <a:xfrm>
            <a:off x="5518200" y="4454030"/>
            <a:ext cx="45211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id-ID" sz="2400" b="1" dirty="0" err="1"/>
              <a:t>Rank</a:t>
            </a:r>
            <a:r>
              <a:rPr lang="id-ID" sz="2400" b="1" dirty="0"/>
              <a:t> 1: Ibu Lestari </a:t>
            </a:r>
          </a:p>
          <a:p>
            <a:pPr lvl="1"/>
            <a:r>
              <a:rPr lang="id-ID" sz="2400" b="1" dirty="0" err="1"/>
              <a:t>Rank</a:t>
            </a:r>
            <a:r>
              <a:rPr lang="id-ID" sz="2400" b="1" dirty="0"/>
              <a:t> 2: Bapak Amir</a:t>
            </a:r>
          </a:p>
          <a:p>
            <a:pPr lvl="1"/>
            <a:r>
              <a:rPr lang="id-ID" sz="2400" b="1" dirty="0" err="1"/>
              <a:t>Rank</a:t>
            </a:r>
            <a:r>
              <a:rPr lang="id-ID" sz="2400" b="1" dirty="0"/>
              <a:t> 3: Ibu Siti</a:t>
            </a:r>
          </a:p>
          <a:p>
            <a:pPr lvl="1"/>
            <a:r>
              <a:rPr lang="id-ID" sz="2400" b="1" dirty="0" err="1"/>
              <a:t>Rank</a:t>
            </a:r>
            <a:r>
              <a:rPr lang="id-ID" sz="2400" b="1" dirty="0"/>
              <a:t> 4: Bapak Joko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966189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8652E-237D-9A45-A114-81CB7A603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PRODUCT Model (WPM)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79221D3-C9F4-B549-9F92-52072A3588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8160053"/>
              </p:ext>
            </p:extLst>
          </p:nvPr>
        </p:nvGraphicFramePr>
        <p:xfrm>
          <a:off x="838200" y="169068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12F07C-1508-0C43-BED1-FFAA269F2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Graphic 6" descr="Target with solid fill">
            <a:extLst>
              <a:ext uri="{FF2B5EF4-FFF2-40B4-BE49-F238E27FC236}">
                <a16:creationId xmlns:a16="http://schemas.microsoft.com/office/drawing/2014/main" id="{9942BFD7-8056-5446-95DE-4DA6ECF11C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81760" y="1833880"/>
            <a:ext cx="914400" cy="914400"/>
          </a:xfrm>
          <a:prstGeom prst="rect">
            <a:avLst/>
          </a:prstGeom>
        </p:spPr>
      </p:pic>
      <p:pic>
        <p:nvPicPr>
          <p:cNvPr id="8" name="Graphic 7" descr="Target with solid fill">
            <a:extLst>
              <a:ext uri="{FF2B5EF4-FFF2-40B4-BE49-F238E27FC236}">
                <a16:creationId xmlns:a16="http://schemas.microsoft.com/office/drawing/2014/main" id="{6449FEE6-63E7-794B-8005-F8910E3387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81760" y="3409157"/>
            <a:ext cx="914400" cy="914400"/>
          </a:xfrm>
          <a:prstGeom prst="rect">
            <a:avLst/>
          </a:prstGeom>
        </p:spPr>
      </p:pic>
      <p:pic>
        <p:nvPicPr>
          <p:cNvPr id="9" name="Graphic 8" descr="Target with solid fill">
            <a:extLst>
              <a:ext uri="{FF2B5EF4-FFF2-40B4-BE49-F238E27FC236}">
                <a16:creationId xmlns:a16="http://schemas.microsoft.com/office/drawing/2014/main" id="{E6C7E8DE-A318-B24A-A88B-91135965EC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81760" y="49844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003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591A0-A87D-564F-8A4B-4BBB115E0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Values preference on WPM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5FBE3D-9954-B144-AC3B-45F6AAF41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DAB05A0-4F57-D94E-899C-A9267316594E}"/>
                  </a:ext>
                </a:extLst>
              </p:cNvPr>
              <p:cNvSpPr txBox="1"/>
              <p:nvPr/>
            </p:nvSpPr>
            <p:spPr>
              <a:xfrm>
                <a:off x="824023" y="1850530"/>
                <a:ext cx="10543953" cy="1946943"/>
              </a:xfrm>
              <a:prstGeom prst="rect">
                <a:avLst/>
              </a:prstGeom>
              <a:noFill/>
              <a:ln>
                <a:solidFill>
                  <a:srgbClr val="0E1F43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𝑊𝑃𝑀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4000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000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000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000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4000" b="0" i="1" smtClean="0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4000" i="1"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sz="4000" i="1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chemeClr val="tx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4000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4000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𝑢𝑛𝑡𝑢𝑘</m:t>
                          </m:r>
                          <m:r>
                            <a:rPr lang="en-US" sz="4000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000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=1, 2, 3, . .., </m:t>
                          </m:r>
                          <m:r>
                            <a:rPr lang="en-US" sz="4000" i="1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nary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DAB05A0-4F57-D94E-899C-A92673165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023" y="1850530"/>
                <a:ext cx="10543953" cy="1946943"/>
              </a:xfrm>
              <a:prstGeom prst="rect">
                <a:avLst/>
              </a:prstGeom>
              <a:blipFill>
                <a:blip r:embed="rId2"/>
                <a:stretch>
                  <a:fillRect t="-98065" b="-145806"/>
                </a:stretch>
              </a:blipFill>
              <a:ln>
                <a:solidFill>
                  <a:srgbClr val="0E1F43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8C3B380-D60D-7549-8A72-E6ED8871B1B8}"/>
                  </a:ext>
                </a:extLst>
              </p:cNvPr>
              <p:cNvSpPr txBox="1"/>
              <p:nvPr/>
            </p:nvSpPr>
            <p:spPr>
              <a:xfrm>
                <a:off x="1819300" y="3957316"/>
                <a:ext cx="8553400" cy="20778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7000" indent="0">
                  <a:buNone/>
                </a:pPr>
                <a:r>
                  <a:rPr lang="id-ID" sz="2500" dirty="0">
                    <a:solidFill>
                      <a:schemeClr val="tx2">
                        <a:lumMod val="10000"/>
                      </a:schemeClr>
                    </a:solidFill>
                  </a:rPr>
                  <a:t>Dimana:</a:t>
                </a:r>
              </a:p>
              <a:p>
                <a:pPr marL="1270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500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𝑊𝑃𝑀</m:t>
                          </m:r>
                        </m:sub>
                      </m:sSub>
                      <m:r>
                        <a:rPr lang="en-US" sz="2500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𝑁𝑖𝑙𝑎𝑖</m:t>
                      </m:r>
                      <m:r>
                        <a:rPr lang="en-US" sz="2500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𝑊𝑃𝑀</m:t>
                      </m:r>
                      <m:r>
                        <a:rPr lang="en-US" sz="2500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𝑢𝑛𝑡𝑢𝑘</m:t>
                      </m:r>
                      <m:r>
                        <a:rPr lang="en-US" sz="2500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𝑠𝑒𝑡𝑖𝑎𝑝</m:t>
                      </m:r>
                      <m:r>
                        <a:rPr lang="en-US" sz="2500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𝑎𝑙𝑡𝑒𝑟𝑛𝑎𝑡𝑖𝑓</m:t>
                      </m:r>
                    </m:oMath>
                    <m:oMath xmlns:m="http://schemas.openxmlformats.org/officeDocument/2006/math">
                      <m:r>
                        <a:rPr lang="en-US" sz="2500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500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𝑗𝑢𝑚𝑙𝑎h</m:t>
                      </m:r>
                      <m:r>
                        <a:rPr lang="en-US" sz="2500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𝑘𝑟𝑖𝑡𝑒𝑟𝑖𝑎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500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500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𝑁𝑖𝑙𝑎𝑖</m:t>
                      </m:r>
                      <m:r>
                        <a:rPr lang="en-US" sz="2500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𝑘𝑟𝑖𝑡𝑒𝑟𝑖𝑎</m:t>
                      </m:r>
                      <m:r>
                        <a:rPr lang="en-US" sz="2500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𝑝𝑎𝑑𝑎</m:t>
                      </m:r>
                      <m:r>
                        <a:rPr lang="en-US" sz="2500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𝑎𝑙𝑡𝑒𝑟𝑛𝑎𝑡𝑖𝑓</m:t>
                      </m:r>
                      <m:r>
                        <a:rPr lang="en-US" sz="2500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𝑘𝑒</m:t>
                      </m:r>
                      <m:r>
                        <a:rPr lang="en-US" sz="2500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500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500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𝑑𝑎𝑛</m:t>
                      </m:r>
                      <m:r>
                        <a:rPr lang="en-US" sz="2500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𝑘𝑟𝑖𝑡𝑟𝑖𝑎</m:t>
                      </m:r>
                      <m:r>
                        <a:rPr lang="en-US" sz="2500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500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500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𝐵𝑜𝑏𝑜𝑡</m:t>
                      </m:r>
                      <m:r>
                        <a:rPr lang="en-US" sz="2500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𝑢𝑛𝑡𝑢𝑘</m:t>
                      </m:r>
                      <m:r>
                        <a:rPr lang="en-US" sz="2500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𝑘𝑟𝑖𝑡𝑒𝑟𝑖𝑎</m:t>
                      </m:r>
                      <m:r>
                        <a:rPr lang="en-US" sz="2500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8C3B380-D60D-7549-8A72-E6ED8871B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300" y="3957316"/>
                <a:ext cx="8553400" cy="2077877"/>
              </a:xfrm>
              <a:prstGeom prst="rect">
                <a:avLst/>
              </a:prstGeom>
              <a:blipFill>
                <a:blip r:embed="rId3"/>
                <a:stretch>
                  <a:fillRect t="-2424" b="-2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0582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E5AE6-B9AA-A84B-BF81-6CE454627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360000" cy="673562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Implementation in the same case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3C1D9-8D29-284A-9983-93F6E5ADB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EBF12"/>
                </a:solidFill>
                <a:highlight>
                  <a:srgbClr val="0E1F43"/>
                </a:highlight>
              </a:rPr>
              <a:t>Criteria (Weight)</a:t>
            </a:r>
          </a:p>
          <a:p>
            <a:pPr marL="0" indent="0">
              <a:buNone/>
            </a:pPr>
            <a:r>
              <a:rPr lang="en-US" dirty="0"/>
              <a:t>C1 </a:t>
            </a:r>
            <a:r>
              <a:rPr lang="en-US" dirty="0">
                <a:sym typeface="Wingdings" pitchFamily="2" charset="2"/>
              </a:rPr>
              <a:t> Private Character (10%)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C2  Credit Status (10%)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C3  Business Condition (25%)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C4  Earnings (20%)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C5  Warranty (15%)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C6  Warranty Condition (15%)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C7  Installment (5%)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8E91E1-817A-3E43-95D1-51D414407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726424C-F7CC-904B-B7AD-E41CFD45B7ED}"/>
              </a:ext>
            </a:extLst>
          </p:cNvPr>
          <p:cNvSpPr txBox="1">
            <a:spLocks/>
          </p:cNvSpPr>
          <p:nvPr/>
        </p:nvSpPr>
        <p:spPr>
          <a:xfrm>
            <a:off x="6532820" y="1253331"/>
            <a:ext cx="5257800" cy="500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FEBF12"/>
                </a:solidFill>
              </a:rPr>
              <a:t>Example of Criterion Value Scale</a:t>
            </a:r>
            <a:endParaRPr lang="en-US" b="1" dirty="0">
              <a:solidFill>
                <a:srgbClr val="FEBF12"/>
              </a:solidFill>
              <a:highlight>
                <a:srgbClr val="0E1F43"/>
              </a:highlight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078E3F8-4167-774B-82B7-8705CAD9B350}"/>
              </a:ext>
            </a:extLst>
          </p:cNvPr>
          <p:cNvGraphicFramePr>
            <a:graphicFrameLocks noGrp="1"/>
          </p:cNvGraphicFramePr>
          <p:nvPr/>
        </p:nvGraphicFramePr>
        <p:xfrm>
          <a:off x="6532820" y="1888593"/>
          <a:ext cx="4084873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80034">
                  <a:extLst>
                    <a:ext uri="{9D8B030D-6E8A-4147-A177-3AD203B41FA5}">
                      <a16:colId xmlns:a16="http://schemas.microsoft.com/office/drawing/2014/main" val="2559291670"/>
                    </a:ext>
                  </a:extLst>
                </a:gridCol>
                <a:gridCol w="1908699">
                  <a:extLst>
                    <a:ext uri="{9D8B030D-6E8A-4147-A177-3AD203B41FA5}">
                      <a16:colId xmlns:a16="http://schemas.microsoft.com/office/drawing/2014/main" val="3095785996"/>
                    </a:ext>
                  </a:extLst>
                </a:gridCol>
                <a:gridCol w="1296140">
                  <a:extLst>
                    <a:ext uri="{9D8B030D-6E8A-4147-A177-3AD203B41FA5}">
                      <a16:colId xmlns:a16="http://schemas.microsoft.com/office/drawing/2014/main" val="4187789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Scale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636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Enough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154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164159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E3403EA-431F-4547-9646-E977B5609846}"/>
              </a:ext>
            </a:extLst>
          </p:cNvPr>
          <p:cNvSpPr txBox="1">
            <a:spLocks/>
          </p:cNvSpPr>
          <p:nvPr/>
        </p:nvSpPr>
        <p:spPr>
          <a:xfrm>
            <a:off x="6532820" y="3575942"/>
            <a:ext cx="5257800" cy="500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FEBF12"/>
                </a:solidFill>
                <a:highlight>
                  <a:srgbClr val="0E1F43"/>
                </a:highlight>
              </a:rPr>
              <a:t>Normalization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198785-7457-9241-903D-52BB59A357CB}"/>
              </a:ext>
            </a:extLst>
          </p:cNvPr>
          <p:cNvSpPr txBox="1"/>
          <p:nvPr/>
        </p:nvSpPr>
        <p:spPr>
          <a:xfrm>
            <a:off x="6532820" y="4087509"/>
            <a:ext cx="498046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id-ID" sz="2800" dirty="0" err="1">
                <a:solidFill>
                  <a:schemeClr val="tx2">
                    <a:lumMod val="10000"/>
                  </a:schemeClr>
                </a:solidFill>
              </a:rPr>
              <a:t>Attribut</a:t>
            </a:r>
            <a:r>
              <a:rPr lang="id-ID" sz="2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id-ID" sz="2800" dirty="0" err="1">
                <a:solidFill>
                  <a:schemeClr val="tx2">
                    <a:lumMod val="10000"/>
                  </a:schemeClr>
                </a:solidFill>
              </a:rPr>
              <a:t>Benefit</a:t>
            </a:r>
            <a:r>
              <a:rPr lang="id-ID" sz="2800" dirty="0">
                <a:solidFill>
                  <a:schemeClr val="tx2">
                    <a:lumMod val="10000"/>
                  </a:schemeClr>
                </a:solidFill>
              </a:rPr>
              <a:t>: </a:t>
            </a:r>
          </a:p>
          <a:p>
            <a:pPr>
              <a:buNone/>
            </a:pPr>
            <a:r>
              <a:rPr lang="id-ID" sz="2800" b="1" dirty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id-ID" sz="2800" b="1" dirty="0" err="1">
                <a:solidFill>
                  <a:schemeClr val="tx2">
                    <a:lumMod val="10000"/>
                  </a:schemeClr>
                </a:solidFill>
              </a:rPr>
              <a:t>r</a:t>
            </a:r>
            <a:r>
              <a:rPr lang="id-ID" sz="1200" b="1" dirty="0" err="1">
                <a:solidFill>
                  <a:schemeClr val="tx2">
                    <a:lumMod val="10000"/>
                  </a:schemeClr>
                </a:solidFill>
              </a:rPr>
              <a:t>ij</a:t>
            </a:r>
            <a:r>
              <a:rPr lang="id-ID" sz="2800" b="1" dirty="0">
                <a:solidFill>
                  <a:schemeClr val="tx2">
                    <a:lumMod val="10000"/>
                  </a:schemeClr>
                </a:solidFill>
              </a:rPr>
              <a:t> = </a:t>
            </a:r>
            <a:r>
              <a:rPr lang="id-ID" sz="2800" b="1" dirty="0" err="1">
                <a:solidFill>
                  <a:schemeClr val="tx2">
                    <a:lumMod val="10000"/>
                  </a:schemeClr>
                </a:solidFill>
              </a:rPr>
              <a:t>S</a:t>
            </a:r>
            <a:r>
              <a:rPr lang="id-ID" sz="1200" b="1" dirty="0" err="1">
                <a:solidFill>
                  <a:schemeClr val="tx2">
                    <a:lumMod val="10000"/>
                  </a:schemeClr>
                </a:solidFill>
              </a:rPr>
              <a:t>ij</a:t>
            </a:r>
            <a:r>
              <a:rPr lang="id-ID" sz="2800" b="1" dirty="0">
                <a:solidFill>
                  <a:schemeClr val="tx2">
                    <a:lumMod val="10000"/>
                  </a:schemeClr>
                </a:solidFill>
              </a:rPr>
              <a:t> / </a:t>
            </a:r>
            <a:r>
              <a:rPr lang="id-ID" sz="2800" b="1" dirty="0" err="1">
                <a:solidFill>
                  <a:schemeClr val="tx2">
                    <a:lumMod val="10000"/>
                  </a:schemeClr>
                </a:solidFill>
              </a:rPr>
              <a:t>max</a:t>
            </a:r>
            <a:r>
              <a:rPr lang="id-ID" sz="2800" b="1" dirty="0">
                <a:solidFill>
                  <a:schemeClr val="tx2">
                    <a:lumMod val="10000"/>
                  </a:schemeClr>
                </a:solidFill>
              </a:rPr>
              <a:t>(</a:t>
            </a:r>
            <a:r>
              <a:rPr lang="id-ID" sz="2800" b="1" dirty="0" err="1">
                <a:solidFill>
                  <a:schemeClr val="tx2">
                    <a:lumMod val="10000"/>
                  </a:schemeClr>
                </a:solidFill>
              </a:rPr>
              <a:t>S</a:t>
            </a:r>
            <a:r>
              <a:rPr lang="id-ID" sz="1200" b="1" dirty="0" err="1">
                <a:solidFill>
                  <a:schemeClr val="tx2">
                    <a:lumMod val="10000"/>
                  </a:schemeClr>
                </a:solidFill>
              </a:rPr>
              <a:t>ij</a:t>
            </a:r>
            <a:r>
              <a:rPr lang="id-ID" sz="2800" b="1" dirty="0">
                <a:solidFill>
                  <a:schemeClr val="tx2">
                    <a:lumMod val="10000"/>
                  </a:schemeClr>
                </a:solidFill>
              </a:rPr>
              <a:t>)</a:t>
            </a:r>
          </a:p>
          <a:p>
            <a:pPr>
              <a:buNone/>
            </a:pPr>
            <a:r>
              <a:rPr lang="id-ID" sz="2800" dirty="0" err="1">
                <a:solidFill>
                  <a:schemeClr val="tx2">
                    <a:lumMod val="10000"/>
                  </a:schemeClr>
                </a:solidFill>
              </a:rPr>
              <a:t>Attribut</a:t>
            </a:r>
            <a:r>
              <a:rPr lang="id-ID" sz="2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id-ID" sz="2800" dirty="0" err="1">
                <a:solidFill>
                  <a:schemeClr val="tx2">
                    <a:lumMod val="10000"/>
                  </a:schemeClr>
                </a:solidFill>
              </a:rPr>
              <a:t>Cost</a:t>
            </a:r>
            <a:r>
              <a:rPr lang="id-ID" sz="2800" dirty="0">
                <a:solidFill>
                  <a:schemeClr val="tx2">
                    <a:lumMod val="10000"/>
                  </a:schemeClr>
                </a:solidFill>
              </a:rPr>
              <a:t>: </a:t>
            </a:r>
          </a:p>
          <a:p>
            <a:pPr>
              <a:buNone/>
            </a:pPr>
            <a:r>
              <a:rPr lang="id-ID" sz="2800" b="1" dirty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id-ID" sz="2800" b="1" dirty="0" err="1">
                <a:solidFill>
                  <a:schemeClr val="tx2">
                    <a:lumMod val="10000"/>
                  </a:schemeClr>
                </a:solidFill>
              </a:rPr>
              <a:t>r</a:t>
            </a:r>
            <a:r>
              <a:rPr lang="id-ID" sz="1200" b="1" dirty="0" err="1">
                <a:solidFill>
                  <a:schemeClr val="tx2">
                    <a:lumMod val="10000"/>
                  </a:schemeClr>
                </a:solidFill>
              </a:rPr>
              <a:t>ij</a:t>
            </a:r>
            <a:r>
              <a:rPr lang="id-ID" sz="2800" b="1" dirty="0">
                <a:solidFill>
                  <a:schemeClr val="tx2">
                    <a:lumMod val="10000"/>
                  </a:schemeClr>
                </a:solidFill>
              </a:rPr>
              <a:t> = min(</a:t>
            </a:r>
            <a:r>
              <a:rPr lang="id-ID" sz="2800" b="1" dirty="0" err="1">
                <a:solidFill>
                  <a:schemeClr val="tx2">
                    <a:lumMod val="10000"/>
                  </a:schemeClr>
                </a:solidFill>
              </a:rPr>
              <a:t>S</a:t>
            </a:r>
            <a:r>
              <a:rPr lang="id-ID" sz="1200" b="1" dirty="0" err="1">
                <a:solidFill>
                  <a:schemeClr val="tx2">
                    <a:lumMod val="10000"/>
                  </a:schemeClr>
                </a:solidFill>
              </a:rPr>
              <a:t>ij</a:t>
            </a:r>
            <a:r>
              <a:rPr lang="id-ID" sz="2800" b="1" dirty="0">
                <a:solidFill>
                  <a:schemeClr val="tx2">
                    <a:lumMod val="10000"/>
                  </a:schemeClr>
                </a:solidFill>
              </a:rPr>
              <a:t>) / </a:t>
            </a:r>
            <a:r>
              <a:rPr lang="id-ID" sz="2800" b="1" dirty="0" err="1">
                <a:solidFill>
                  <a:schemeClr val="tx2">
                    <a:lumMod val="10000"/>
                  </a:schemeClr>
                </a:solidFill>
              </a:rPr>
              <a:t>S</a:t>
            </a:r>
            <a:r>
              <a:rPr lang="id-ID" sz="1200" b="1" dirty="0" err="1">
                <a:solidFill>
                  <a:schemeClr val="tx2">
                    <a:lumMod val="10000"/>
                  </a:schemeClr>
                </a:solidFill>
              </a:rPr>
              <a:t>ij</a:t>
            </a:r>
            <a:endParaRPr lang="id-ID" sz="1800" b="1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864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CC536-BFF4-1945-B5F8-452407F39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360000" cy="683746"/>
          </a:xfrm>
        </p:spPr>
        <p:txBody>
          <a:bodyPr>
            <a:normAutofit fontScale="90000"/>
          </a:bodyPr>
          <a:lstStyle/>
          <a:p>
            <a:r>
              <a:rPr lang="en-US" dirty="0"/>
              <a:t>Fast Forward to Normalization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192595-19ED-3A49-96F7-85CB6360F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13E8AB-A6BA-E44A-A3FD-ED37F6D8AAED}"/>
              </a:ext>
            </a:extLst>
          </p:cNvPr>
          <p:cNvSpPr txBox="1"/>
          <p:nvPr/>
        </p:nvSpPr>
        <p:spPr>
          <a:xfrm>
            <a:off x="770936" y="5104503"/>
            <a:ext cx="104373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EBF12"/>
                </a:solidFill>
                <a:highlight>
                  <a:srgbClr val="0E1F43"/>
                </a:highlight>
              </a:rPr>
              <a:t>Note</a:t>
            </a:r>
            <a:r>
              <a:rPr lang="en-US" sz="2400" dirty="0">
                <a:highlight>
                  <a:srgbClr val="0E1F43"/>
                </a:highlight>
              </a:rPr>
              <a:t>: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/>
              <a:t>The WPM normalization process is the same as the WSM normalization process
We can use the same technique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C3CAB2D7-E62E-F04E-B01B-B2DC5317EA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086336"/>
              </p:ext>
            </p:extLst>
          </p:nvPr>
        </p:nvGraphicFramePr>
        <p:xfrm>
          <a:off x="1357576" y="1116107"/>
          <a:ext cx="9476848" cy="3840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4606">
                  <a:extLst>
                    <a:ext uri="{9D8B030D-6E8A-4147-A177-3AD203B41FA5}">
                      <a16:colId xmlns:a16="http://schemas.microsoft.com/office/drawing/2014/main" val="2179143743"/>
                    </a:ext>
                  </a:extLst>
                </a:gridCol>
                <a:gridCol w="1184606">
                  <a:extLst>
                    <a:ext uri="{9D8B030D-6E8A-4147-A177-3AD203B41FA5}">
                      <a16:colId xmlns:a16="http://schemas.microsoft.com/office/drawing/2014/main" val="2037829435"/>
                    </a:ext>
                  </a:extLst>
                </a:gridCol>
                <a:gridCol w="1184606">
                  <a:extLst>
                    <a:ext uri="{9D8B030D-6E8A-4147-A177-3AD203B41FA5}">
                      <a16:colId xmlns:a16="http://schemas.microsoft.com/office/drawing/2014/main" val="2482940878"/>
                    </a:ext>
                  </a:extLst>
                </a:gridCol>
                <a:gridCol w="1184606">
                  <a:extLst>
                    <a:ext uri="{9D8B030D-6E8A-4147-A177-3AD203B41FA5}">
                      <a16:colId xmlns:a16="http://schemas.microsoft.com/office/drawing/2014/main" val="3624272434"/>
                    </a:ext>
                  </a:extLst>
                </a:gridCol>
                <a:gridCol w="1184606">
                  <a:extLst>
                    <a:ext uri="{9D8B030D-6E8A-4147-A177-3AD203B41FA5}">
                      <a16:colId xmlns:a16="http://schemas.microsoft.com/office/drawing/2014/main" val="3283165608"/>
                    </a:ext>
                  </a:extLst>
                </a:gridCol>
                <a:gridCol w="1184606">
                  <a:extLst>
                    <a:ext uri="{9D8B030D-6E8A-4147-A177-3AD203B41FA5}">
                      <a16:colId xmlns:a16="http://schemas.microsoft.com/office/drawing/2014/main" val="1138366601"/>
                    </a:ext>
                  </a:extLst>
                </a:gridCol>
                <a:gridCol w="1184606">
                  <a:extLst>
                    <a:ext uri="{9D8B030D-6E8A-4147-A177-3AD203B41FA5}">
                      <a16:colId xmlns:a16="http://schemas.microsoft.com/office/drawing/2014/main" val="823291622"/>
                    </a:ext>
                  </a:extLst>
                </a:gridCol>
                <a:gridCol w="1184606">
                  <a:extLst>
                    <a:ext uri="{9D8B030D-6E8A-4147-A177-3AD203B41FA5}">
                      <a16:colId xmlns:a16="http://schemas.microsoft.com/office/drawing/2014/main" val="2068414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Criteria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899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0.1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BF1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0.1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BF1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0.25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BF1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0.2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BF1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0.15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BF1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0.15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BF1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0.05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BF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223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02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0.8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0.8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5468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0.5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0.8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60700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A3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0.8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0.8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0.6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0.6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0.75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15453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A4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0.8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0.8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0.8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0.8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72097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403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6D9BD-FC0A-D146-B665-C23D5B9D8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725247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Step 2 / 3 – Calculate the Weight and Value of the WPM</a:t>
            </a:r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74C63-643D-A449-A329-560D76F7D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CCA0041-0C60-F845-9933-8908FABF798F}"/>
                  </a:ext>
                </a:extLst>
              </p:cNvPr>
              <p:cNvSpPr txBox="1"/>
              <p:nvPr/>
            </p:nvSpPr>
            <p:spPr>
              <a:xfrm>
                <a:off x="372059" y="5506079"/>
                <a:ext cx="11695894" cy="5130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𝑤𝑝𝑚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0.8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0.1</m:t>
                          </m:r>
                        </m:sup>
                      </m:sSup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0.1</m:t>
                          </m:r>
                        </m:sup>
                      </m:sSup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0.8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0.25</m:t>
                          </m:r>
                        </m:sup>
                      </m:sSup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0.2</m:t>
                          </m:r>
                        </m:sup>
                      </m:sSup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0.15</m:t>
                          </m:r>
                        </m:sup>
                      </m:sSup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0.15</m:t>
                          </m:r>
                        </m:sup>
                      </m:sSup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0.05</m:t>
                          </m:r>
                        </m:sup>
                      </m:sSup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CCA0041-0C60-F845-9933-8908FABF7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59" y="5506079"/>
                <a:ext cx="11695894" cy="513089"/>
              </a:xfrm>
              <a:prstGeom prst="rect">
                <a:avLst/>
              </a:prstGeom>
              <a:blipFill>
                <a:blip r:embed="rId2"/>
                <a:stretch>
                  <a:fillRect b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6B9D7EB6-2F1D-234C-BCF2-78A937F05E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5789756"/>
              </p:ext>
            </p:extLst>
          </p:nvPr>
        </p:nvGraphicFramePr>
        <p:xfrm>
          <a:off x="1357576" y="1690688"/>
          <a:ext cx="9476848" cy="3307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4606">
                  <a:extLst>
                    <a:ext uri="{9D8B030D-6E8A-4147-A177-3AD203B41FA5}">
                      <a16:colId xmlns:a16="http://schemas.microsoft.com/office/drawing/2014/main" val="2179143743"/>
                    </a:ext>
                  </a:extLst>
                </a:gridCol>
                <a:gridCol w="1184606">
                  <a:extLst>
                    <a:ext uri="{9D8B030D-6E8A-4147-A177-3AD203B41FA5}">
                      <a16:colId xmlns:a16="http://schemas.microsoft.com/office/drawing/2014/main" val="2037829435"/>
                    </a:ext>
                  </a:extLst>
                </a:gridCol>
                <a:gridCol w="1184606">
                  <a:extLst>
                    <a:ext uri="{9D8B030D-6E8A-4147-A177-3AD203B41FA5}">
                      <a16:colId xmlns:a16="http://schemas.microsoft.com/office/drawing/2014/main" val="2482940878"/>
                    </a:ext>
                  </a:extLst>
                </a:gridCol>
                <a:gridCol w="1184606">
                  <a:extLst>
                    <a:ext uri="{9D8B030D-6E8A-4147-A177-3AD203B41FA5}">
                      <a16:colId xmlns:a16="http://schemas.microsoft.com/office/drawing/2014/main" val="3624272434"/>
                    </a:ext>
                  </a:extLst>
                </a:gridCol>
                <a:gridCol w="1184606">
                  <a:extLst>
                    <a:ext uri="{9D8B030D-6E8A-4147-A177-3AD203B41FA5}">
                      <a16:colId xmlns:a16="http://schemas.microsoft.com/office/drawing/2014/main" val="3283165608"/>
                    </a:ext>
                  </a:extLst>
                </a:gridCol>
                <a:gridCol w="1184606">
                  <a:extLst>
                    <a:ext uri="{9D8B030D-6E8A-4147-A177-3AD203B41FA5}">
                      <a16:colId xmlns:a16="http://schemas.microsoft.com/office/drawing/2014/main" val="1138366601"/>
                    </a:ext>
                  </a:extLst>
                </a:gridCol>
                <a:gridCol w="1184606">
                  <a:extLst>
                    <a:ext uri="{9D8B030D-6E8A-4147-A177-3AD203B41FA5}">
                      <a16:colId xmlns:a16="http://schemas.microsoft.com/office/drawing/2014/main" val="823291622"/>
                    </a:ext>
                  </a:extLst>
                </a:gridCol>
                <a:gridCol w="1184606">
                  <a:extLst>
                    <a:ext uri="{9D8B030D-6E8A-4147-A177-3AD203B41FA5}">
                      <a16:colId xmlns:a16="http://schemas.microsoft.com/office/drawing/2014/main" val="2068414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Criteria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899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0.1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BF1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0.1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BF1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0.25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BF1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0.2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BF1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0.15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BF1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0.15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BF1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0.05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BF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223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C1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C2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C3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C4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C5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C6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C7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02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0.8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0.8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5468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0.5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0.8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60700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A3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0.8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0.8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0.6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0.6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0.75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15453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A4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0.8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0.8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0.8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0.8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72097499"/>
                  </a:ext>
                </a:extLst>
              </a:tr>
            </a:tbl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FECA17A6-2E5F-A24F-ACD8-F7050AC72A9F}"/>
              </a:ext>
            </a:extLst>
          </p:cNvPr>
          <p:cNvSpPr/>
          <p:nvPr/>
        </p:nvSpPr>
        <p:spPr>
          <a:xfrm>
            <a:off x="2822575" y="2097741"/>
            <a:ext cx="566084" cy="549994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7FCF11B-8661-8546-9D3D-4362EDC3E3BC}"/>
              </a:ext>
            </a:extLst>
          </p:cNvPr>
          <p:cNvSpPr/>
          <p:nvPr/>
        </p:nvSpPr>
        <p:spPr>
          <a:xfrm>
            <a:off x="2836022" y="3060581"/>
            <a:ext cx="566084" cy="549994"/>
          </a:xfrm>
          <a:prstGeom prst="ellipse">
            <a:avLst/>
          </a:prstGeom>
          <a:noFill/>
          <a:ln w="38100">
            <a:solidFill>
              <a:srgbClr val="F154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1DC89C9-F097-EC46-87A4-E1596135F7C2}"/>
              </a:ext>
            </a:extLst>
          </p:cNvPr>
          <p:cNvSpPr/>
          <p:nvPr/>
        </p:nvSpPr>
        <p:spPr>
          <a:xfrm>
            <a:off x="3199746" y="5492632"/>
            <a:ext cx="566084" cy="549994"/>
          </a:xfrm>
          <a:prstGeom prst="ellipse">
            <a:avLst/>
          </a:prstGeom>
          <a:noFill/>
          <a:ln w="38100">
            <a:solidFill>
              <a:srgbClr val="F154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96331F4A-C100-D04F-BDD7-DFB2022695AC}"/>
              </a:ext>
            </a:extLst>
          </p:cNvPr>
          <p:cNvCxnSpPr>
            <a:stCxn id="12" idx="2"/>
            <a:endCxn id="13" idx="2"/>
          </p:cNvCxnSpPr>
          <p:nvPr/>
        </p:nvCxnSpPr>
        <p:spPr>
          <a:xfrm rot="10800000" flipH="1" flipV="1">
            <a:off x="2836022" y="3335577"/>
            <a:ext cx="363724" cy="2432051"/>
          </a:xfrm>
          <a:prstGeom prst="curvedConnector3">
            <a:avLst>
              <a:gd name="adj1" fmla="val -62850"/>
            </a:avLst>
          </a:prstGeom>
          <a:ln w="38100">
            <a:solidFill>
              <a:srgbClr val="F1542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C2519CEC-5EB0-EC46-A7B8-8B19F98F5C5E}"/>
              </a:ext>
            </a:extLst>
          </p:cNvPr>
          <p:cNvSpPr/>
          <p:nvPr/>
        </p:nvSpPr>
        <p:spPr>
          <a:xfrm>
            <a:off x="3738935" y="5451268"/>
            <a:ext cx="363725" cy="383595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F7D3F146-5F6B-7B4D-A997-7847AA3EE9A4}"/>
              </a:ext>
            </a:extLst>
          </p:cNvPr>
          <p:cNvCxnSpPr>
            <a:stCxn id="11" idx="6"/>
            <a:endCxn id="16" idx="6"/>
          </p:cNvCxnSpPr>
          <p:nvPr/>
        </p:nvCxnSpPr>
        <p:spPr>
          <a:xfrm>
            <a:off x="3388659" y="2372738"/>
            <a:ext cx="714001" cy="3270328"/>
          </a:xfrm>
          <a:prstGeom prst="curvedConnector3">
            <a:avLst>
              <a:gd name="adj1" fmla="val 132017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858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8F4EB-CCE9-0647-BC72-6C4DD0280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4 - Ranking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331C86-0832-C946-866F-B9A7FCC32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8C82BA0-9F5C-684E-B59C-BB20A5BCF0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0108135"/>
              </p:ext>
            </p:extLst>
          </p:nvPr>
        </p:nvGraphicFramePr>
        <p:xfrm>
          <a:off x="3258382" y="1865966"/>
          <a:ext cx="5675236" cy="2362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0094">
                  <a:extLst>
                    <a:ext uri="{9D8B030D-6E8A-4147-A177-3AD203B41FA5}">
                      <a16:colId xmlns:a16="http://schemas.microsoft.com/office/drawing/2014/main" val="2179143743"/>
                    </a:ext>
                  </a:extLst>
                </a:gridCol>
                <a:gridCol w="4155142">
                  <a:extLst>
                    <a:ext uri="{9D8B030D-6E8A-4147-A177-3AD203B41FA5}">
                      <a16:colId xmlns:a16="http://schemas.microsoft.com/office/drawing/2014/main" val="2037829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Alt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WPM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02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A1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2500">
                          <a:effectLst/>
                        </a:rPr>
                        <a:t>9.25E-01</a:t>
                      </a:r>
                    </a:p>
                  </a:txBody>
                  <a:tcPr marL="28575" marR="28575" marT="19050" marB="1905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5468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A2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2500">
                          <a:effectLst/>
                        </a:rPr>
                        <a:t>8.92E-01</a:t>
                      </a:r>
                    </a:p>
                  </a:txBody>
                  <a:tcPr marL="28575" marR="28575" marT="19050" marB="1905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60700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A3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2500">
                          <a:effectLst/>
                        </a:rPr>
                        <a:t>7.62E-01</a:t>
                      </a:r>
                    </a:p>
                  </a:txBody>
                  <a:tcPr marL="28575" marR="28575" marT="19050" marB="1905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15453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A4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2500" dirty="0">
                          <a:effectLst/>
                        </a:rPr>
                        <a:t>8.55E-01</a:t>
                      </a:r>
                    </a:p>
                  </a:txBody>
                  <a:tcPr marL="28575" marR="28575" marT="19050" marB="1905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7209749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EBD9720-4D9B-EB4C-98FA-EE286339662A}"/>
              </a:ext>
            </a:extLst>
          </p:cNvPr>
          <p:cNvSpPr txBox="1"/>
          <p:nvPr/>
        </p:nvSpPr>
        <p:spPr>
          <a:xfrm>
            <a:off x="3258382" y="4524467"/>
            <a:ext cx="473975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So, the alternative ranking order is,</a:t>
            </a:r>
          </a:p>
          <a:p>
            <a:r>
              <a:rPr lang="en-US" sz="2500" dirty="0"/>
              <a:t>A1 &gt; A2 &gt; A4 &gt; A3</a:t>
            </a:r>
          </a:p>
        </p:txBody>
      </p:sp>
      <p:sp>
        <p:nvSpPr>
          <p:cNvPr id="6" name="Rectangle 5"/>
          <p:cNvSpPr/>
          <p:nvPr/>
        </p:nvSpPr>
        <p:spPr>
          <a:xfrm>
            <a:off x="7869545" y="4524467"/>
            <a:ext cx="45211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id-ID" sz="2400" b="1" dirty="0" err="1"/>
              <a:t>Rank</a:t>
            </a:r>
            <a:r>
              <a:rPr lang="id-ID" sz="2400" b="1" dirty="0"/>
              <a:t> 1: Ibu Lestari </a:t>
            </a:r>
          </a:p>
          <a:p>
            <a:pPr lvl="1"/>
            <a:r>
              <a:rPr lang="id-ID" sz="2400" b="1" dirty="0" err="1"/>
              <a:t>Rank</a:t>
            </a:r>
            <a:r>
              <a:rPr lang="id-ID" sz="2400" b="1" dirty="0"/>
              <a:t> 2: Bapak Amir</a:t>
            </a:r>
          </a:p>
          <a:p>
            <a:pPr lvl="1"/>
            <a:r>
              <a:rPr lang="id-ID" sz="2400" b="1" dirty="0" err="1"/>
              <a:t>Rank</a:t>
            </a:r>
            <a:r>
              <a:rPr lang="id-ID" sz="2400" b="1" dirty="0"/>
              <a:t> 3: Ibu Siti</a:t>
            </a:r>
          </a:p>
          <a:p>
            <a:pPr lvl="1"/>
            <a:r>
              <a:rPr lang="id-ID" sz="2400" b="1" dirty="0" err="1"/>
              <a:t>Rank</a:t>
            </a:r>
            <a:r>
              <a:rPr lang="id-ID" sz="2400" b="1" dirty="0"/>
              <a:t> 4: Bapak Joko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590237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25+ Ways to Say THANK YOU in Different Languages (w/ Pronunciation!)">
            <a:extLst>
              <a:ext uri="{FF2B5EF4-FFF2-40B4-BE49-F238E27FC236}">
                <a16:creationId xmlns:a16="http://schemas.microsoft.com/office/drawing/2014/main" id="{3594A44E-9665-A249-9F8A-8BA71B6A0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195" y="1803044"/>
            <a:ext cx="6740992" cy="3345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A4EBE67-E444-D944-9BA3-6036CE2F6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Terima</a:t>
            </a:r>
            <a:r>
              <a:rPr lang="en-US" dirty="0"/>
              <a:t> Kasih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B58979-4825-2B4F-B27A-AE9F75C121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Jobsheet</a:t>
            </a:r>
            <a:r>
              <a:rPr lang="en-US" dirty="0"/>
              <a:t> time!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2BFFDD-067E-8A41-90D1-1B00C638401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36375" y="6399213"/>
            <a:ext cx="555625" cy="365125"/>
          </a:xfrm>
          <a:prstGeom prst="rect">
            <a:avLst/>
          </a:prstGeom>
        </p:spPr>
        <p:txBody>
          <a:bodyPr/>
          <a:lstStyle/>
          <a:p>
            <a:fld id="{1E51C556-EF27-2A4E-A62D-F2485CF7F379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670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8652E-237D-9A45-A114-81CB7A603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SUM Model (WSM)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79221D3-C9F4-B549-9F92-52072A3588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1330406"/>
              </p:ext>
            </p:extLst>
          </p:nvPr>
        </p:nvGraphicFramePr>
        <p:xfrm>
          <a:off x="838200" y="1577954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12F07C-1508-0C43-BED1-FFAA269F2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Graphic 6" descr="Target with solid fill">
            <a:extLst>
              <a:ext uri="{FF2B5EF4-FFF2-40B4-BE49-F238E27FC236}">
                <a16:creationId xmlns:a16="http://schemas.microsoft.com/office/drawing/2014/main" id="{9942BFD7-8056-5446-95DE-4DA6ECF11C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81760" y="1721146"/>
            <a:ext cx="914400" cy="914400"/>
          </a:xfrm>
          <a:prstGeom prst="rect">
            <a:avLst/>
          </a:prstGeom>
        </p:spPr>
      </p:pic>
      <p:pic>
        <p:nvPicPr>
          <p:cNvPr id="8" name="Graphic 7" descr="Target with solid fill">
            <a:extLst>
              <a:ext uri="{FF2B5EF4-FFF2-40B4-BE49-F238E27FC236}">
                <a16:creationId xmlns:a16="http://schemas.microsoft.com/office/drawing/2014/main" id="{6449FEE6-63E7-794B-8005-F8910E3387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81760" y="3296423"/>
            <a:ext cx="914400" cy="914400"/>
          </a:xfrm>
          <a:prstGeom prst="rect">
            <a:avLst/>
          </a:prstGeom>
        </p:spPr>
      </p:pic>
      <p:pic>
        <p:nvPicPr>
          <p:cNvPr id="9" name="Graphic 8" descr="Target with solid fill">
            <a:extLst>
              <a:ext uri="{FF2B5EF4-FFF2-40B4-BE49-F238E27FC236}">
                <a16:creationId xmlns:a16="http://schemas.microsoft.com/office/drawing/2014/main" id="{E6C7E8DE-A318-B24A-A88B-91135965EC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81760" y="48717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453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591A0-A87D-564F-8A4B-4BBB115E0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Preferred values on WSM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5FBE3D-9954-B144-AC3B-45F6AAF41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DAB05A0-4F57-D94E-899C-A9267316594E}"/>
                  </a:ext>
                </a:extLst>
              </p:cNvPr>
              <p:cNvSpPr txBox="1"/>
              <p:nvPr/>
            </p:nvSpPr>
            <p:spPr>
              <a:xfrm>
                <a:off x="1524000" y="1689731"/>
                <a:ext cx="9144000" cy="1892762"/>
              </a:xfrm>
              <a:prstGeom prst="rect">
                <a:avLst/>
              </a:prstGeom>
              <a:noFill/>
              <a:ln>
                <a:solidFill>
                  <a:srgbClr val="0E1F43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𝑊𝑆𝑀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000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000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000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000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tx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4000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4000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𝑢𝑛𝑡𝑢𝑘</m:t>
                          </m:r>
                          <m:r>
                            <a:rPr lang="en-US" sz="4000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000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=1, 2, 3, . .., </m:t>
                          </m:r>
                          <m:r>
                            <a:rPr lang="en-US" sz="4000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nary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DAB05A0-4F57-D94E-899C-A92673165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1689731"/>
                <a:ext cx="9144000" cy="1892762"/>
              </a:xfrm>
              <a:prstGeom prst="rect">
                <a:avLst/>
              </a:prstGeom>
              <a:blipFill>
                <a:blip r:embed="rId2"/>
                <a:stretch>
                  <a:fillRect l="-693" t="-100662" b="-152980"/>
                </a:stretch>
              </a:blipFill>
              <a:ln>
                <a:solidFill>
                  <a:srgbClr val="0E1F43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8C3B380-D60D-7549-8A72-E6ED8871B1B8}"/>
                  </a:ext>
                </a:extLst>
              </p:cNvPr>
              <p:cNvSpPr txBox="1"/>
              <p:nvPr/>
            </p:nvSpPr>
            <p:spPr>
              <a:xfrm>
                <a:off x="1418468" y="3844582"/>
                <a:ext cx="8553400" cy="20778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7000" indent="0">
                  <a:buNone/>
                </a:pPr>
                <a:r>
                  <a:rPr lang="id-ID" sz="2500" dirty="0" err="1">
                    <a:solidFill>
                      <a:schemeClr val="tx2">
                        <a:lumMod val="10000"/>
                      </a:schemeClr>
                    </a:solidFill>
                  </a:rPr>
                  <a:t>Where</a:t>
                </a:r>
                <a:r>
                  <a:rPr lang="id-ID" sz="2500" dirty="0">
                    <a:solidFill>
                      <a:schemeClr val="tx2">
                        <a:lumMod val="10000"/>
                      </a:schemeClr>
                    </a:solidFill>
                  </a:rPr>
                  <a:t>:</a:t>
                </a:r>
              </a:p>
              <a:p>
                <a:pPr marL="1270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500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𝑊𝑆𝑀</m:t>
                          </m:r>
                        </m:sub>
                      </m:sSub>
                      <m:r>
                        <a:rPr lang="en-US" sz="2500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𝑁𝑖𝑙𝑎𝑖</m:t>
                      </m:r>
                      <m:r>
                        <a:rPr lang="en-US" sz="2500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𝑊𝑆𝑀</m:t>
                      </m:r>
                      <m:r>
                        <a:rPr lang="en-US" sz="2500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𝑢𝑛𝑡𝑢𝑘</m:t>
                      </m:r>
                      <m:r>
                        <a:rPr lang="en-US" sz="2500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𝑠𝑒𝑡𝑖𝑎𝑝</m:t>
                      </m:r>
                      <m:r>
                        <a:rPr lang="en-US" sz="2500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𝑎𝑙𝑡𝑒𝑟𝑛𝑎𝑡𝑖𝑓</m:t>
                      </m:r>
                    </m:oMath>
                    <m:oMath xmlns:m="http://schemas.openxmlformats.org/officeDocument/2006/math">
                      <m:r>
                        <a:rPr lang="en-US" sz="2500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500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𝑗𝑢𝑚𝑙𝑎h</m:t>
                      </m:r>
                      <m:r>
                        <a:rPr lang="en-US" sz="2500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𝑘𝑟𝑖𝑡𝑒𝑟𝑖𝑎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500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500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𝑁𝑖𝑙𝑎𝑖</m:t>
                      </m:r>
                      <m:r>
                        <a:rPr lang="en-US" sz="2500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𝑘𝑟𝑖𝑡𝑒𝑟𝑖𝑎</m:t>
                      </m:r>
                      <m:r>
                        <a:rPr lang="en-US" sz="2500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𝑝𝑎𝑑𝑎</m:t>
                      </m:r>
                      <m:r>
                        <a:rPr lang="en-US" sz="2500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𝑎𝑙𝑡𝑒𝑟𝑛𝑎𝑡𝑖𝑓</m:t>
                      </m:r>
                      <m:r>
                        <a:rPr lang="en-US" sz="2500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𝑘𝑒</m:t>
                      </m:r>
                      <m:r>
                        <a:rPr lang="en-US" sz="2500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500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500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𝑑𝑎𝑛</m:t>
                      </m:r>
                      <m:r>
                        <a:rPr lang="en-US" sz="2500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𝑘𝑟𝑖𝑡𝑒𝑟𝑖𝑎</m:t>
                      </m:r>
                      <m:r>
                        <a:rPr lang="en-US" sz="2500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500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500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𝐵𝑜𝑏𝑜𝑡</m:t>
                      </m:r>
                      <m:r>
                        <a:rPr lang="en-US" sz="2500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𝑢𝑛𝑡𝑢𝑘</m:t>
                      </m:r>
                      <m:r>
                        <a:rPr lang="en-US" sz="2500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𝑘𝑟𝑖𝑡𝑒𝑟𝑖𝑎</m:t>
                      </m:r>
                      <m:r>
                        <a:rPr lang="en-US" sz="2500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8C3B380-D60D-7549-8A72-E6ED8871B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468" y="3844582"/>
                <a:ext cx="8553400" cy="2077877"/>
              </a:xfrm>
              <a:prstGeom prst="rect">
                <a:avLst/>
              </a:prstGeom>
              <a:blipFill>
                <a:blip r:embed="rId3"/>
                <a:stretch>
                  <a:fillRect t="-2424" b="-2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917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FA199-148A-6F4E-94D7-EFF1A7FB2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360000" cy="691318"/>
          </a:xfrm>
        </p:spPr>
        <p:txBody>
          <a:bodyPr>
            <a:noAutofit/>
          </a:bodyPr>
          <a:lstStyle/>
          <a:p>
            <a:r>
              <a:rPr lang="en-US" sz="3500" dirty="0"/>
              <a:t>Decision Making Steps at MADM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34A8A92-90A2-B14F-88F5-71690D35D2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6884497"/>
              </p:ext>
            </p:extLst>
          </p:nvPr>
        </p:nvGraphicFramePr>
        <p:xfrm>
          <a:off x="838200" y="1216241"/>
          <a:ext cx="10515600" cy="4960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46405D-6F48-3848-A515-0AFAF8D78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312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E5AE6-B9AA-A84B-BF81-6CE454627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Case Study 1 – Creditworthiness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200" y="15843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id-ID" dirty="0"/>
              <a:t>The </a:t>
            </a:r>
            <a:r>
              <a:rPr lang="id-ID" dirty="0" err="1"/>
              <a:t>case</a:t>
            </a:r>
            <a:r>
              <a:rPr lang="id-ID" dirty="0"/>
              <a:t> </a:t>
            </a:r>
            <a:r>
              <a:rPr lang="id-ID" dirty="0" err="1"/>
              <a:t>of</a:t>
            </a:r>
            <a:r>
              <a:rPr lang="id-ID" dirty="0"/>
              <a:t> </a:t>
            </a:r>
            <a:r>
              <a:rPr lang="id-ID" dirty="0" err="1"/>
              <a:t>determining</a:t>
            </a:r>
            <a:r>
              <a:rPr lang="id-ID" dirty="0"/>
              <a:t> </a:t>
            </a:r>
            <a:r>
              <a:rPr lang="id-ID" dirty="0" err="1"/>
              <a:t>creditworthiness</a:t>
            </a:r>
            <a:r>
              <a:rPr lang="id-ID" dirty="0"/>
              <a:t> in </a:t>
            </a:r>
            <a:r>
              <a:rPr lang="id-ID" dirty="0" err="1"/>
              <a:t>several</a:t>
            </a:r>
            <a:r>
              <a:rPr lang="id-ID" dirty="0"/>
              <a:t> </a:t>
            </a:r>
            <a:r>
              <a:rPr lang="id-ID" dirty="0" err="1"/>
              <a:t>prospective</a:t>
            </a:r>
            <a:r>
              <a:rPr lang="id-ID" dirty="0"/>
              <a:t> </a:t>
            </a:r>
            <a:r>
              <a:rPr lang="id-ID" dirty="0" err="1"/>
              <a:t>creditors</a:t>
            </a:r>
            <a:r>
              <a:rPr lang="id-ID" dirty="0"/>
              <a:t>.</a:t>
            </a:r>
          </a:p>
          <a:p>
            <a:r>
              <a:rPr lang="id-ID" dirty="0"/>
              <a:t>In </a:t>
            </a:r>
            <a:r>
              <a:rPr lang="id-ID" dirty="0" err="1"/>
              <a:t>this</a:t>
            </a:r>
            <a:r>
              <a:rPr lang="id-ID" dirty="0"/>
              <a:t> </a:t>
            </a:r>
            <a:r>
              <a:rPr lang="id-ID" dirty="0" err="1"/>
              <a:t>case</a:t>
            </a:r>
            <a:r>
              <a:rPr lang="id-ID" dirty="0"/>
              <a:t>, </a:t>
            </a:r>
            <a:r>
              <a:rPr lang="id-ID" dirty="0" err="1"/>
              <a:t>there</a:t>
            </a:r>
            <a:r>
              <a:rPr lang="id-ID" dirty="0"/>
              <a:t> are </a:t>
            </a:r>
            <a:r>
              <a:rPr lang="id-ID" dirty="0" err="1"/>
              <a:t>four</a:t>
            </a:r>
            <a:r>
              <a:rPr lang="id-ID" dirty="0"/>
              <a:t> </a:t>
            </a:r>
            <a:r>
              <a:rPr lang="id-ID" dirty="0" err="1"/>
              <a:t>prospective</a:t>
            </a:r>
            <a:r>
              <a:rPr lang="id-ID" dirty="0"/>
              <a:t> </a:t>
            </a:r>
            <a:r>
              <a:rPr lang="id-ID" dirty="0" err="1"/>
              <a:t>creditors</a:t>
            </a:r>
            <a:r>
              <a:rPr lang="id-ID" dirty="0"/>
              <a:t> </a:t>
            </a:r>
            <a:r>
              <a:rPr lang="id-ID" dirty="0" err="1"/>
              <a:t>who</a:t>
            </a:r>
            <a:r>
              <a:rPr lang="id-ID" dirty="0"/>
              <a:t> </a:t>
            </a:r>
            <a:r>
              <a:rPr lang="id-ID" dirty="0" err="1"/>
              <a:t>will</a:t>
            </a:r>
            <a:r>
              <a:rPr lang="id-ID" dirty="0"/>
              <a:t> </a:t>
            </a:r>
            <a:r>
              <a:rPr lang="id-ID" dirty="0" err="1"/>
              <a:t>be</a:t>
            </a:r>
            <a:r>
              <a:rPr lang="id-ID" dirty="0"/>
              <a:t> </a:t>
            </a:r>
            <a:r>
              <a:rPr lang="id-ID" dirty="0" err="1"/>
              <a:t>determined</a:t>
            </a:r>
            <a:r>
              <a:rPr lang="id-ID" dirty="0"/>
              <a:t> </a:t>
            </a:r>
            <a:r>
              <a:rPr lang="id-ID" dirty="0" err="1"/>
              <a:t>to</a:t>
            </a:r>
            <a:r>
              <a:rPr lang="id-ID" dirty="0"/>
              <a:t> </a:t>
            </a:r>
            <a:r>
              <a:rPr lang="id-ID" dirty="0" err="1"/>
              <a:t>be</a:t>
            </a:r>
            <a:r>
              <a:rPr lang="id-ID" dirty="0"/>
              <a:t> </a:t>
            </a:r>
            <a:r>
              <a:rPr lang="id-ID" dirty="0" err="1"/>
              <a:t>eligible</a:t>
            </a:r>
            <a:r>
              <a:rPr lang="id-ID" dirty="0"/>
              <a:t> </a:t>
            </a:r>
            <a:r>
              <a:rPr lang="id-ID" dirty="0" err="1"/>
              <a:t>to</a:t>
            </a:r>
            <a:r>
              <a:rPr lang="id-ID" dirty="0"/>
              <a:t> </a:t>
            </a:r>
            <a:r>
              <a:rPr lang="id-ID" dirty="0" err="1"/>
              <a:t>receive</a:t>
            </a:r>
            <a:r>
              <a:rPr lang="id-ID" dirty="0"/>
              <a:t> </a:t>
            </a:r>
            <a:r>
              <a:rPr lang="id-ID" dirty="0" err="1"/>
              <a:t>credit</a:t>
            </a:r>
            <a:r>
              <a:rPr lang="id-ID" dirty="0"/>
              <a:t>, </a:t>
            </a:r>
            <a:r>
              <a:rPr lang="id-ID" dirty="0" err="1"/>
              <a:t>namely</a:t>
            </a:r>
            <a:r>
              <a:rPr lang="id-ID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id-ID" dirty="0"/>
              <a:t>Ibu Lestari</a:t>
            </a:r>
          </a:p>
          <a:p>
            <a:pPr marL="971550" lvl="1" indent="-514350">
              <a:buFont typeface="+mj-lt"/>
              <a:buAutoNum type="arabicPeriod"/>
            </a:pPr>
            <a:r>
              <a:rPr lang="id-ID" dirty="0"/>
              <a:t>Bapak Amir</a:t>
            </a:r>
          </a:p>
          <a:p>
            <a:pPr marL="971550" lvl="1" indent="-514350">
              <a:buFont typeface="+mj-lt"/>
              <a:buAutoNum type="arabicPeriod"/>
            </a:pPr>
            <a:r>
              <a:rPr lang="id-ID" dirty="0"/>
              <a:t>Bapak Joko</a:t>
            </a:r>
          </a:p>
          <a:p>
            <a:pPr marL="971550" lvl="1" indent="-514350">
              <a:buFont typeface="+mj-lt"/>
              <a:buAutoNum type="arabicPeriod"/>
            </a:pPr>
            <a:r>
              <a:rPr lang="id-ID" dirty="0"/>
              <a:t>Ibu Siti</a:t>
            </a:r>
          </a:p>
          <a:p>
            <a:r>
              <a:rPr lang="id-ID" dirty="0" err="1"/>
              <a:t>These</a:t>
            </a:r>
            <a:r>
              <a:rPr lang="id-ID" dirty="0"/>
              <a:t> </a:t>
            </a:r>
            <a:r>
              <a:rPr lang="id-ID" dirty="0" err="1"/>
              <a:t>four</a:t>
            </a:r>
            <a:r>
              <a:rPr lang="id-ID" dirty="0"/>
              <a:t> </a:t>
            </a:r>
            <a:r>
              <a:rPr lang="id-ID" dirty="0" err="1"/>
              <a:t>prospective</a:t>
            </a:r>
            <a:r>
              <a:rPr lang="id-ID" dirty="0"/>
              <a:t> </a:t>
            </a:r>
            <a:r>
              <a:rPr lang="id-ID" dirty="0" err="1"/>
              <a:t>creditors</a:t>
            </a:r>
            <a:r>
              <a:rPr lang="id-ID" dirty="0"/>
              <a:t> are </a:t>
            </a:r>
            <a:r>
              <a:rPr lang="id-ID" dirty="0" err="1"/>
              <a:t>referred</a:t>
            </a:r>
            <a:r>
              <a:rPr lang="id-ID" dirty="0"/>
              <a:t> </a:t>
            </a:r>
            <a:r>
              <a:rPr lang="id-ID" dirty="0" err="1"/>
              <a:t>to</a:t>
            </a:r>
            <a:r>
              <a:rPr lang="id-ID" dirty="0"/>
              <a:t> as </a:t>
            </a:r>
            <a:r>
              <a:rPr lang="id-ID" dirty="0" err="1"/>
              <a:t>Alternative</a:t>
            </a:r>
            <a:r>
              <a:rPr lang="id-ID" dirty="0"/>
              <a:t> (</a:t>
            </a:r>
            <a:r>
              <a:rPr lang="id-ID" dirty="0" err="1"/>
              <a:t>A</a:t>
            </a:r>
            <a:r>
              <a:rPr lang="id-ID" dirty="0"/>
              <a:t>), </a:t>
            </a:r>
            <a:r>
              <a:rPr lang="id-ID" dirty="0" err="1"/>
              <a:t>which</a:t>
            </a:r>
            <a:r>
              <a:rPr lang="id-ID" dirty="0"/>
              <a:t> </a:t>
            </a:r>
            <a:r>
              <a:rPr lang="id-ID" dirty="0" err="1"/>
              <a:t>is</a:t>
            </a:r>
            <a:r>
              <a:rPr lang="id-ID" dirty="0"/>
              <a:t> </a:t>
            </a:r>
            <a:r>
              <a:rPr lang="id-ID" dirty="0" err="1"/>
              <a:t>the</a:t>
            </a:r>
            <a:r>
              <a:rPr lang="id-ID" dirty="0"/>
              <a:t> </a:t>
            </a:r>
            <a:r>
              <a:rPr lang="id-ID" dirty="0" err="1"/>
              <a:t>choice</a:t>
            </a:r>
            <a:r>
              <a:rPr lang="id-ID" dirty="0"/>
              <a:t> </a:t>
            </a:r>
            <a:r>
              <a:rPr lang="id-ID" dirty="0" err="1"/>
              <a:t>that</a:t>
            </a:r>
            <a:r>
              <a:rPr lang="id-ID" dirty="0"/>
              <a:t> </a:t>
            </a:r>
            <a:r>
              <a:rPr lang="id-ID" dirty="0" err="1"/>
              <a:t>will</a:t>
            </a:r>
            <a:r>
              <a:rPr lang="id-ID" dirty="0"/>
              <a:t> </a:t>
            </a:r>
            <a:r>
              <a:rPr lang="id-ID" dirty="0" err="1"/>
              <a:t>be</a:t>
            </a:r>
            <a:r>
              <a:rPr lang="id-ID" dirty="0"/>
              <a:t> </a:t>
            </a:r>
            <a:r>
              <a:rPr lang="id-ID" dirty="0" err="1"/>
              <a:t>chosen</a:t>
            </a:r>
            <a:r>
              <a:rPr lang="id-ID" dirty="0"/>
              <a:t> </a:t>
            </a:r>
            <a:r>
              <a:rPr lang="id-ID" dirty="0" err="1"/>
              <a:t>by</a:t>
            </a:r>
            <a:r>
              <a:rPr lang="id-ID" dirty="0"/>
              <a:t> </a:t>
            </a:r>
            <a:r>
              <a:rPr lang="id-ID" dirty="0" err="1"/>
              <a:t>the</a:t>
            </a:r>
            <a:r>
              <a:rPr lang="id-ID" dirty="0"/>
              <a:t> </a:t>
            </a:r>
            <a:r>
              <a:rPr lang="id-ID" dirty="0" err="1"/>
              <a:t>decision</a:t>
            </a:r>
            <a:r>
              <a:rPr lang="id-ID" dirty="0"/>
              <a:t> </a:t>
            </a:r>
            <a:r>
              <a:rPr lang="id-ID" dirty="0" err="1"/>
              <a:t>maker</a:t>
            </a:r>
            <a:r>
              <a:rPr lang="id-ID" dirty="0"/>
              <a:t>, </a:t>
            </a:r>
            <a:r>
              <a:rPr lang="id-ID" dirty="0" err="1"/>
              <a:t>so</a:t>
            </a:r>
            <a:r>
              <a:rPr lang="id-ID" dirty="0"/>
              <a:t> </a:t>
            </a:r>
            <a:r>
              <a:rPr lang="id-ID" dirty="0" err="1"/>
              <a:t>it</a:t>
            </a:r>
            <a:r>
              <a:rPr lang="id-ID" dirty="0"/>
              <a:t> </a:t>
            </a:r>
            <a:r>
              <a:rPr lang="id-ID" dirty="0" err="1"/>
              <a:t>is</a:t>
            </a:r>
            <a:r>
              <a:rPr lang="id-ID" dirty="0"/>
              <a:t> </a:t>
            </a:r>
            <a:r>
              <a:rPr lang="id-ID" dirty="0" err="1"/>
              <a:t>determined</a:t>
            </a:r>
            <a:r>
              <a:rPr lang="id-ID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id-ID" dirty="0"/>
              <a:t>Ibu Lestari   </a:t>
            </a:r>
            <a:r>
              <a:rPr lang="id-ID" dirty="0">
                <a:sym typeface="Wingdings" panose="05000000000000000000" pitchFamily="2" charset="2"/>
              </a:rPr>
              <a:t> </a:t>
            </a:r>
            <a:r>
              <a:rPr lang="id-ID" b="1" dirty="0">
                <a:sym typeface="Wingdings" panose="05000000000000000000" pitchFamily="2" charset="2"/>
              </a:rPr>
              <a:t>A1</a:t>
            </a:r>
            <a:endParaRPr lang="id-ID" b="1" dirty="0"/>
          </a:p>
          <a:p>
            <a:pPr marL="971550" lvl="1" indent="-514350">
              <a:buFont typeface="+mj-lt"/>
              <a:buAutoNum type="arabicPeriod"/>
            </a:pPr>
            <a:r>
              <a:rPr lang="id-ID" dirty="0"/>
              <a:t>Bapak Amir </a:t>
            </a:r>
            <a:r>
              <a:rPr lang="id-ID" dirty="0">
                <a:sym typeface="Wingdings" panose="05000000000000000000" pitchFamily="2" charset="2"/>
              </a:rPr>
              <a:t> </a:t>
            </a:r>
            <a:r>
              <a:rPr lang="id-ID" b="1" dirty="0">
                <a:sym typeface="Wingdings" panose="05000000000000000000" pitchFamily="2" charset="2"/>
              </a:rPr>
              <a:t>A2</a:t>
            </a:r>
            <a:endParaRPr lang="id-ID" b="1" dirty="0"/>
          </a:p>
          <a:p>
            <a:pPr marL="971550" lvl="1" indent="-514350">
              <a:buFont typeface="+mj-lt"/>
              <a:buAutoNum type="arabicPeriod"/>
            </a:pPr>
            <a:r>
              <a:rPr lang="id-ID" dirty="0"/>
              <a:t>Bapak Joko  </a:t>
            </a:r>
            <a:r>
              <a:rPr lang="id-ID" dirty="0">
                <a:sym typeface="Wingdings" panose="05000000000000000000" pitchFamily="2" charset="2"/>
              </a:rPr>
              <a:t> </a:t>
            </a:r>
            <a:r>
              <a:rPr lang="id-ID" b="1" dirty="0">
                <a:sym typeface="Wingdings" panose="05000000000000000000" pitchFamily="2" charset="2"/>
              </a:rPr>
              <a:t>A3</a:t>
            </a:r>
            <a:endParaRPr lang="id-ID" b="1" dirty="0"/>
          </a:p>
          <a:p>
            <a:pPr marL="971550" lvl="1" indent="-514350">
              <a:buFont typeface="+mj-lt"/>
              <a:buAutoNum type="arabicPeriod"/>
            </a:pPr>
            <a:r>
              <a:rPr lang="id-ID" dirty="0"/>
              <a:t>Ibu Siti         </a:t>
            </a:r>
            <a:r>
              <a:rPr lang="id-ID" dirty="0">
                <a:sym typeface="Wingdings" panose="05000000000000000000" pitchFamily="2" charset="2"/>
              </a:rPr>
              <a:t> </a:t>
            </a:r>
            <a:r>
              <a:rPr lang="id-ID" b="1" dirty="0">
                <a:sym typeface="Wingdings" panose="05000000000000000000" pitchFamily="2" charset="2"/>
              </a:rPr>
              <a:t>A4</a:t>
            </a:r>
            <a:endParaRPr lang="id-ID" b="1" dirty="0"/>
          </a:p>
          <a:p>
            <a:pPr lvl="1"/>
            <a:endParaRPr lang="en-US" dirty="0"/>
          </a:p>
          <a:p>
            <a:endParaRPr lang="id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8E91E1-817A-3E43-95D1-51D414407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640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E5AE6-B9AA-A84B-BF81-6CE454627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360000" cy="673562"/>
          </a:xfrm>
        </p:spPr>
        <p:txBody>
          <a:bodyPr>
            <a:normAutofit fontScale="90000"/>
          </a:bodyPr>
          <a:lstStyle/>
          <a:p>
            <a:r>
              <a:rPr lang="en-US" dirty="0"/>
              <a:t>Case Study 1 – Creditworthiness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3C1D9-8D29-284A-9983-93F6E5ADB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2"/>
            <a:ext cx="5257800" cy="500984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d-ID" sz="3000" dirty="0"/>
              <a:t>The </a:t>
            </a:r>
            <a:r>
              <a:rPr lang="id-ID" sz="3000" dirty="0" err="1"/>
              <a:t>criteria</a:t>
            </a:r>
            <a:r>
              <a:rPr lang="id-ID" sz="3000" dirty="0"/>
              <a:t> </a:t>
            </a:r>
            <a:r>
              <a:rPr lang="id-ID" sz="3000" dirty="0" err="1"/>
              <a:t>or</a:t>
            </a:r>
            <a:r>
              <a:rPr lang="id-ID" sz="3000" dirty="0"/>
              <a:t> </a:t>
            </a:r>
            <a:r>
              <a:rPr lang="id-ID" sz="3000" dirty="0" err="1"/>
              <a:t>conditions</a:t>
            </a:r>
            <a:r>
              <a:rPr lang="id-ID" sz="3000" dirty="0"/>
              <a:t> </a:t>
            </a:r>
            <a:r>
              <a:rPr lang="id-ID" sz="3000" dirty="0" err="1"/>
              <a:t>for</a:t>
            </a:r>
            <a:r>
              <a:rPr lang="id-ID" sz="3000" dirty="0"/>
              <a:t> </a:t>
            </a:r>
            <a:r>
              <a:rPr lang="id-ID" sz="3000" dirty="0" err="1"/>
              <a:t>determining</a:t>
            </a:r>
            <a:r>
              <a:rPr lang="id-ID" sz="3000" dirty="0"/>
              <a:t> </a:t>
            </a:r>
            <a:r>
              <a:rPr lang="id-ID" sz="3000" dirty="0" err="1"/>
              <a:t>creditworthiness</a:t>
            </a:r>
            <a:r>
              <a:rPr lang="id-ID" sz="3000" dirty="0"/>
              <a:t> are </a:t>
            </a:r>
            <a:r>
              <a:rPr lang="id-ID" sz="3000" dirty="0" err="1"/>
              <a:t>referred</a:t>
            </a:r>
            <a:r>
              <a:rPr lang="id-ID" sz="3000" dirty="0"/>
              <a:t> </a:t>
            </a:r>
            <a:r>
              <a:rPr lang="id-ID" sz="3000" dirty="0" err="1"/>
              <a:t>to</a:t>
            </a:r>
            <a:r>
              <a:rPr lang="id-ID" sz="3000" dirty="0"/>
              <a:t> as </a:t>
            </a:r>
            <a:r>
              <a:rPr lang="id-ID" sz="3000" dirty="0" err="1"/>
              <a:t>Criteria</a:t>
            </a:r>
            <a:r>
              <a:rPr lang="id-ID" sz="3000" dirty="0"/>
              <a:t> (C), </a:t>
            </a:r>
            <a:r>
              <a:rPr lang="id-ID" sz="3000" dirty="0" err="1"/>
              <a:t>while</a:t>
            </a:r>
            <a:r>
              <a:rPr lang="id-ID" sz="3000" dirty="0"/>
              <a:t> </a:t>
            </a:r>
            <a:r>
              <a:rPr lang="id-ID" sz="3000" dirty="0" err="1"/>
              <a:t>the</a:t>
            </a:r>
            <a:r>
              <a:rPr lang="id-ID" sz="3000" dirty="0"/>
              <a:t> </a:t>
            </a:r>
            <a:r>
              <a:rPr lang="id-ID" sz="3000" dirty="0" err="1"/>
              <a:t>weight</a:t>
            </a:r>
            <a:r>
              <a:rPr lang="id-ID" sz="3000" dirty="0"/>
              <a:t> </a:t>
            </a:r>
            <a:r>
              <a:rPr lang="id-ID" sz="3000" dirty="0" err="1"/>
              <a:t>to</a:t>
            </a:r>
            <a:r>
              <a:rPr lang="id-ID" sz="3000" dirty="0"/>
              <a:t> </a:t>
            </a:r>
            <a:r>
              <a:rPr lang="id-ID" sz="3000" dirty="0" err="1"/>
              <a:t>determine</a:t>
            </a:r>
            <a:r>
              <a:rPr lang="id-ID" sz="3000" dirty="0"/>
              <a:t> </a:t>
            </a:r>
            <a:r>
              <a:rPr lang="id-ID" sz="3000" dirty="0" err="1"/>
              <a:t>the</a:t>
            </a:r>
            <a:r>
              <a:rPr lang="id-ID" sz="3000" dirty="0"/>
              <a:t> level </a:t>
            </a:r>
            <a:r>
              <a:rPr lang="id-ID" sz="3000" dirty="0" err="1"/>
              <a:t>of</a:t>
            </a:r>
            <a:r>
              <a:rPr lang="id-ID" sz="3000" dirty="0"/>
              <a:t> </a:t>
            </a:r>
            <a:r>
              <a:rPr lang="id-ID" sz="3000" dirty="0" err="1"/>
              <a:t>importance</a:t>
            </a:r>
            <a:r>
              <a:rPr lang="id-ID" sz="3000" dirty="0"/>
              <a:t> </a:t>
            </a:r>
            <a:r>
              <a:rPr lang="id-ID" sz="3000" dirty="0" err="1"/>
              <a:t>of</a:t>
            </a:r>
            <a:r>
              <a:rPr lang="id-ID" sz="3000" dirty="0"/>
              <a:t> </a:t>
            </a:r>
            <a:r>
              <a:rPr lang="id-ID" sz="3000" dirty="0" err="1"/>
              <a:t>the</a:t>
            </a:r>
            <a:r>
              <a:rPr lang="id-ID" sz="3000" dirty="0"/>
              <a:t> </a:t>
            </a:r>
            <a:r>
              <a:rPr lang="id-ID" sz="3000" dirty="0" err="1"/>
              <a:t>criteria</a:t>
            </a:r>
            <a:r>
              <a:rPr lang="id-ID" sz="3000" dirty="0"/>
              <a:t>, </a:t>
            </a:r>
            <a:r>
              <a:rPr lang="id-ID" sz="3000" dirty="0" err="1"/>
              <a:t>is</a:t>
            </a:r>
            <a:r>
              <a:rPr lang="id-ID" sz="3000" dirty="0"/>
              <a:t> </a:t>
            </a:r>
            <a:r>
              <a:rPr lang="id-ID" sz="3000" dirty="0" err="1"/>
              <a:t>determined</a:t>
            </a:r>
            <a:r>
              <a:rPr lang="id-ID" sz="3000" dirty="0"/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EBF12"/>
                </a:solidFill>
                <a:highlight>
                  <a:srgbClr val="0E1F43"/>
                </a:highlight>
              </a:rPr>
              <a:t>Criteria (Weight)</a:t>
            </a:r>
          </a:p>
          <a:p>
            <a:pPr marL="0" indent="0">
              <a:buNone/>
            </a:pPr>
            <a:r>
              <a:rPr lang="en-US" dirty="0"/>
              <a:t>C1 </a:t>
            </a:r>
            <a:r>
              <a:rPr lang="en-US" dirty="0">
                <a:sym typeface="Wingdings" pitchFamily="2" charset="2"/>
              </a:rPr>
              <a:t> Private Character (10%)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C2  Credit Status (10%)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C3  Business Condition (25%)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C4  Earnings (20%)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C5  Warranty (15%)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C6  Warranty Condition (15%)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C7  Installment (5%)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8E91E1-817A-3E43-95D1-51D414407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726424C-F7CC-904B-B7AD-E41CFD45B7ED}"/>
              </a:ext>
            </a:extLst>
          </p:cNvPr>
          <p:cNvSpPr txBox="1">
            <a:spLocks/>
          </p:cNvSpPr>
          <p:nvPr/>
        </p:nvSpPr>
        <p:spPr>
          <a:xfrm>
            <a:off x="6532820" y="1253331"/>
            <a:ext cx="5257800" cy="500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FEBF12"/>
                </a:solidFill>
              </a:rPr>
              <a:t>Example of Criterion Value Scale</a:t>
            </a:r>
            <a:endParaRPr lang="en-US" b="1" dirty="0">
              <a:solidFill>
                <a:srgbClr val="FEBF12"/>
              </a:solidFill>
              <a:highlight>
                <a:srgbClr val="0E1F43"/>
              </a:highlight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078E3F8-4167-774B-82B7-8705CAD9B350}"/>
              </a:ext>
            </a:extLst>
          </p:cNvPr>
          <p:cNvGraphicFramePr>
            <a:graphicFrameLocks noGrp="1"/>
          </p:cNvGraphicFramePr>
          <p:nvPr/>
        </p:nvGraphicFramePr>
        <p:xfrm>
          <a:off x="6532820" y="1888593"/>
          <a:ext cx="4084873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80034">
                  <a:extLst>
                    <a:ext uri="{9D8B030D-6E8A-4147-A177-3AD203B41FA5}">
                      <a16:colId xmlns:a16="http://schemas.microsoft.com/office/drawing/2014/main" val="2559291670"/>
                    </a:ext>
                  </a:extLst>
                </a:gridCol>
                <a:gridCol w="1908699">
                  <a:extLst>
                    <a:ext uri="{9D8B030D-6E8A-4147-A177-3AD203B41FA5}">
                      <a16:colId xmlns:a16="http://schemas.microsoft.com/office/drawing/2014/main" val="3095785996"/>
                    </a:ext>
                  </a:extLst>
                </a:gridCol>
                <a:gridCol w="1296140">
                  <a:extLst>
                    <a:ext uri="{9D8B030D-6E8A-4147-A177-3AD203B41FA5}">
                      <a16:colId xmlns:a16="http://schemas.microsoft.com/office/drawing/2014/main" val="4187789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Scale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636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Enough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154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164159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E3403EA-431F-4547-9646-E977B5609846}"/>
              </a:ext>
            </a:extLst>
          </p:cNvPr>
          <p:cNvSpPr txBox="1">
            <a:spLocks/>
          </p:cNvSpPr>
          <p:nvPr/>
        </p:nvSpPr>
        <p:spPr>
          <a:xfrm>
            <a:off x="6532820" y="3575942"/>
            <a:ext cx="5257800" cy="500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FEBF12"/>
                </a:solidFill>
                <a:highlight>
                  <a:srgbClr val="0E1F43"/>
                </a:highlight>
              </a:rPr>
              <a:t>Normalization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198785-7457-9241-903D-52BB59A357CB}"/>
              </a:ext>
            </a:extLst>
          </p:cNvPr>
          <p:cNvSpPr txBox="1"/>
          <p:nvPr/>
        </p:nvSpPr>
        <p:spPr>
          <a:xfrm>
            <a:off x="6532820" y="4087509"/>
            <a:ext cx="498046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id-ID" sz="2800" dirty="0" err="1">
                <a:solidFill>
                  <a:schemeClr val="tx2">
                    <a:lumMod val="10000"/>
                  </a:schemeClr>
                </a:solidFill>
              </a:rPr>
              <a:t>Attribut</a:t>
            </a:r>
            <a:r>
              <a:rPr lang="id-ID" sz="2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id-ID" sz="2800" dirty="0" err="1">
                <a:solidFill>
                  <a:schemeClr val="tx2">
                    <a:lumMod val="10000"/>
                  </a:schemeClr>
                </a:solidFill>
              </a:rPr>
              <a:t>Benefit</a:t>
            </a:r>
            <a:r>
              <a:rPr lang="id-ID" sz="2800" dirty="0">
                <a:solidFill>
                  <a:schemeClr val="tx2">
                    <a:lumMod val="10000"/>
                  </a:schemeClr>
                </a:solidFill>
              </a:rPr>
              <a:t>: </a:t>
            </a:r>
          </a:p>
          <a:p>
            <a:pPr>
              <a:buNone/>
            </a:pPr>
            <a:r>
              <a:rPr lang="id-ID" sz="2800" b="1" dirty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id-ID" sz="2800" b="1" dirty="0" err="1">
                <a:solidFill>
                  <a:schemeClr val="tx2">
                    <a:lumMod val="10000"/>
                  </a:schemeClr>
                </a:solidFill>
              </a:rPr>
              <a:t>r</a:t>
            </a:r>
            <a:r>
              <a:rPr lang="id-ID" sz="1200" b="1" dirty="0" err="1">
                <a:solidFill>
                  <a:schemeClr val="tx2">
                    <a:lumMod val="10000"/>
                  </a:schemeClr>
                </a:solidFill>
              </a:rPr>
              <a:t>ij</a:t>
            </a:r>
            <a:r>
              <a:rPr lang="id-ID" sz="2800" b="1" dirty="0">
                <a:solidFill>
                  <a:schemeClr val="tx2">
                    <a:lumMod val="10000"/>
                  </a:schemeClr>
                </a:solidFill>
              </a:rPr>
              <a:t> = </a:t>
            </a:r>
            <a:r>
              <a:rPr lang="id-ID" sz="2800" b="1" dirty="0" err="1">
                <a:solidFill>
                  <a:schemeClr val="tx2">
                    <a:lumMod val="10000"/>
                  </a:schemeClr>
                </a:solidFill>
              </a:rPr>
              <a:t>S</a:t>
            </a:r>
            <a:r>
              <a:rPr lang="id-ID" sz="1200" b="1" dirty="0" err="1">
                <a:solidFill>
                  <a:schemeClr val="tx2">
                    <a:lumMod val="10000"/>
                  </a:schemeClr>
                </a:solidFill>
              </a:rPr>
              <a:t>ij</a:t>
            </a:r>
            <a:r>
              <a:rPr lang="id-ID" sz="2800" b="1" dirty="0">
                <a:solidFill>
                  <a:schemeClr val="tx2">
                    <a:lumMod val="10000"/>
                  </a:schemeClr>
                </a:solidFill>
              </a:rPr>
              <a:t> / </a:t>
            </a:r>
            <a:r>
              <a:rPr lang="id-ID" sz="2800" b="1" dirty="0" err="1">
                <a:solidFill>
                  <a:schemeClr val="tx2">
                    <a:lumMod val="10000"/>
                  </a:schemeClr>
                </a:solidFill>
              </a:rPr>
              <a:t>max</a:t>
            </a:r>
            <a:r>
              <a:rPr lang="id-ID" sz="2800" b="1" dirty="0">
                <a:solidFill>
                  <a:schemeClr val="tx2">
                    <a:lumMod val="10000"/>
                  </a:schemeClr>
                </a:solidFill>
              </a:rPr>
              <a:t>(</a:t>
            </a:r>
            <a:r>
              <a:rPr lang="id-ID" sz="2800" b="1" dirty="0" err="1">
                <a:solidFill>
                  <a:schemeClr val="tx2">
                    <a:lumMod val="10000"/>
                  </a:schemeClr>
                </a:solidFill>
              </a:rPr>
              <a:t>S</a:t>
            </a:r>
            <a:r>
              <a:rPr lang="id-ID" sz="1200" b="1" dirty="0" err="1">
                <a:solidFill>
                  <a:schemeClr val="tx2">
                    <a:lumMod val="10000"/>
                  </a:schemeClr>
                </a:solidFill>
              </a:rPr>
              <a:t>ij</a:t>
            </a:r>
            <a:r>
              <a:rPr lang="id-ID" sz="2800" b="1" dirty="0">
                <a:solidFill>
                  <a:schemeClr val="tx2">
                    <a:lumMod val="10000"/>
                  </a:schemeClr>
                </a:solidFill>
              </a:rPr>
              <a:t>)</a:t>
            </a:r>
          </a:p>
          <a:p>
            <a:pPr>
              <a:buNone/>
            </a:pPr>
            <a:r>
              <a:rPr lang="id-ID" sz="2800" dirty="0" err="1">
                <a:solidFill>
                  <a:schemeClr val="tx2">
                    <a:lumMod val="10000"/>
                  </a:schemeClr>
                </a:solidFill>
              </a:rPr>
              <a:t>Attribut</a:t>
            </a:r>
            <a:r>
              <a:rPr lang="id-ID" sz="28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id-ID" sz="2800" dirty="0" err="1">
                <a:solidFill>
                  <a:schemeClr val="tx2">
                    <a:lumMod val="10000"/>
                  </a:schemeClr>
                </a:solidFill>
              </a:rPr>
              <a:t>Cost</a:t>
            </a:r>
            <a:r>
              <a:rPr lang="id-ID" sz="2800" dirty="0">
                <a:solidFill>
                  <a:schemeClr val="tx2">
                    <a:lumMod val="10000"/>
                  </a:schemeClr>
                </a:solidFill>
              </a:rPr>
              <a:t>: </a:t>
            </a:r>
          </a:p>
          <a:p>
            <a:pPr>
              <a:buNone/>
            </a:pPr>
            <a:r>
              <a:rPr lang="id-ID" sz="2800" b="1" dirty="0">
                <a:solidFill>
                  <a:schemeClr val="tx2">
                    <a:lumMod val="10000"/>
                  </a:schemeClr>
                </a:solidFill>
              </a:rPr>
              <a:t>		</a:t>
            </a:r>
            <a:r>
              <a:rPr lang="id-ID" sz="2800" b="1" dirty="0" err="1">
                <a:solidFill>
                  <a:schemeClr val="tx2">
                    <a:lumMod val="10000"/>
                  </a:schemeClr>
                </a:solidFill>
              </a:rPr>
              <a:t>r</a:t>
            </a:r>
            <a:r>
              <a:rPr lang="id-ID" sz="1200" b="1" dirty="0" err="1">
                <a:solidFill>
                  <a:schemeClr val="tx2">
                    <a:lumMod val="10000"/>
                  </a:schemeClr>
                </a:solidFill>
              </a:rPr>
              <a:t>ij</a:t>
            </a:r>
            <a:r>
              <a:rPr lang="id-ID" sz="2800" b="1" dirty="0">
                <a:solidFill>
                  <a:schemeClr val="tx2">
                    <a:lumMod val="10000"/>
                  </a:schemeClr>
                </a:solidFill>
              </a:rPr>
              <a:t> = min(</a:t>
            </a:r>
            <a:r>
              <a:rPr lang="id-ID" sz="2800" b="1" dirty="0" err="1">
                <a:solidFill>
                  <a:schemeClr val="tx2">
                    <a:lumMod val="10000"/>
                  </a:schemeClr>
                </a:solidFill>
              </a:rPr>
              <a:t>S</a:t>
            </a:r>
            <a:r>
              <a:rPr lang="id-ID" sz="1200" b="1" dirty="0" err="1">
                <a:solidFill>
                  <a:schemeClr val="tx2">
                    <a:lumMod val="10000"/>
                  </a:schemeClr>
                </a:solidFill>
              </a:rPr>
              <a:t>ij</a:t>
            </a:r>
            <a:r>
              <a:rPr lang="id-ID" sz="2800" b="1" dirty="0">
                <a:solidFill>
                  <a:schemeClr val="tx2">
                    <a:lumMod val="10000"/>
                  </a:schemeClr>
                </a:solidFill>
              </a:rPr>
              <a:t>) / </a:t>
            </a:r>
            <a:r>
              <a:rPr lang="id-ID" sz="2800" b="1" dirty="0" err="1">
                <a:solidFill>
                  <a:schemeClr val="tx2">
                    <a:lumMod val="10000"/>
                  </a:schemeClr>
                </a:solidFill>
              </a:rPr>
              <a:t>S</a:t>
            </a:r>
            <a:r>
              <a:rPr lang="id-ID" sz="1200" b="1" dirty="0" err="1">
                <a:solidFill>
                  <a:schemeClr val="tx2">
                    <a:lumMod val="10000"/>
                  </a:schemeClr>
                </a:solidFill>
              </a:rPr>
              <a:t>ij</a:t>
            </a:r>
            <a:endParaRPr lang="id-ID" sz="1800" b="1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12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EFE18-6271-5047-90D7-89E2C356B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360000" cy="522642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Case Study 1 – Tabulation of Criteria Values for Each Alternative</a:t>
            </a:r>
            <a:endParaRPr lang="en-US" sz="35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037A77-E09F-CF41-A602-80CC872DF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BFC759F-A075-B747-AB25-C15D28B128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51659"/>
              </p:ext>
            </p:extLst>
          </p:nvPr>
        </p:nvGraphicFramePr>
        <p:xfrm>
          <a:off x="1454200" y="3140912"/>
          <a:ext cx="8128000" cy="283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1791437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378294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8294087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242724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831656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383666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2329162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68414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Criteria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899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C1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C2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C3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C4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C5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C6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C7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02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80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80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75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80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5468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50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80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75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80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60700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A3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80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80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60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75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80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60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15453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A4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80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80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80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75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60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80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720974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481DF2F-A740-7A45-9A5F-7E00ED4AA750}"/>
              </a:ext>
            </a:extLst>
          </p:cNvPr>
          <p:cNvSpPr txBox="1"/>
          <p:nvPr/>
        </p:nvSpPr>
        <p:spPr>
          <a:xfrm>
            <a:off x="2521386" y="2508969"/>
            <a:ext cx="52918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dirty="0"/>
              <a:t>Credit Eligibility Decision Matrix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989427"/>
            <a:ext cx="111235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dirty="0"/>
              <a:t>The </a:t>
            </a:r>
            <a:r>
              <a:rPr lang="id-ID" sz="2000" b="1" dirty="0" err="1"/>
              <a:t>following</a:t>
            </a:r>
            <a:r>
              <a:rPr lang="id-ID" sz="2000" b="1" dirty="0"/>
              <a:t> </a:t>
            </a:r>
            <a:r>
              <a:rPr lang="id-ID" sz="2000" b="1" dirty="0" err="1"/>
              <a:t>is</a:t>
            </a:r>
            <a:r>
              <a:rPr lang="id-ID" sz="2000" b="1" dirty="0"/>
              <a:t> </a:t>
            </a:r>
            <a:r>
              <a:rPr lang="id-ID" sz="2000" b="1" dirty="0" err="1"/>
              <a:t>a</a:t>
            </a:r>
            <a:r>
              <a:rPr lang="id-ID" sz="2000" b="1" dirty="0"/>
              <a:t> </a:t>
            </a:r>
            <a:r>
              <a:rPr lang="id-ID" sz="2000" b="1" dirty="0" err="1"/>
              <a:t>decision</a:t>
            </a:r>
            <a:r>
              <a:rPr lang="id-ID" sz="2000" b="1" dirty="0"/>
              <a:t> </a:t>
            </a:r>
            <a:r>
              <a:rPr lang="id-ID" sz="2000" b="1" dirty="0" err="1"/>
              <a:t>matrix</a:t>
            </a:r>
            <a:r>
              <a:rPr lang="id-ID" sz="2000" b="1" dirty="0"/>
              <a:t> </a:t>
            </a:r>
            <a:r>
              <a:rPr lang="id-ID" sz="2000" b="1" dirty="0" err="1"/>
              <a:t>that</a:t>
            </a:r>
            <a:r>
              <a:rPr lang="id-ID" sz="2000" b="1" dirty="0"/>
              <a:t> </a:t>
            </a:r>
            <a:r>
              <a:rPr lang="id-ID" sz="2000" b="1" dirty="0" err="1"/>
              <a:t>represents</a:t>
            </a:r>
            <a:r>
              <a:rPr lang="id-ID" sz="2000" b="1" dirty="0"/>
              <a:t> </a:t>
            </a:r>
            <a:r>
              <a:rPr lang="id-ID" sz="2000" b="1" dirty="0" err="1"/>
              <a:t>the</a:t>
            </a:r>
            <a:r>
              <a:rPr lang="id-ID" sz="2000" b="1" dirty="0"/>
              <a:t> </a:t>
            </a:r>
            <a:r>
              <a:rPr lang="id-ID" sz="2000" b="1" dirty="0" err="1"/>
              <a:t>relationship</a:t>
            </a:r>
            <a:r>
              <a:rPr lang="id-ID" sz="2000" b="1" dirty="0"/>
              <a:t> </a:t>
            </a:r>
            <a:r>
              <a:rPr lang="id-ID" sz="2000" b="1" dirty="0" err="1"/>
              <a:t>between</a:t>
            </a:r>
            <a:r>
              <a:rPr lang="id-ID" sz="2000" b="1" dirty="0"/>
              <a:t> </a:t>
            </a:r>
            <a:r>
              <a:rPr lang="id-ID" sz="2000" b="1" dirty="0" err="1"/>
              <a:t>the</a:t>
            </a:r>
            <a:r>
              <a:rPr lang="id-ID" sz="2000" b="1" dirty="0"/>
              <a:t> </a:t>
            </a:r>
            <a:r>
              <a:rPr lang="id-ID" sz="2000" b="1" dirty="0" err="1"/>
              <a:t>four</a:t>
            </a:r>
            <a:r>
              <a:rPr lang="id-ID" sz="2000" b="1" dirty="0"/>
              <a:t> </a:t>
            </a:r>
            <a:r>
              <a:rPr lang="id-ID" sz="2000" b="1" dirty="0" err="1"/>
              <a:t>alternatives</a:t>
            </a:r>
            <a:r>
              <a:rPr lang="id-ID" sz="2000" b="1" dirty="0"/>
              <a:t> </a:t>
            </a:r>
            <a:r>
              <a:rPr lang="id-ID" sz="2000" b="1" dirty="0" err="1"/>
              <a:t>and</a:t>
            </a:r>
            <a:r>
              <a:rPr lang="id-ID" sz="2000" b="1" dirty="0"/>
              <a:t> </a:t>
            </a:r>
            <a:r>
              <a:rPr lang="id-ID" sz="2000" b="1" dirty="0" err="1"/>
              <a:t>the</a:t>
            </a:r>
            <a:r>
              <a:rPr lang="id-ID" sz="2000" b="1" dirty="0"/>
              <a:t> </a:t>
            </a:r>
            <a:r>
              <a:rPr lang="id-ID" sz="2000" b="1" dirty="0" err="1"/>
              <a:t>seven</a:t>
            </a:r>
            <a:r>
              <a:rPr lang="id-ID" sz="2000" b="1" dirty="0"/>
              <a:t> </a:t>
            </a:r>
            <a:r>
              <a:rPr lang="id-ID" sz="2000" b="1" dirty="0" err="1"/>
              <a:t>criteria</a:t>
            </a:r>
            <a:r>
              <a:rPr lang="id-ID" sz="2000" b="1" dirty="0"/>
              <a:t> </a:t>
            </a:r>
            <a:r>
              <a:rPr lang="id-ID" sz="2000" b="1" dirty="0" err="1"/>
              <a:t>used</a:t>
            </a:r>
            <a:r>
              <a:rPr lang="id-ID" sz="2000" b="1" dirty="0"/>
              <a:t> in </a:t>
            </a:r>
            <a:r>
              <a:rPr lang="id-ID" sz="2000" b="1" dirty="0" err="1"/>
              <a:t>the</a:t>
            </a:r>
            <a:r>
              <a:rPr lang="id-ID" sz="2000" b="1" dirty="0"/>
              <a:t> </a:t>
            </a:r>
            <a:r>
              <a:rPr lang="id-ID" sz="2000" b="1" dirty="0" err="1"/>
              <a:t>case</a:t>
            </a:r>
            <a:r>
              <a:rPr lang="id-ID" sz="2000" b="1" dirty="0"/>
              <a:t> study </a:t>
            </a:r>
            <a:r>
              <a:rPr lang="id-ID" sz="2000" b="1" dirty="0" err="1"/>
              <a:t>of</a:t>
            </a:r>
            <a:r>
              <a:rPr lang="id-ID" sz="2000" b="1" dirty="0"/>
              <a:t> </a:t>
            </a:r>
            <a:r>
              <a:rPr lang="id-ID" sz="2000" b="1" dirty="0" err="1"/>
              <a:t>determining</a:t>
            </a:r>
            <a:r>
              <a:rPr lang="id-ID" sz="2000" b="1" dirty="0"/>
              <a:t> </a:t>
            </a:r>
            <a:r>
              <a:rPr lang="id-ID" sz="2000" b="1" dirty="0" err="1"/>
              <a:t>creditworthiness</a:t>
            </a:r>
            <a:r>
              <a:rPr lang="id-ID" sz="2000" b="1" dirty="0"/>
              <a:t>. </a:t>
            </a:r>
          </a:p>
          <a:p>
            <a:r>
              <a:rPr lang="id-ID" sz="2000" b="1" dirty="0"/>
              <a:t>
</a:t>
            </a:r>
            <a:r>
              <a:rPr lang="id-ID" sz="2000" b="1" dirty="0" err="1"/>
              <a:t>How</a:t>
            </a:r>
            <a:r>
              <a:rPr lang="id-ID" sz="2000" b="1" dirty="0"/>
              <a:t> </a:t>
            </a:r>
            <a:r>
              <a:rPr lang="id-ID" sz="2000" b="1" dirty="0" err="1"/>
              <a:t>to</a:t>
            </a:r>
            <a:r>
              <a:rPr lang="id-ID" sz="2000" b="1" dirty="0"/>
              <a:t> </a:t>
            </a:r>
            <a:r>
              <a:rPr lang="id-ID" sz="2000" b="1" dirty="0" err="1"/>
              <a:t>determine</a:t>
            </a:r>
            <a:r>
              <a:rPr lang="id-ID" sz="2000" b="1" dirty="0"/>
              <a:t> </a:t>
            </a:r>
            <a:r>
              <a:rPr lang="id-ID" sz="2000" b="1" dirty="0" err="1"/>
              <a:t>the</a:t>
            </a:r>
            <a:r>
              <a:rPr lang="id-ID" sz="2000" b="1" dirty="0"/>
              <a:t> </a:t>
            </a:r>
            <a:r>
              <a:rPr lang="id-ID" sz="2000" b="1" dirty="0" err="1"/>
              <a:t>ranking</a:t>
            </a:r>
            <a:r>
              <a:rPr lang="id-ID" sz="2000" b="1" dirty="0"/>
              <a:t> order </a:t>
            </a:r>
            <a:r>
              <a:rPr lang="id-ID" sz="2000" b="1" dirty="0" err="1"/>
              <a:t>of</a:t>
            </a:r>
            <a:r>
              <a:rPr lang="id-ID" sz="2000" b="1" dirty="0"/>
              <a:t> </a:t>
            </a:r>
            <a:r>
              <a:rPr lang="id-ID" sz="2000" b="1" dirty="0" err="1"/>
              <a:t>prospective</a:t>
            </a:r>
            <a:r>
              <a:rPr lang="id-ID" sz="2000" b="1" dirty="0"/>
              <a:t> </a:t>
            </a:r>
            <a:r>
              <a:rPr lang="id-ID" sz="2000" b="1" dirty="0" err="1"/>
              <a:t>creditors</a:t>
            </a:r>
            <a:r>
              <a:rPr lang="id-ID" sz="2000" b="1" dirty="0"/>
              <a:t> </a:t>
            </a:r>
            <a:r>
              <a:rPr lang="id-ID" sz="2000" b="1" dirty="0" err="1"/>
              <a:t>who</a:t>
            </a:r>
            <a:r>
              <a:rPr lang="id-ID" sz="2000" b="1" dirty="0"/>
              <a:t> are </a:t>
            </a:r>
            <a:r>
              <a:rPr lang="id-ID" sz="2000" b="1" dirty="0" err="1"/>
              <a:t>eligible</a:t>
            </a:r>
            <a:r>
              <a:rPr lang="id-ID" sz="2000" b="1" dirty="0"/>
              <a:t> </a:t>
            </a:r>
            <a:r>
              <a:rPr lang="id-ID" sz="2000" b="1" dirty="0" err="1"/>
              <a:t>to</a:t>
            </a:r>
            <a:r>
              <a:rPr lang="id-ID" sz="2000" b="1" dirty="0"/>
              <a:t> </a:t>
            </a:r>
            <a:r>
              <a:rPr lang="id-ID" sz="2000" b="1" dirty="0" err="1"/>
              <a:t>receive</a:t>
            </a:r>
            <a:r>
              <a:rPr lang="id-ID" sz="2000" b="1" dirty="0"/>
              <a:t> </a:t>
            </a:r>
            <a:r>
              <a:rPr lang="id-ID" sz="2000" b="1" dirty="0" err="1"/>
              <a:t>credit</a:t>
            </a:r>
            <a:r>
              <a:rPr lang="id-ID" sz="2000" b="1" dirty="0"/>
              <a:t>?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56986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25A48-853D-204C-BD92-9643C77CC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360000" cy="575908"/>
          </a:xfrm>
        </p:spPr>
        <p:txBody>
          <a:bodyPr>
            <a:normAutofit fontScale="90000"/>
          </a:bodyPr>
          <a:lstStyle/>
          <a:p>
            <a:r>
              <a:rPr lang="en-US" dirty="0"/>
              <a:t>Step 1 – Normalize the value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25B021-6373-4845-BCF3-5BBFFAD1F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88F2B9-E7BA-F949-90CF-D281B2FBF805}"/>
              </a:ext>
            </a:extLst>
          </p:cNvPr>
          <p:cNvSpPr txBox="1"/>
          <p:nvPr/>
        </p:nvSpPr>
        <p:spPr>
          <a:xfrm>
            <a:off x="838200" y="1808054"/>
            <a:ext cx="11354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Example: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465E6D-A3E7-964E-9B8B-49B3B43777BA}"/>
                  </a:ext>
                </a:extLst>
              </p:cNvPr>
              <p:cNvSpPr txBox="1"/>
              <p:nvPr/>
            </p:nvSpPr>
            <p:spPr>
              <a:xfrm>
                <a:off x="838200" y="2208164"/>
                <a:ext cx="4119397" cy="569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80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⁡(80;50;100;100)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465E6D-A3E7-964E-9B8B-49B3B4377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08164"/>
                <a:ext cx="4119397" cy="569580"/>
              </a:xfrm>
              <a:prstGeom prst="rect">
                <a:avLst/>
              </a:prstGeom>
              <a:blipFill>
                <a:blip r:embed="rId2"/>
                <a:stretch>
                  <a:fillRect l="-615" t="-4348" r="-923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2A602DF-0D17-A148-8234-731CEF681C65}"/>
                  </a:ext>
                </a:extLst>
              </p:cNvPr>
              <p:cNvSpPr txBox="1"/>
              <p:nvPr/>
            </p:nvSpPr>
            <p:spPr>
              <a:xfrm>
                <a:off x="838200" y="3075184"/>
                <a:ext cx="4124719" cy="575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⁡(80;50;100;100)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2A602DF-0D17-A148-8234-731CEF681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75184"/>
                <a:ext cx="4124719" cy="575157"/>
              </a:xfrm>
              <a:prstGeom prst="rect">
                <a:avLst/>
              </a:prstGeom>
              <a:blipFill>
                <a:blip r:embed="rId3"/>
                <a:stretch>
                  <a:fillRect l="-615" t="-2128" r="-1231" b="-19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B4E2B7-0450-B242-8869-C51444C96F35}"/>
                  </a:ext>
                </a:extLst>
              </p:cNvPr>
              <p:cNvSpPr txBox="1"/>
              <p:nvPr/>
            </p:nvSpPr>
            <p:spPr>
              <a:xfrm>
                <a:off x="832877" y="3966056"/>
                <a:ext cx="3948389" cy="569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⁡(100;100;80;80)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B4E2B7-0450-B242-8869-C51444C96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77" y="3966056"/>
                <a:ext cx="3948389" cy="569580"/>
              </a:xfrm>
              <a:prstGeom prst="rect">
                <a:avLst/>
              </a:prstGeom>
              <a:blipFill>
                <a:blip r:embed="rId4"/>
                <a:stretch>
                  <a:fillRect l="-321" t="-4348" r="-962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6E0CEE9F-D056-4843-9027-36F96F1F6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298871"/>
              </p:ext>
            </p:extLst>
          </p:nvPr>
        </p:nvGraphicFramePr>
        <p:xfrm>
          <a:off x="5601812" y="1117446"/>
          <a:ext cx="6188808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3601">
                  <a:extLst>
                    <a:ext uri="{9D8B030D-6E8A-4147-A177-3AD203B41FA5}">
                      <a16:colId xmlns:a16="http://schemas.microsoft.com/office/drawing/2014/main" val="2179143743"/>
                    </a:ext>
                  </a:extLst>
                </a:gridCol>
                <a:gridCol w="773601">
                  <a:extLst>
                    <a:ext uri="{9D8B030D-6E8A-4147-A177-3AD203B41FA5}">
                      <a16:colId xmlns:a16="http://schemas.microsoft.com/office/drawing/2014/main" val="2037829435"/>
                    </a:ext>
                  </a:extLst>
                </a:gridCol>
                <a:gridCol w="773601">
                  <a:extLst>
                    <a:ext uri="{9D8B030D-6E8A-4147-A177-3AD203B41FA5}">
                      <a16:colId xmlns:a16="http://schemas.microsoft.com/office/drawing/2014/main" val="2482940878"/>
                    </a:ext>
                  </a:extLst>
                </a:gridCol>
                <a:gridCol w="773601">
                  <a:extLst>
                    <a:ext uri="{9D8B030D-6E8A-4147-A177-3AD203B41FA5}">
                      <a16:colId xmlns:a16="http://schemas.microsoft.com/office/drawing/2014/main" val="3624272434"/>
                    </a:ext>
                  </a:extLst>
                </a:gridCol>
                <a:gridCol w="773601">
                  <a:extLst>
                    <a:ext uri="{9D8B030D-6E8A-4147-A177-3AD203B41FA5}">
                      <a16:colId xmlns:a16="http://schemas.microsoft.com/office/drawing/2014/main" val="3283165608"/>
                    </a:ext>
                  </a:extLst>
                </a:gridCol>
                <a:gridCol w="773601">
                  <a:extLst>
                    <a:ext uri="{9D8B030D-6E8A-4147-A177-3AD203B41FA5}">
                      <a16:colId xmlns:a16="http://schemas.microsoft.com/office/drawing/2014/main" val="1138366601"/>
                    </a:ext>
                  </a:extLst>
                </a:gridCol>
                <a:gridCol w="773601">
                  <a:extLst>
                    <a:ext uri="{9D8B030D-6E8A-4147-A177-3AD203B41FA5}">
                      <a16:colId xmlns:a16="http://schemas.microsoft.com/office/drawing/2014/main" val="823291622"/>
                    </a:ext>
                  </a:extLst>
                </a:gridCol>
                <a:gridCol w="773601">
                  <a:extLst>
                    <a:ext uri="{9D8B030D-6E8A-4147-A177-3AD203B41FA5}">
                      <a16:colId xmlns:a16="http://schemas.microsoft.com/office/drawing/2014/main" val="2068414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Criteria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899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02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5468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60700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15453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72097499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6E0D3EF6-905D-624E-8E07-C8EB043534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423840"/>
              </p:ext>
            </p:extLst>
          </p:nvPr>
        </p:nvGraphicFramePr>
        <p:xfrm>
          <a:off x="5601812" y="3846025"/>
          <a:ext cx="6188808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3601">
                  <a:extLst>
                    <a:ext uri="{9D8B030D-6E8A-4147-A177-3AD203B41FA5}">
                      <a16:colId xmlns:a16="http://schemas.microsoft.com/office/drawing/2014/main" val="2179143743"/>
                    </a:ext>
                  </a:extLst>
                </a:gridCol>
                <a:gridCol w="773601">
                  <a:extLst>
                    <a:ext uri="{9D8B030D-6E8A-4147-A177-3AD203B41FA5}">
                      <a16:colId xmlns:a16="http://schemas.microsoft.com/office/drawing/2014/main" val="2037829435"/>
                    </a:ext>
                  </a:extLst>
                </a:gridCol>
                <a:gridCol w="773601">
                  <a:extLst>
                    <a:ext uri="{9D8B030D-6E8A-4147-A177-3AD203B41FA5}">
                      <a16:colId xmlns:a16="http://schemas.microsoft.com/office/drawing/2014/main" val="2482940878"/>
                    </a:ext>
                  </a:extLst>
                </a:gridCol>
                <a:gridCol w="773601">
                  <a:extLst>
                    <a:ext uri="{9D8B030D-6E8A-4147-A177-3AD203B41FA5}">
                      <a16:colId xmlns:a16="http://schemas.microsoft.com/office/drawing/2014/main" val="3624272434"/>
                    </a:ext>
                  </a:extLst>
                </a:gridCol>
                <a:gridCol w="773601">
                  <a:extLst>
                    <a:ext uri="{9D8B030D-6E8A-4147-A177-3AD203B41FA5}">
                      <a16:colId xmlns:a16="http://schemas.microsoft.com/office/drawing/2014/main" val="3283165608"/>
                    </a:ext>
                  </a:extLst>
                </a:gridCol>
                <a:gridCol w="773601">
                  <a:extLst>
                    <a:ext uri="{9D8B030D-6E8A-4147-A177-3AD203B41FA5}">
                      <a16:colId xmlns:a16="http://schemas.microsoft.com/office/drawing/2014/main" val="1138366601"/>
                    </a:ext>
                  </a:extLst>
                </a:gridCol>
                <a:gridCol w="773601">
                  <a:extLst>
                    <a:ext uri="{9D8B030D-6E8A-4147-A177-3AD203B41FA5}">
                      <a16:colId xmlns:a16="http://schemas.microsoft.com/office/drawing/2014/main" val="823291622"/>
                    </a:ext>
                  </a:extLst>
                </a:gridCol>
                <a:gridCol w="773601">
                  <a:extLst>
                    <a:ext uri="{9D8B030D-6E8A-4147-A177-3AD203B41FA5}">
                      <a16:colId xmlns:a16="http://schemas.microsoft.com/office/drawing/2014/main" val="2068414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Criteria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899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02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5468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60700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</a:t>
                      </a:r>
                      <a:r>
                        <a:rPr lang="id-ID" sz="2000" dirty="0"/>
                        <a:t>8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0.75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15453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</a:t>
                      </a:r>
                      <a:r>
                        <a:rPr lang="id-ID" sz="2000" dirty="0"/>
                        <a:t>6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72097499"/>
                  </a:ext>
                </a:extLst>
              </a:tr>
            </a:tbl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54FCA16C-7F0F-1042-97AF-2F6CF72E6B42}"/>
              </a:ext>
            </a:extLst>
          </p:cNvPr>
          <p:cNvSpPr/>
          <p:nvPr/>
        </p:nvSpPr>
        <p:spPr>
          <a:xfrm>
            <a:off x="6533964" y="4634144"/>
            <a:ext cx="452761" cy="470516"/>
          </a:xfrm>
          <a:prstGeom prst="ellipse">
            <a:avLst/>
          </a:prstGeom>
          <a:noFill/>
          <a:ln w="38100">
            <a:solidFill>
              <a:srgbClr val="F154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38E0A1D8-EA86-C94F-AA1C-06C6FC0A0036}"/>
              </a:ext>
            </a:extLst>
          </p:cNvPr>
          <p:cNvCxnSpPr>
            <a:stCxn id="6" idx="1"/>
            <a:endCxn id="11" idx="2"/>
          </p:cNvCxnSpPr>
          <p:nvPr/>
        </p:nvCxnSpPr>
        <p:spPr>
          <a:xfrm rot="10800000" flipH="1" flipV="1">
            <a:off x="838200" y="2492954"/>
            <a:ext cx="5695764" cy="2376448"/>
          </a:xfrm>
          <a:prstGeom prst="bentConnector3">
            <a:avLst>
              <a:gd name="adj1" fmla="val -4014"/>
            </a:avLst>
          </a:prstGeom>
          <a:ln w="38100">
            <a:solidFill>
              <a:srgbClr val="F1542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C441D2D-304A-B241-8F2F-E5E6AD51E4B3}"/>
              </a:ext>
            </a:extLst>
          </p:cNvPr>
          <p:cNvSpPr/>
          <p:nvPr/>
        </p:nvSpPr>
        <p:spPr>
          <a:xfrm>
            <a:off x="6533963" y="1880043"/>
            <a:ext cx="452761" cy="470516"/>
          </a:xfrm>
          <a:prstGeom prst="ellipse">
            <a:avLst/>
          </a:prstGeom>
          <a:noFill/>
          <a:ln w="38100">
            <a:solidFill>
              <a:srgbClr val="F154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1C9E02A-A348-014A-9B7F-365A70322318}"/>
              </a:ext>
            </a:extLst>
          </p:cNvPr>
          <p:cNvSpPr/>
          <p:nvPr/>
        </p:nvSpPr>
        <p:spPr>
          <a:xfrm>
            <a:off x="2261830" y="2070908"/>
            <a:ext cx="452761" cy="470516"/>
          </a:xfrm>
          <a:prstGeom prst="ellipse">
            <a:avLst/>
          </a:prstGeom>
          <a:noFill/>
          <a:ln w="38100">
            <a:solidFill>
              <a:srgbClr val="F154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3C6D3C42-4C93-974A-8D48-04C8C686D9F5}"/>
              </a:ext>
            </a:extLst>
          </p:cNvPr>
          <p:cNvCxnSpPr>
            <a:stCxn id="18" idx="0"/>
            <a:endCxn id="17" idx="2"/>
          </p:cNvCxnSpPr>
          <p:nvPr/>
        </p:nvCxnSpPr>
        <p:spPr>
          <a:xfrm rot="16200000" flipH="1">
            <a:off x="4488890" y="70228"/>
            <a:ext cx="44393" cy="4045752"/>
          </a:xfrm>
          <a:prstGeom prst="bentConnector4">
            <a:avLst>
              <a:gd name="adj1" fmla="val -514946"/>
              <a:gd name="adj2" fmla="val 52798"/>
            </a:avLst>
          </a:prstGeom>
          <a:ln w="38100">
            <a:solidFill>
              <a:srgbClr val="F1542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813526D-B33F-704B-A341-C92253A76B0B}"/>
              </a:ext>
            </a:extLst>
          </p:cNvPr>
          <p:cNvSpPr/>
          <p:nvPr/>
        </p:nvSpPr>
        <p:spPr>
          <a:xfrm>
            <a:off x="1848348" y="2520717"/>
            <a:ext cx="1837733" cy="34790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A0B6E6A-8C79-E94A-849D-901B31CAE244}"/>
              </a:ext>
            </a:extLst>
          </p:cNvPr>
          <p:cNvSpPr/>
          <p:nvPr/>
        </p:nvSpPr>
        <p:spPr>
          <a:xfrm>
            <a:off x="6468056" y="1933286"/>
            <a:ext cx="598570" cy="1495713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BBCF0E61-4F61-1347-A584-A208D7AD0C0F}"/>
              </a:ext>
            </a:extLst>
          </p:cNvPr>
          <p:cNvCxnSpPr>
            <a:stCxn id="21" idx="2"/>
            <a:endCxn id="22" idx="1"/>
          </p:cNvCxnSpPr>
          <p:nvPr/>
        </p:nvCxnSpPr>
        <p:spPr>
          <a:xfrm rot="5400000" flipH="1" flipV="1">
            <a:off x="4523898" y="924459"/>
            <a:ext cx="187474" cy="3700841"/>
          </a:xfrm>
          <a:prstGeom prst="bentConnector4">
            <a:avLst>
              <a:gd name="adj1" fmla="val -60376"/>
              <a:gd name="adj2" fmla="val 62414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5E621EA-EE34-0E4E-95B4-95B0A476F7D7}"/>
              </a:ext>
            </a:extLst>
          </p:cNvPr>
          <p:cNvSpPr txBox="1"/>
          <p:nvPr/>
        </p:nvSpPr>
        <p:spPr>
          <a:xfrm>
            <a:off x="1443300" y="5166843"/>
            <a:ext cx="293221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Normalization matrix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86317687-6477-D248-B350-073DE9334D20}"/>
              </a:ext>
            </a:extLst>
          </p:cNvPr>
          <p:cNvSpPr/>
          <p:nvPr/>
        </p:nvSpPr>
        <p:spPr>
          <a:xfrm>
            <a:off x="5402731" y="3676986"/>
            <a:ext cx="6665221" cy="2656007"/>
          </a:xfrm>
          <a:prstGeom prst="roundRect">
            <a:avLst/>
          </a:prstGeom>
          <a:noFill/>
          <a:ln w="38100">
            <a:solidFill>
              <a:srgbClr val="0E1F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1BF4ED0-6E65-7943-8959-FADC5D48D149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4375513" y="5405370"/>
            <a:ext cx="1027218" cy="2863"/>
          </a:xfrm>
          <a:prstGeom prst="straightConnector1">
            <a:avLst/>
          </a:prstGeom>
          <a:ln w="38100">
            <a:solidFill>
              <a:srgbClr val="0E1F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577C22A-5658-BF7F-64D9-7B1B96262E21}"/>
              </a:ext>
            </a:extLst>
          </p:cNvPr>
          <p:cNvSpPr txBox="1"/>
          <p:nvPr/>
        </p:nvSpPr>
        <p:spPr>
          <a:xfrm>
            <a:off x="7193369" y="4643310"/>
            <a:ext cx="642023" cy="1554272"/>
          </a:xfrm>
          <a:prstGeom prst="rect">
            <a:avLst/>
          </a:prstGeom>
          <a:solidFill>
            <a:schemeClr val="lt1"/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dirty="0"/>
              <a:t>0.8</a:t>
            </a:r>
          </a:p>
          <a:p>
            <a:pPr algn="ctr">
              <a:spcAft>
                <a:spcPts val="600"/>
              </a:spcAft>
            </a:pPr>
            <a:r>
              <a:rPr lang="en-US" sz="2000" dirty="0"/>
              <a:t>0.8</a:t>
            </a:r>
          </a:p>
          <a:p>
            <a:pPr algn="ctr">
              <a:spcAft>
                <a:spcPts val="600"/>
              </a:spcAft>
            </a:pPr>
            <a:r>
              <a:rPr lang="en-US" sz="2000" dirty="0"/>
              <a:t>1</a:t>
            </a:r>
          </a:p>
          <a:p>
            <a:pPr algn="ctr">
              <a:spcAft>
                <a:spcPts val="600"/>
              </a:spcAft>
            </a:pPr>
            <a:r>
              <a:rPr lang="en-US" sz="2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6723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animBg="1"/>
      <p:bldP spid="18" grpId="0" animBg="1"/>
      <p:bldP spid="21" grpId="0" animBg="1"/>
      <p:bldP spid="22" grpId="0" animBg="1"/>
      <p:bldP spid="26" grpId="0"/>
      <p:bldP spid="2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25A48-853D-204C-BD92-9643C77CC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8967464" y="3600503"/>
            <a:ext cx="5518241" cy="575908"/>
          </a:xfrm>
        </p:spPr>
        <p:txBody>
          <a:bodyPr>
            <a:noAutofit/>
          </a:bodyPr>
          <a:lstStyle/>
          <a:p>
            <a:r>
              <a:rPr lang="en-US" sz="3200" dirty="0"/>
              <a:t>Step 2 – Calculate the Weight</a:t>
            </a:r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25B021-6373-4845-BCF3-5BBFFAD1F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6E0D3EF6-905D-624E-8E07-C8EB043534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810309"/>
              </p:ext>
            </p:extLst>
          </p:nvPr>
        </p:nvGraphicFramePr>
        <p:xfrm>
          <a:off x="2490609" y="401626"/>
          <a:ext cx="6188808" cy="277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3601">
                  <a:extLst>
                    <a:ext uri="{9D8B030D-6E8A-4147-A177-3AD203B41FA5}">
                      <a16:colId xmlns:a16="http://schemas.microsoft.com/office/drawing/2014/main" val="2179143743"/>
                    </a:ext>
                  </a:extLst>
                </a:gridCol>
                <a:gridCol w="773601">
                  <a:extLst>
                    <a:ext uri="{9D8B030D-6E8A-4147-A177-3AD203B41FA5}">
                      <a16:colId xmlns:a16="http://schemas.microsoft.com/office/drawing/2014/main" val="2037829435"/>
                    </a:ext>
                  </a:extLst>
                </a:gridCol>
                <a:gridCol w="773601">
                  <a:extLst>
                    <a:ext uri="{9D8B030D-6E8A-4147-A177-3AD203B41FA5}">
                      <a16:colId xmlns:a16="http://schemas.microsoft.com/office/drawing/2014/main" val="2482940878"/>
                    </a:ext>
                  </a:extLst>
                </a:gridCol>
                <a:gridCol w="773601">
                  <a:extLst>
                    <a:ext uri="{9D8B030D-6E8A-4147-A177-3AD203B41FA5}">
                      <a16:colId xmlns:a16="http://schemas.microsoft.com/office/drawing/2014/main" val="3624272434"/>
                    </a:ext>
                  </a:extLst>
                </a:gridCol>
                <a:gridCol w="773601">
                  <a:extLst>
                    <a:ext uri="{9D8B030D-6E8A-4147-A177-3AD203B41FA5}">
                      <a16:colId xmlns:a16="http://schemas.microsoft.com/office/drawing/2014/main" val="3283165608"/>
                    </a:ext>
                  </a:extLst>
                </a:gridCol>
                <a:gridCol w="773601">
                  <a:extLst>
                    <a:ext uri="{9D8B030D-6E8A-4147-A177-3AD203B41FA5}">
                      <a16:colId xmlns:a16="http://schemas.microsoft.com/office/drawing/2014/main" val="1138366601"/>
                    </a:ext>
                  </a:extLst>
                </a:gridCol>
                <a:gridCol w="773601">
                  <a:extLst>
                    <a:ext uri="{9D8B030D-6E8A-4147-A177-3AD203B41FA5}">
                      <a16:colId xmlns:a16="http://schemas.microsoft.com/office/drawing/2014/main" val="823291622"/>
                    </a:ext>
                  </a:extLst>
                </a:gridCol>
                <a:gridCol w="773601">
                  <a:extLst>
                    <a:ext uri="{9D8B030D-6E8A-4147-A177-3AD203B41FA5}">
                      <a16:colId xmlns:a16="http://schemas.microsoft.com/office/drawing/2014/main" val="2068414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Criteria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899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BF1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BF1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0.25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BF1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BF1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BF1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BF1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0.05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BF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223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02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5468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60700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</a:t>
                      </a:r>
                      <a:r>
                        <a:rPr lang="id-ID" sz="2000" dirty="0"/>
                        <a:t>8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0.75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15453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</a:t>
                      </a:r>
                      <a:r>
                        <a:rPr lang="id-ID" sz="2000" dirty="0"/>
                        <a:t>6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72097499"/>
                  </a:ext>
                </a:extLst>
              </a:tr>
            </a:tbl>
          </a:graphicData>
        </a:graphic>
      </p:graphicFrame>
      <p:graphicFrame>
        <p:nvGraphicFramePr>
          <p:cNvPr id="28" name="Table 5">
            <a:extLst>
              <a:ext uri="{FF2B5EF4-FFF2-40B4-BE49-F238E27FC236}">
                <a16:creationId xmlns:a16="http://schemas.microsoft.com/office/drawing/2014/main" id="{682CA769-56B8-9342-BC38-997D14E05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743388"/>
              </p:ext>
            </p:extLst>
          </p:nvPr>
        </p:nvGraphicFramePr>
        <p:xfrm>
          <a:off x="1922141" y="3429000"/>
          <a:ext cx="7325744" cy="277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5718">
                  <a:extLst>
                    <a:ext uri="{9D8B030D-6E8A-4147-A177-3AD203B41FA5}">
                      <a16:colId xmlns:a16="http://schemas.microsoft.com/office/drawing/2014/main" val="2179143743"/>
                    </a:ext>
                  </a:extLst>
                </a:gridCol>
                <a:gridCol w="915718">
                  <a:extLst>
                    <a:ext uri="{9D8B030D-6E8A-4147-A177-3AD203B41FA5}">
                      <a16:colId xmlns:a16="http://schemas.microsoft.com/office/drawing/2014/main" val="2037829435"/>
                    </a:ext>
                  </a:extLst>
                </a:gridCol>
                <a:gridCol w="915718">
                  <a:extLst>
                    <a:ext uri="{9D8B030D-6E8A-4147-A177-3AD203B41FA5}">
                      <a16:colId xmlns:a16="http://schemas.microsoft.com/office/drawing/2014/main" val="2482940878"/>
                    </a:ext>
                  </a:extLst>
                </a:gridCol>
                <a:gridCol w="915718">
                  <a:extLst>
                    <a:ext uri="{9D8B030D-6E8A-4147-A177-3AD203B41FA5}">
                      <a16:colId xmlns:a16="http://schemas.microsoft.com/office/drawing/2014/main" val="3624272434"/>
                    </a:ext>
                  </a:extLst>
                </a:gridCol>
                <a:gridCol w="915718">
                  <a:extLst>
                    <a:ext uri="{9D8B030D-6E8A-4147-A177-3AD203B41FA5}">
                      <a16:colId xmlns:a16="http://schemas.microsoft.com/office/drawing/2014/main" val="3283165608"/>
                    </a:ext>
                  </a:extLst>
                </a:gridCol>
                <a:gridCol w="915718">
                  <a:extLst>
                    <a:ext uri="{9D8B030D-6E8A-4147-A177-3AD203B41FA5}">
                      <a16:colId xmlns:a16="http://schemas.microsoft.com/office/drawing/2014/main" val="1138366601"/>
                    </a:ext>
                  </a:extLst>
                </a:gridCol>
                <a:gridCol w="915718">
                  <a:extLst>
                    <a:ext uri="{9D8B030D-6E8A-4147-A177-3AD203B41FA5}">
                      <a16:colId xmlns:a16="http://schemas.microsoft.com/office/drawing/2014/main" val="823291622"/>
                    </a:ext>
                  </a:extLst>
                </a:gridCol>
                <a:gridCol w="915718">
                  <a:extLst>
                    <a:ext uri="{9D8B030D-6E8A-4147-A177-3AD203B41FA5}">
                      <a16:colId xmlns:a16="http://schemas.microsoft.com/office/drawing/2014/main" val="2068414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Criteria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899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BF1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BF1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0.25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BF1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BF1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BF1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BF1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0.05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BF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223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027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0.08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0.05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5468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0.05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0.25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0.16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0.05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60700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0.08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0.09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0.0375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15453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0.08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0.16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0.05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72097499"/>
                  </a:ext>
                </a:extLst>
              </a:tr>
            </a:tbl>
          </a:graphicData>
        </a:graphic>
      </p:graphicFrame>
      <p:sp>
        <p:nvSpPr>
          <p:cNvPr id="30" name="Oval 29">
            <a:extLst>
              <a:ext uri="{FF2B5EF4-FFF2-40B4-BE49-F238E27FC236}">
                <a16:creationId xmlns:a16="http://schemas.microsoft.com/office/drawing/2014/main" id="{1D7BF323-51EC-184C-AAAC-CD98F9E9DA12}"/>
              </a:ext>
            </a:extLst>
          </p:cNvPr>
          <p:cNvSpPr/>
          <p:nvPr/>
        </p:nvSpPr>
        <p:spPr>
          <a:xfrm>
            <a:off x="3414246" y="763937"/>
            <a:ext cx="452761" cy="470516"/>
          </a:xfrm>
          <a:prstGeom prst="ellipse">
            <a:avLst/>
          </a:prstGeom>
          <a:noFill/>
          <a:ln w="38100">
            <a:solidFill>
              <a:srgbClr val="F154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25F03DA-35F6-5747-9981-22B0B0DAFFA2}"/>
              </a:ext>
            </a:extLst>
          </p:cNvPr>
          <p:cNvSpPr/>
          <p:nvPr/>
        </p:nvSpPr>
        <p:spPr>
          <a:xfrm>
            <a:off x="3414245" y="1553208"/>
            <a:ext cx="452761" cy="470516"/>
          </a:xfrm>
          <a:prstGeom prst="ellipse">
            <a:avLst/>
          </a:prstGeom>
          <a:noFill/>
          <a:ln w="38100">
            <a:solidFill>
              <a:srgbClr val="F154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6633121-592D-DC45-89AC-1A9D56C6780D}"/>
              </a:ext>
            </a:extLst>
          </p:cNvPr>
          <p:cNvSpPr/>
          <p:nvPr/>
        </p:nvSpPr>
        <p:spPr>
          <a:xfrm>
            <a:off x="2961484" y="4580582"/>
            <a:ext cx="682669" cy="470516"/>
          </a:xfrm>
          <a:prstGeom prst="ellipse">
            <a:avLst/>
          </a:prstGeom>
          <a:noFill/>
          <a:ln w="38100">
            <a:solidFill>
              <a:srgbClr val="F154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B36C94-1C69-8B4D-86A4-179D16071F4A}"/>
              </a:ext>
            </a:extLst>
          </p:cNvPr>
          <p:cNvSpPr txBox="1"/>
          <p:nvPr/>
        </p:nvSpPr>
        <p:spPr>
          <a:xfrm>
            <a:off x="534110" y="2023724"/>
            <a:ext cx="1722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Multiply the weight by the value of </a:t>
            </a:r>
            <a:r>
              <a:rPr lang="en-US" dirty="0" err="1"/>
              <a:t>r</a:t>
            </a:r>
            <a:r>
              <a:rPr lang="en-US" baseline="-25000" dirty="0" err="1"/>
              <a:t>ij</a:t>
            </a:r>
            <a:endParaRPr lang="en-US" dirty="0"/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F86CA44E-0440-F54B-9C01-B9697F196947}"/>
              </a:ext>
            </a:extLst>
          </p:cNvPr>
          <p:cNvCxnSpPr>
            <a:endCxn id="3" idx="0"/>
          </p:cNvCxnSpPr>
          <p:nvPr/>
        </p:nvCxnSpPr>
        <p:spPr>
          <a:xfrm rot="10800000" flipV="1">
            <a:off x="1395237" y="999194"/>
            <a:ext cx="2019008" cy="1024530"/>
          </a:xfrm>
          <a:prstGeom prst="curvedConnector2">
            <a:avLst/>
          </a:prstGeom>
          <a:ln w="38100">
            <a:solidFill>
              <a:srgbClr val="F1542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E0753AFC-0589-1240-8AA0-2A32A3C9C3F1}"/>
              </a:ext>
            </a:extLst>
          </p:cNvPr>
          <p:cNvCxnSpPr>
            <a:endCxn id="3" idx="0"/>
          </p:cNvCxnSpPr>
          <p:nvPr/>
        </p:nvCxnSpPr>
        <p:spPr>
          <a:xfrm rot="10800000" flipV="1">
            <a:off x="1395237" y="1788466"/>
            <a:ext cx="2019008" cy="235258"/>
          </a:xfrm>
          <a:prstGeom prst="curvedConnector2">
            <a:avLst/>
          </a:prstGeom>
          <a:ln w="38100">
            <a:solidFill>
              <a:srgbClr val="F1542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9A4C4F6B-F064-5049-B3DD-9C06224B3269}"/>
              </a:ext>
            </a:extLst>
          </p:cNvPr>
          <p:cNvCxnSpPr>
            <a:stCxn id="3" idx="2"/>
            <a:endCxn id="32" idx="2"/>
          </p:cNvCxnSpPr>
          <p:nvPr/>
        </p:nvCxnSpPr>
        <p:spPr>
          <a:xfrm rot="16200000" flipH="1">
            <a:off x="1243967" y="3098323"/>
            <a:ext cx="1868786" cy="1566247"/>
          </a:xfrm>
          <a:prstGeom prst="curvedConnector2">
            <a:avLst/>
          </a:prstGeom>
          <a:ln w="38100">
            <a:solidFill>
              <a:srgbClr val="F1542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8B348FA-98E8-CDD0-6AC8-6E722AFCB86C}"/>
              </a:ext>
            </a:extLst>
          </p:cNvPr>
          <p:cNvSpPr txBox="1"/>
          <p:nvPr/>
        </p:nvSpPr>
        <p:spPr>
          <a:xfrm>
            <a:off x="4095086" y="1600252"/>
            <a:ext cx="642023" cy="1554272"/>
          </a:xfrm>
          <a:prstGeom prst="rect">
            <a:avLst/>
          </a:prstGeom>
          <a:solidFill>
            <a:schemeClr val="lt1"/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dirty="0"/>
              <a:t>0.8</a:t>
            </a:r>
          </a:p>
          <a:p>
            <a:pPr algn="ctr">
              <a:spcAft>
                <a:spcPts val="600"/>
              </a:spcAft>
            </a:pPr>
            <a:r>
              <a:rPr lang="en-US" sz="2000" dirty="0"/>
              <a:t>0.8</a:t>
            </a:r>
          </a:p>
          <a:p>
            <a:pPr algn="ctr">
              <a:spcAft>
                <a:spcPts val="600"/>
              </a:spcAft>
            </a:pPr>
            <a:r>
              <a:rPr lang="en-US" sz="2000" dirty="0"/>
              <a:t>1</a:t>
            </a:r>
          </a:p>
          <a:p>
            <a:pPr algn="ctr">
              <a:spcAft>
                <a:spcPts val="600"/>
              </a:spcAft>
            </a:pPr>
            <a:r>
              <a:rPr lang="en-US" sz="2000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1074AE-A028-8AAE-CB7D-E69C0ECFB68F}"/>
              </a:ext>
            </a:extLst>
          </p:cNvPr>
          <p:cNvSpPr txBox="1"/>
          <p:nvPr/>
        </p:nvSpPr>
        <p:spPr>
          <a:xfrm>
            <a:off x="3898179" y="4638017"/>
            <a:ext cx="642023" cy="1554272"/>
          </a:xfrm>
          <a:prstGeom prst="rect">
            <a:avLst/>
          </a:prstGeom>
          <a:solidFill>
            <a:schemeClr val="lt1"/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dirty="0"/>
              <a:t>0.08</a:t>
            </a:r>
          </a:p>
          <a:p>
            <a:pPr algn="ctr">
              <a:spcAft>
                <a:spcPts val="600"/>
              </a:spcAft>
            </a:pPr>
            <a:r>
              <a:rPr lang="en-US" sz="2000" dirty="0"/>
              <a:t>0.08</a:t>
            </a:r>
          </a:p>
          <a:p>
            <a:pPr algn="ctr">
              <a:spcAft>
                <a:spcPts val="600"/>
              </a:spcAft>
            </a:pPr>
            <a:r>
              <a:rPr lang="en-US" sz="2000" dirty="0"/>
              <a:t>0.1</a:t>
            </a:r>
          </a:p>
          <a:p>
            <a:pPr algn="ctr">
              <a:spcAft>
                <a:spcPts val="600"/>
              </a:spcAft>
            </a:pPr>
            <a:r>
              <a:rPr lang="en-US" sz="2000" dirty="0"/>
              <a:t>0.1</a:t>
            </a:r>
          </a:p>
        </p:txBody>
      </p:sp>
    </p:spTree>
    <p:extLst>
      <p:ext uri="{BB962C8B-B14F-4D97-AF65-F5344CB8AC3E}">
        <p14:creationId xmlns:p14="http://schemas.microsoft.com/office/powerpoint/2010/main" val="632380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1" animBg="1"/>
      <p:bldP spid="31" grpId="1" animBg="1"/>
      <p:bldP spid="32" grpId="1" animBg="1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2292</TotalTime>
  <Words>1304</Words>
  <Application>Microsoft Macintosh PowerPoint</Application>
  <PresentationFormat>Widescreen</PresentationFormat>
  <Paragraphs>586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Tahoma</vt:lpstr>
      <vt:lpstr>Wingdings</vt:lpstr>
      <vt:lpstr>Office Theme</vt:lpstr>
      <vt:lpstr>PowerPoint Presentation</vt:lpstr>
      <vt:lpstr>Weighted SUM Model (WSM)</vt:lpstr>
      <vt:lpstr>Preferred values on WSM</vt:lpstr>
      <vt:lpstr>Decision Making Steps at MADM</vt:lpstr>
      <vt:lpstr>Case Study 1 – Creditworthiness</vt:lpstr>
      <vt:lpstr>Case Study 1 – Creditworthiness</vt:lpstr>
      <vt:lpstr>Case Study 1 – Tabulation of Criteria Values for Each Alternative</vt:lpstr>
      <vt:lpstr>Step 1 – Normalize the value</vt:lpstr>
      <vt:lpstr>Step 2 – Calculate the Weight</vt:lpstr>
      <vt:lpstr>Step 3 - Add the Criteria Values</vt:lpstr>
      <vt:lpstr>Step 4 – Ranking</vt:lpstr>
      <vt:lpstr>Weighted PRODUCT Model (WPM)</vt:lpstr>
      <vt:lpstr>Values preference on WPM</vt:lpstr>
      <vt:lpstr>Implementation in the same case </vt:lpstr>
      <vt:lpstr>Fast Forward to Normalization</vt:lpstr>
      <vt:lpstr>Step 2 / 3 – Calculate the Weight and Value of the WPM</vt:lpstr>
      <vt:lpstr>Step 4 - Ranking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Afif Hendrawan</dc:creator>
  <cp:lastModifiedBy>Adevian Fairuz</cp:lastModifiedBy>
  <cp:revision>55</cp:revision>
  <dcterms:created xsi:type="dcterms:W3CDTF">2021-08-30T06:37:21Z</dcterms:created>
  <dcterms:modified xsi:type="dcterms:W3CDTF">2025-02-19T02:39:50Z</dcterms:modified>
</cp:coreProperties>
</file>