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68" r:id="rId6"/>
    <p:sldId id="272" r:id="rId7"/>
    <p:sldId id="271" r:id="rId8"/>
    <p:sldId id="269" r:id="rId9"/>
    <p:sldId id="282" r:id="rId10"/>
    <p:sldId id="280" r:id="rId11"/>
    <p:sldId id="281" r:id="rId12"/>
    <p:sldId id="284" r:id="rId13"/>
    <p:sldId id="283" r:id="rId14"/>
    <p:sldId id="285" r:id="rId15"/>
    <p:sldId id="262" r:id="rId16"/>
    <p:sldId id="273" r:id="rId17"/>
    <p:sldId id="275" r:id="rId18"/>
    <p:sldId id="276" r:id="rId19"/>
    <p:sldId id="277" r:id="rId20"/>
    <p:sldId id="278" r:id="rId21"/>
    <p:sldId id="279"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autoAdjust="0"/>
  </p:normalViewPr>
  <p:slideViewPr>
    <p:cSldViewPr snapToGrid="0" showGuides="1">
      <p:cViewPr>
        <p:scale>
          <a:sx n="50" d="100"/>
          <a:sy n="50" d="100"/>
        </p:scale>
        <p:origin x="432" y="148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03-12-2018</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01-12-2018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787241" y="2855630"/>
            <a:ext cx="2220835" cy="1169552"/>
            <a:chOff x="2787241" y="2902285"/>
            <a:chExt cx="2220835" cy="1169552"/>
          </a:xfrm>
        </p:grpSpPr>
        <p:sp>
          <p:nvSpPr>
            <p:cNvPr id="20" name="TextBox 19">
              <a:extLst>
                <a:ext uri="{FF2B5EF4-FFF2-40B4-BE49-F238E27FC236}">
                  <a16:creationId xmlns:a16="http://schemas.microsoft.com/office/drawing/2014/main" id="{94DF2E04-7632-4FED-B0BF-8FB243D982A3}"/>
                </a:ext>
              </a:extLst>
            </p:cNvPr>
            <p:cNvSpPr txBox="1"/>
            <p:nvPr/>
          </p:nvSpPr>
          <p:spPr>
            <a:xfrm>
              <a:off x="2886804" y="2902285"/>
              <a:ext cx="2021707" cy="1015663"/>
            </a:xfrm>
            <a:prstGeom prst="rect">
              <a:avLst/>
            </a:prstGeom>
            <a:noFill/>
          </p:spPr>
          <p:txBody>
            <a:bodyPr wrap="none" rtlCol="0">
              <a:spAutoFit/>
            </a:bodyPr>
            <a:lstStyle/>
            <a:p>
              <a:r>
                <a:rPr lang="en-US" sz="6000" b="1">
                  <a:solidFill>
                    <a:schemeClr val="bg1"/>
                  </a:solidFill>
                  <a:latin typeface="Arial Black" panose="020B0A04020102020204" pitchFamily="34" charset="0"/>
                </a:rPr>
                <a:t>HRA</a:t>
              </a:r>
              <a:endParaRPr lang="en-IN"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787241" y="3764060"/>
              <a:ext cx="2220835" cy="307777"/>
            </a:xfrm>
            <a:prstGeom prst="rect">
              <a:avLst/>
            </a:prstGeom>
            <a:noFill/>
          </p:spPr>
          <p:txBody>
            <a:bodyPr wrap="square" rtlCol="0">
              <a:spAutoFit/>
            </a:bodyPr>
            <a:lstStyle/>
            <a:p>
              <a:r>
                <a:rPr lang="en-IN" sz="1400">
                  <a:solidFill>
                    <a:schemeClr val="bg1"/>
                  </a:solidFill>
                  <a:cs typeface="Calibri Light" panose="020F0302020204030204" pitchFamily="34" charset="0"/>
                </a:rPr>
                <a:t>Lecturer: Nguyễn Thiên Bảo</a:t>
              </a:r>
              <a:endParaRPr lang="en-IN" sz="14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111921" y="1414374"/>
            <a:ext cx="6115486" cy="1616252"/>
          </a:xfrm>
        </p:spPr>
        <p:txBody>
          <a:bodyPr>
            <a:normAutofit/>
          </a:bodyPr>
          <a:lstStyle/>
          <a:p>
            <a:r>
              <a:rPr lang="en-US" sz="5400"/>
              <a:t>MACHINE </a:t>
            </a:r>
            <a:r>
              <a:rPr lang="en-US" sz="5400" b="0"/>
              <a:t>LEARNING</a:t>
            </a:r>
            <a:endParaRPr lang="en-IN" sz="5400"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7165115" y="3030626"/>
            <a:ext cx="4854339" cy="1257574"/>
          </a:xfrm>
        </p:spPr>
        <p:txBody>
          <a:bodyPr/>
          <a:lstStyle/>
          <a:p>
            <a:pPr algn="r"/>
            <a:r>
              <a:rPr lang="en-IN" sz="3600" i="1"/>
              <a:t>Project III</a:t>
            </a:r>
            <a:endParaRPr lang="en-IN" sz="3600" i="1" dirty="0"/>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01B5A5-E16F-4EA6-9E0A-D98F8A7160FA}"/>
              </a:ext>
            </a:extLst>
          </p:cNvPr>
          <p:cNvSpPr>
            <a:spLocks noGrp="1"/>
          </p:cNvSpPr>
          <p:nvPr>
            <p:ph type="body" sz="quarter" idx="16"/>
          </p:nvPr>
        </p:nvSpPr>
        <p:spPr/>
        <p:txBody>
          <a:bodyPr/>
          <a:lstStyle/>
          <a:p>
            <a:pPr algn="ctr"/>
            <a:r>
              <a:rPr lang="en-GB" sz="2800" i="1"/>
              <a:t>Kiến trúc thưởng giống lai</a:t>
            </a:r>
            <a:endParaRPr lang="en-US" sz="2800" i="1"/>
          </a:p>
        </p:txBody>
      </p:sp>
      <p:sp>
        <p:nvSpPr>
          <p:cNvPr id="2" name="Footer Placeholder 1">
            <a:extLst>
              <a:ext uri="{FF2B5EF4-FFF2-40B4-BE49-F238E27FC236}">
                <a16:creationId xmlns:a16="http://schemas.microsoft.com/office/drawing/2014/main" id="{4D5533D3-6138-46C6-A061-8D81AA8B2E98}"/>
              </a:ext>
            </a:extLst>
          </p:cNvPr>
          <p:cNvSpPr>
            <a:spLocks noGrp="1"/>
          </p:cNvSpPr>
          <p:nvPr>
            <p:ph type="ftr" sz="quarter" idx="17"/>
          </p:nvPr>
        </p:nvSpPr>
        <p:spPr/>
        <p:txBody>
          <a:bodyPr/>
          <a:lstStyle/>
          <a:p>
            <a:r>
              <a:rPr lang="en-IN"/>
              <a:t>Add a footer</a:t>
            </a:r>
            <a:endParaRPr lang="en-IN" dirty="0"/>
          </a:p>
        </p:txBody>
      </p:sp>
      <p:sp>
        <p:nvSpPr>
          <p:cNvPr id="3" name="Slide Number Placeholder 2">
            <a:extLst>
              <a:ext uri="{FF2B5EF4-FFF2-40B4-BE49-F238E27FC236}">
                <a16:creationId xmlns:a16="http://schemas.microsoft.com/office/drawing/2014/main" id="{B571B03E-37FF-40DF-9AFC-C8CB036646EF}"/>
              </a:ext>
            </a:extLst>
          </p:cNvPr>
          <p:cNvSpPr>
            <a:spLocks noGrp="1"/>
          </p:cNvSpPr>
          <p:nvPr>
            <p:ph type="sldNum" sz="quarter" idx="18"/>
          </p:nvPr>
        </p:nvSpPr>
        <p:spPr/>
        <p:txBody>
          <a:bodyPr/>
          <a:lstStyle/>
          <a:p>
            <a:fld id="{8699F50C-BE38-4BD0-BA84-9B090E1F2B9B}" type="slidenum">
              <a:rPr lang="en-IN" smtClean="0"/>
              <a:t>10</a:t>
            </a:fld>
            <a:endParaRPr lang="en-IN" dirty="0"/>
          </a:p>
        </p:txBody>
      </p:sp>
      <p:sp>
        <p:nvSpPr>
          <p:cNvPr id="6" name="Title 5">
            <a:extLst>
              <a:ext uri="{FF2B5EF4-FFF2-40B4-BE49-F238E27FC236}">
                <a16:creationId xmlns:a16="http://schemas.microsoft.com/office/drawing/2014/main" id="{6170CD04-D996-4CFA-8896-A8272E0D6457}"/>
              </a:ext>
            </a:extLst>
          </p:cNvPr>
          <p:cNvSpPr>
            <a:spLocks noGrp="1"/>
          </p:cNvSpPr>
          <p:nvPr>
            <p:ph type="title"/>
          </p:nvPr>
        </p:nvSpPr>
        <p:spPr/>
        <p:txBody>
          <a:bodyPr>
            <a:normAutofit/>
          </a:bodyPr>
          <a:lstStyle/>
          <a:p>
            <a:r>
              <a:rPr lang="en-GB" sz="5400">
                <a:solidFill>
                  <a:srgbClr val="FF0000"/>
                </a:solidFill>
              </a:rPr>
              <a:t>HRA</a:t>
            </a:r>
            <a:endParaRPr lang="en-US" sz="5400">
              <a:solidFill>
                <a:srgbClr val="FF0000"/>
              </a:solidFill>
            </a:endParaRPr>
          </a:p>
        </p:txBody>
      </p:sp>
      <p:sp>
        <p:nvSpPr>
          <p:cNvPr id="9" name="Text Placeholder 8">
            <a:extLst>
              <a:ext uri="{FF2B5EF4-FFF2-40B4-BE49-F238E27FC236}">
                <a16:creationId xmlns:a16="http://schemas.microsoft.com/office/drawing/2014/main" id="{9AB09D85-0F32-469C-A1AE-43F4A2B536AD}"/>
              </a:ext>
            </a:extLst>
          </p:cNvPr>
          <p:cNvSpPr>
            <a:spLocks noGrp="1"/>
          </p:cNvSpPr>
          <p:nvPr>
            <p:ph type="body" sz="quarter" idx="19"/>
          </p:nvPr>
        </p:nvSpPr>
        <p:spPr>
          <a:xfrm>
            <a:off x="1266944" y="3836164"/>
            <a:ext cx="9254481" cy="3289807"/>
          </a:xfrm>
        </p:spPr>
        <p:txBody>
          <a:bodyPr/>
          <a:lstStyle/>
          <a:p>
            <a:r>
              <a:rPr lang="en-GB" i="1">
                <a:latin typeface="Bookman Old Style" panose="02050604050505020204" pitchFamily="18" charset="0"/>
              </a:rPr>
              <a:t>Phân hủy chức năng phần thưởng của môi tr</a:t>
            </a:r>
            <a:r>
              <a:rPr lang="vi-VN" i="1">
                <a:latin typeface="Bookman Old Style" panose="02050604050505020204" pitchFamily="18" charset="0"/>
              </a:rPr>
              <a:t>ư</a:t>
            </a:r>
            <a:r>
              <a:rPr lang="en-GB" i="1">
                <a:latin typeface="Bookman Old Style" panose="02050604050505020204" pitchFamily="18" charset="0"/>
              </a:rPr>
              <a:t>ờng thành n chức năng phần thưởng khác nhau.</a:t>
            </a:r>
            <a:endParaRPr lang="en-US" i="1">
              <a:latin typeface="Bookman Old Style" panose="02050604050505020204" pitchFamily="18" charset="0"/>
            </a:endParaRPr>
          </a:p>
        </p:txBody>
      </p:sp>
      <p:pic>
        <p:nvPicPr>
          <p:cNvPr id="12" name="Picture 11">
            <a:extLst>
              <a:ext uri="{FF2B5EF4-FFF2-40B4-BE49-F238E27FC236}">
                <a16:creationId xmlns:a16="http://schemas.microsoft.com/office/drawing/2014/main" id="{DA2F6DCB-31F4-40ED-A808-E88448899F9C}"/>
              </a:ext>
            </a:extLst>
          </p:cNvPr>
          <p:cNvPicPr/>
          <p:nvPr/>
        </p:nvPicPr>
        <p:blipFill rotWithShape="1">
          <a:blip r:embed="rId2">
            <a:extLst>
              <a:ext uri="{28A0092B-C50C-407E-A947-70E740481C1C}">
                <a14:useLocalDpi xmlns:a14="http://schemas.microsoft.com/office/drawing/2010/main" val="0"/>
              </a:ext>
            </a:extLst>
          </a:blip>
          <a:srcRect l="-7986" r="7864" b="-124"/>
          <a:stretch/>
        </p:blipFill>
        <p:spPr>
          <a:xfrm>
            <a:off x="1266944" y="1985827"/>
            <a:ext cx="6836689" cy="14840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8109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1CA483-7E74-4AAF-B9A3-3781D2D44A3E}"/>
              </a:ext>
            </a:extLst>
          </p:cNvPr>
          <p:cNvSpPr>
            <a:spLocks noGrp="1"/>
          </p:cNvSpPr>
          <p:nvPr>
            <p:ph type="sldNum" sz="quarter" idx="18"/>
          </p:nvPr>
        </p:nvSpPr>
        <p:spPr/>
        <p:txBody>
          <a:bodyPr/>
          <a:lstStyle/>
          <a:p>
            <a:fld id="{8699F50C-BE38-4BD0-BA84-9B090E1F2B9B}" type="slidenum">
              <a:rPr lang="en-IN" smtClean="0"/>
              <a:t>11</a:t>
            </a:fld>
            <a:endParaRPr lang="en-IN" dirty="0"/>
          </a:p>
        </p:txBody>
      </p:sp>
      <p:sp>
        <p:nvSpPr>
          <p:cNvPr id="8" name="Title 7">
            <a:extLst>
              <a:ext uri="{FF2B5EF4-FFF2-40B4-BE49-F238E27FC236}">
                <a16:creationId xmlns:a16="http://schemas.microsoft.com/office/drawing/2014/main" id="{4D75F82D-13AB-4505-8C81-D37BA163C927}"/>
              </a:ext>
            </a:extLst>
          </p:cNvPr>
          <p:cNvSpPr>
            <a:spLocks noGrp="1"/>
          </p:cNvSpPr>
          <p:nvPr>
            <p:ph type="title"/>
          </p:nvPr>
        </p:nvSpPr>
        <p:spPr/>
        <p:txBody>
          <a:bodyPr>
            <a:normAutofit/>
          </a:bodyPr>
          <a:lstStyle/>
          <a:p>
            <a:r>
              <a:rPr lang="en-GB" sz="5400">
                <a:solidFill>
                  <a:srgbClr val="FF0000"/>
                </a:solidFill>
              </a:rPr>
              <a:t>HRA</a:t>
            </a:r>
            <a:endParaRPr lang="en-US" sz="5400">
              <a:solidFill>
                <a:srgbClr val="FF0000"/>
              </a:solidFill>
            </a:endParaRPr>
          </a:p>
        </p:txBody>
      </p:sp>
      <p:pic>
        <p:nvPicPr>
          <p:cNvPr id="1026" name="Picture 2" descr="https://image.slidesharecdn.com/hybridrewardarchitecture-180524053153/95/hybrid-reward-architecture-4-638.jpg?cb=1527140003">
            <a:extLst>
              <a:ext uri="{FF2B5EF4-FFF2-40B4-BE49-F238E27FC236}">
                <a16:creationId xmlns:a16="http://schemas.microsoft.com/office/drawing/2014/main" id="{D150B15D-DD0F-4813-853C-42DD5B5B020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4712" y="2400723"/>
            <a:ext cx="5604960" cy="420811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4B075767-DFDF-4FB6-AB1C-30F9B39BAD96}"/>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328720" y="2400723"/>
            <a:ext cx="7556942" cy="4062441"/>
          </a:xfrm>
          <a:prstGeom prst="rect">
            <a:avLst/>
          </a:prstGeom>
        </p:spPr>
      </p:pic>
      <p:sp>
        <p:nvSpPr>
          <p:cNvPr id="12" name="TextBox 11">
            <a:extLst>
              <a:ext uri="{FF2B5EF4-FFF2-40B4-BE49-F238E27FC236}">
                <a16:creationId xmlns:a16="http://schemas.microsoft.com/office/drawing/2014/main" id="{E2EA8107-D98A-4CE2-8C41-8B2A4A7BD883}"/>
              </a:ext>
            </a:extLst>
          </p:cNvPr>
          <p:cNvSpPr txBox="1"/>
          <p:nvPr/>
        </p:nvSpPr>
        <p:spPr>
          <a:xfrm>
            <a:off x="849201" y="1542247"/>
            <a:ext cx="8775031" cy="1200329"/>
          </a:xfrm>
          <a:prstGeom prst="rect">
            <a:avLst/>
          </a:prstGeom>
          <a:noFill/>
        </p:spPr>
        <p:txBody>
          <a:bodyPr wrap="square" rtlCol="0">
            <a:spAutoFit/>
          </a:bodyPr>
          <a:lstStyle/>
          <a:p>
            <a:r>
              <a:rPr lang="vi-VN" sz="2400"/>
              <a:t>Phân hủy chức năng phần thưởng của môi trường thành n chức năng thưởng khác nhau</a:t>
            </a:r>
            <a:r>
              <a:rPr lang="en-GB" sz="2400"/>
              <a:t>.</a:t>
            </a:r>
            <a:endParaRPr lang="vi-VN" sz="2400"/>
          </a:p>
          <a:p>
            <a:endParaRPr lang="en-US" sz="2400">
              <a:latin typeface="Bookman Old Style" panose="02050604050505020204" pitchFamily="18" charset="0"/>
            </a:endParaRPr>
          </a:p>
        </p:txBody>
      </p:sp>
      <p:cxnSp>
        <p:nvCxnSpPr>
          <p:cNvPr id="14" name="Straight Connector 13">
            <a:extLst>
              <a:ext uri="{FF2B5EF4-FFF2-40B4-BE49-F238E27FC236}">
                <a16:creationId xmlns:a16="http://schemas.microsoft.com/office/drawing/2014/main" id="{F198159E-D10F-45AA-BB1D-79D2A8A43A57}"/>
              </a:ext>
            </a:extLst>
          </p:cNvPr>
          <p:cNvCxnSpPr/>
          <p:nvPr/>
        </p:nvCxnSpPr>
        <p:spPr>
          <a:xfrm>
            <a:off x="4563611" y="2491530"/>
            <a:ext cx="0" cy="38648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99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1A9B1675-66B0-479C-B305-CB2FBC7BF009}"/>
              </a:ext>
            </a:extLst>
          </p:cNvPr>
          <p:cNvPicPr>
            <a:picLocks noGrp="1" noChangeAspect="1"/>
          </p:cNvPicPr>
          <p:nvPr>
            <p:ph type="pic" sz="quarter" idx="13"/>
          </p:nvPr>
        </p:nvPicPr>
        <p:blipFill>
          <a:blip r:embed="rId2"/>
          <a:srcRect t="2557" b="2557"/>
          <a:stretch>
            <a:fillRect/>
          </a:stretch>
        </p:blipFill>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725046" y="802104"/>
            <a:ext cx="6732767" cy="900861"/>
          </a:xfrm>
        </p:spPr>
        <p:txBody>
          <a:bodyPr/>
          <a:lstStyle/>
          <a:p>
            <a:r>
              <a:rPr lang="en-ZA">
                <a:solidFill>
                  <a:schemeClr val="bg1"/>
                </a:solidFill>
                <a:highlight>
                  <a:srgbClr val="000000"/>
                </a:highlight>
              </a:rPr>
              <a:t>Thí nghiệm th</a:t>
            </a:r>
            <a:r>
              <a:rPr lang="en-GB">
                <a:solidFill>
                  <a:schemeClr val="bg1"/>
                </a:solidFill>
                <a:highlight>
                  <a:srgbClr val="000000"/>
                </a:highlight>
              </a:rPr>
              <a:t>ực tế của Microsoft</a:t>
            </a:r>
            <a:endParaRPr lang="en-IN" b="0" dirty="0">
              <a:solidFill>
                <a:schemeClr val="bg1"/>
              </a:solidFill>
              <a:highlight>
                <a:srgbClr val="000000"/>
              </a:highlight>
            </a:endParaRP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4294967295"/>
          </p:nvPr>
        </p:nvSpPr>
        <p:spPr>
          <a:xfrm>
            <a:off x="11452225" y="6356350"/>
            <a:ext cx="739775" cy="365125"/>
          </a:xfrm>
        </p:spPr>
        <p:txBody>
          <a:bodyPr/>
          <a:lstStyle/>
          <a:p>
            <a:fld id="{8699F50C-BE38-4BD0-BA84-9B090E1F2B9B}" type="slidenum">
              <a:rPr lang="en-IN" smtClean="0"/>
              <a:pPr/>
              <a:t>12</a:t>
            </a:fld>
            <a:endParaRPr lang="en-IN" dirty="0"/>
          </a:p>
        </p:txBody>
      </p:sp>
    </p:spTree>
    <p:extLst>
      <p:ext uri="{BB962C8B-B14F-4D97-AF65-F5344CB8AC3E}">
        <p14:creationId xmlns:p14="http://schemas.microsoft.com/office/powerpoint/2010/main" val="310042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B480A60-7EA1-4C17-8C8E-EC312DE21030}"/>
              </a:ext>
            </a:extLst>
          </p:cNvPr>
          <p:cNvSpPr>
            <a:spLocks noGrp="1"/>
          </p:cNvSpPr>
          <p:nvPr>
            <p:ph type="body" sz="quarter" idx="16"/>
          </p:nvPr>
        </p:nvSpPr>
        <p:spPr/>
        <p:txBody>
          <a:bodyPr/>
          <a:lstStyle/>
          <a:p>
            <a:pPr algn="r"/>
            <a:r>
              <a:rPr lang="en-GB" sz="2400" i="1"/>
              <a:t>Maluuba ft Microsoft</a:t>
            </a:r>
            <a:endParaRPr lang="en-US" sz="2400" i="1"/>
          </a:p>
        </p:txBody>
      </p:sp>
      <p:sp>
        <p:nvSpPr>
          <p:cNvPr id="4" name="Title 3">
            <a:extLst>
              <a:ext uri="{FF2B5EF4-FFF2-40B4-BE49-F238E27FC236}">
                <a16:creationId xmlns:a16="http://schemas.microsoft.com/office/drawing/2014/main" id="{558FFDD3-1417-41DA-B891-6B09DDF4A5F2}"/>
              </a:ext>
            </a:extLst>
          </p:cNvPr>
          <p:cNvSpPr>
            <a:spLocks noGrp="1"/>
          </p:cNvSpPr>
          <p:nvPr>
            <p:ph type="title"/>
          </p:nvPr>
        </p:nvSpPr>
        <p:spPr>
          <a:xfrm>
            <a:off x="124395" y="135422"/>
            <a:ext cx="8333222" cy="1147969"/>
          </a:xfrm>
        </p:spPr>
        <p:txBody>
          <a:bodyPr>
            <a:normAutofit fontScale="90000"/>
          </a:bodyPr>
          <a:lstStyle/>
          <a:p>
            <a:r>
              <a:rPr lang="en-GB">
                <a:solidFill>
                  <a:srgbClr val="FF0000"/>
                </a:solidFill>
                <a:latin typeface="Times New Roman" panose="02020603050405020304" pitchFamily="18" charset="0"/>
                <a:cs typeface="Times New Roman" panose="02020603050405020304" pitchFamily="18" charset="0"/>
              </a:rPr>
              <a:t>Microsoft dùng trí tuệ nhân tạo</a:t>
            </a:r>
            <a:br>
              <a:rPr lang="en-GB">
                <a:solidFill>
                  <a:srgbClr val="FF0000"/>
                </a:solidFill>
                <a:latin typeface="Times New Roman" panose="02020603050405020304" pitchFamily="18" charset="0"/>
                <a:cs typeface="Times New Roman" panose="02020603050405020304" pitchFamily="18" charset="0"/>
              </a:rPr>
            </a:br>
            <a:r>
              <a:rPr lang="en-GB">
                <a:solidFill>
                  <a:srgbClr val="FF0000"/>
                </a:solidFill>
                <a:latin typeface="Times New Roman" panose="02020603050405020304" pitchFamily="18" charset="0"/>
                <a:cs typeface="Times New Roman" panose="02020603050405020304" pitchFamily="18" charset="0"/>
              </a:rPr>
              <a:t>để lập kỉ lục khi ch</a:t>
            </a:r>
            <a:r>
              <a:rPr lang="vi-VN">
                <a:solidFill>
                  <a:srgbClr val="FF0000"/>
                </a:solidFill>
                <a:latin typeface="Times New Roman" panose="02020603050405020304" pitchFamily="18" charset="0"/>
                <a:cs typeface="Times New Roman" panose="02020603050405020304" pitchFamily="18" charset="0"/>
              </a:rPr>
              <a:t>ơ</a:t>
            </a:r>
            <a:r>
              <a:rPr lang="en-GB">
                <a:solidFill>
                  <a:srgbClr val="FF0000"/>
                </a:solidFill>
                <a:latin typeface="Times New Roman" panose="02020603050405020304" pitchFamily="18" charset="0"/>
                <a:cs typeface="Times New Roman" panose="02020603050405020304" pitchFamily="18" charset="0"/>
              </a:rPr>
              <a:t>i game Pac-man</a:t>
            </a:r>
            <a:endParaRPr lang="en-US">
              <a:solidFill>
                <a:srgbClr val="FF0000"/>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F61AFDA-1E06-43E3-8DA3-D8BC8B71DBA4}"/>
              </a:ext>
            </a:extLst>
          </p:cNvPr>
          <p:cNvSpPr>
            <a:spLocks noGrp="1"/>
          </p:cNvSpPr>
          <p:nvPr>
            <p:ph type="body" sz="quarter" idx="19"/>
          </p:nvPr>
        </p:nvSpPr>
        <p:spPr>
          <a:xfrm>
            <a:off x="270450" y="2005762"/>
            <a:ext cx="5487128" cy="4083888"/>
          </a:xfrm>
        </p:spPr>
        <p:txBody>
          <a:bodyPr/>
          <a:lstStyle/>
          <a:p>
            <a:pPr marL="342900" indent="-342900">
              <a:buFont typeface="Arial" panose="020B0604020202020204" pitchFamily="34" charset="0"/>
              <a:buChar char="•"/>
            </a:pPr>
            <a:r>
              <a:rPr lang="en-GB">
                <a:latin typeface="Bookman Old Style" panose="02050604050505020204" pitchFamily="18" charset="0"/>
              </a:rPr>
              <a:t>Nhóm phát triển Maluuba xé nhỏ các tác vụ (state) ra thành những công việc nhỏ h</a:t>
            </a:r>
            <a:r>
              <a:rPr lang="vi-VN"/>
              <a:t>ơ</a:t>
            </a:r>
            <a:r>
              <a:rPr lang="en-GB">
                <a:latin typeface="Bookman Old Style" panose="02050604050505020204" pitchFamily="18" charset="0"/>
              </a:rPr>
              <a:t>n và giao cho 150 nhân tố (agent) xử lý</a:t>
            </a:r>
          </a:p>
          <a:p>
            <a:pPr marL="342900" indent="-342900">
              <a:buFont typeface="Arial" panose="020B0604020202020204" pitchFamily="34" charset="0"/>
              <a:buChar char="•"/>
            </a:pPr>
            <a:r>
              <a:rPr lang="en-GB">
                <a:latin typeface="Bookman Old Style" panose="02050604050505020204" pitchFamily="18" charset="0"/>
              </a:rPr>
              <a:t>Một số nhân tố thực hiện tìm kiếm các viên nhỏ. Trong khi số khác sẽ quan sát những con ma.</a:t>
            </a:r>
          </a:p>
          <a:p>
            <a:pPr marL="342900" indent="-342900">
              <a:buFont typeface="Arial" panose="020B0604020202020204" pitchFamily="34" charset="0"/>
              <a:buChar char="•"/>
            </a:pPr>
            <a:r>
              <a:rPr lang="en-GB">
                <a:latin typeface="Bookman Old Style" panose="02050604050505020204" pitchFamily="18" charset="0"/>
              </a:rPr>
              <a:t>Tất cả các Agent này sẽ báo cáo đến một “siêu quản lý” có nhiệm vụ thu lấy đề nghị từ tất cả nhân tố bên d</a:t>
            </a:r>
            <a:r>
              <a:rPr lang="vi-VN"/>
              <a:t>ư</a:t>
            </a:r>
            <a:r>
              <a:rPr lang="en-GB">
                <a:latin typeface="Bookman Old Style" panose="02050604050505020204" pitchFamily="18" charset="0"/>
              </a:rPr>
              <a:t>ới nhằm đ</a:t>
            </a:r>
            <a:r>
              <a:rPr lang="vi-VN"/>
              <a:t>ư</a:t>
            </a:r>
            <a:r>
              <a:rPr lang="en-GB">
                <a:latin typeface="Bookman Old Style" panose="02050604050505020204" pitchFamily="18" charset="0"/>
              </a:rPr>
              <a:t>a ra quyết định cho từng b</a:t>
            </a:r>
            <a:r>
              <a:rPr lang="vi-VN"/>
              <a:t>ư</a:t>
            </a:r>
            <a:r>
              <a:rPr lang="en-GB">
                <a:latin typeface="Bookman Old Style" panose="02050604050505020204" pitchFamily="18" charset="0"/>
              </a:rPr>
              <a:t>ớc đi của Pac man.</a:t>
            </a:r>
            <a:endParaRPr lang="en-US">
              <a:latin typeface="Bookman Old Style" panose="02050604050505020204" pitchFamily="18" charset="0"/>
            </a:endParaRPr>
          </a:p>
        </p:txBody>
      </p:sp>
      <p:pic>
        <p:nvPicPr>
          <p:cNvPr id="9" name="Picture 8">
            <a:extLst>
              <a:ext uri="{FF2B5EF4-FFF2-40B4-BE49-F238E27FC236}">
                <a16:creationId xmlns:a16="http://schemas.microsoft.com/office/drawing/2014/main" id="{9E5023D8-6583-46D1-87ED-767F87C7FBA8}"/>
              </a:ext>
            </a:extLst>
          </p:cNvPr>
          <p:cNvPicPr>
            <a:picLocks noChangeAspect="1"/>
          </p:cNvPicPr>
          <p:nvPr/>
        </p:nvPicPr>
        <p:blipFill>
          <a:blip r:embed="rId2"/>
          <a:stretch>
            <a:fillRect/>
          </a:stretch>
        </p:blipFill>
        <p:spPr>
          <a:xfrm>
            <a:off x="5796114" y="2302534"/>
            <a:ext cx="6125436" cy="3490343"/>
          </a:xfrm>
          <a:prstGeom prst="rect">
            <a:avLst/>
          </a:prstGeom>
        </p:spPr>
      </p:pic>
      <p:sp>
        <p:nvSpPr>
          <p:cNvPr id="10" name="TextBox 9">
            <a:extLst>
              <a:ext uri="{FF2B5EF4-FFF2-40B4-BE49-F238E27FC236}">
                <a16:creationId xmlns:a16="http://schemas.microsoft.com/office/drawing/2014/main" id="{E92FA9D3-0A70-4B9E-9EC0-A927558A5B4A}"/>
              </a:ext>
            </a:extLst>
          </p:cNvPr>
          <p:cNvSpPr txBox="1"/>
          <p:nvPr/>
        </p:nvSpPr>
        <p:spPr>
          <a:xfrm>
            <a:off x="5609439" y="5800509"/>
            <a:ext cx="6705600" cy="400110"/>
          </a:xfrm>
          <a:prstGeom prst="rect">
            <a:avLst/>
          </a:prstGeom>
          <a:noFill/>
        </p:spPr>
        <p:txBody>
          <a:bodyPr wrap="square" rtlCol="0">
            <a:spAutoFit/>
          </a:bodyPr>
          <a:lstStyle/>
          <a:p>
            <a:r>
              <a:rPr lang="en-GB" sz="2000" i="1">
                <a:solidFill>
                  <a:srgbClr val="FF0000"/>
                </a:solidFill>
              </a:rPr>
              <a:t>Phiên bản Atara 2600 của Pac man với điểm số tối đa 999.990</a:t>
            </a:r>
            <a:endParaRPr lang="en-US" sz="2000" i="1">
              <a:solidFill>
                <a:srgbClr val="FF0000"/>
              </a:solidFill>
            </a:endParaRPr>
          </a:p>
        </p:txBody>
      </p:sp>
    </p:spTree>
    <p:extLst>
      <p:ext uri="{BB962C8B-B14F-4D97-AF65-F5344CB8AC3E}">
        <p14:creationId xmlns:p14="http://schemas.microsoft.com/office/powerpoint/2010/main" val="409568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71964-1AC0-43F0-8E8E-BCA209C2B9BD}"/>
              </a:ext>
            </a:extLst>
          </p:cNvPr>
          <p:cNvSpPr>
            <a:spLocks noGrp="1"/>
          </p:cNvSpPr>
          <p:nvPr>
            <p:ph type="sldNum" sz="quarter" idx="18"/>
          </p:nvPr>
        </p:nvSpPr>
        <p:spPr/>
        <p:txBody>
          <a:bodyPr/>
          <a:lstStyle/>
          <a:p>
            <a:fld id="{8699F50C-BE38-4BD0-BA84-9B090E1F2B9B}" type="slidenum">
              <a:rPr lang="en-IN" smtClean="0"/>
              <a:t>14</a:t>
            </a:fld>
            <a:endParaRPr lang="en-IN" dirty="0"/>
          </a:p>
        </p:txBody>
      </p:sp>
      <p:sp>
        <p:nvSpPr>
          <p:cNvPr id="10" name="Title 9">
            <a:extLst>
              <a:ext uri="{FF2B5EF4-FFF2-40B4-BE49-F238E27FC236}">
                <a16:creationId xmlns:a16="http://schemas.microsoft.com/office/drawing/2014/main" id="{ADB7E74D-F7B2-4919-BD85-EAC735C3F6B3}"/>
              </a:ext>
            </a:extLst>
          </p:cNvPr>
          <p:cNvSpPr>
            <a:spLocks noGrp="1"/>
          </p:cNvSpPr>
          <p:nvPr>
            <p:ph type="title"/>
          </p:nvPr>
        </p:nvSpPr>
        <p:spPr/>
        <p:txBody>
          <a:bodyPr>
            <a:normAutofit/>
          </a:bodyPr>
          <a:lstStyle/>
          <a:p>
            <a:r>
              <a:rPr lang="en-GB" sz="6000"/>
              <a:t>PHÂN TÍCH </a:t>
            </a:r>
            <a:endParaRPr lang="en-US" sz="6000"/>
          </a:p>
        </p:txBody>
      </p:sp>
      <p:sp>
        <p:nvSpPr>
          <p:cNvPr id="13" name="TextBox 12">
            <a:extLst>
              <a:ext uri="{FF2B5EF4-FFF2-40B4-BE49-F238E27FC236}">
                <a16:creationId xmlns:a16="http://schemas.microsoft.com/office/drawing/2014/main" id="{FDB3BB21-13BA-4A1C-A866-7E5D3BCA2571}"/>
              </a:ext>
            </a:extLst>
          </p:cNvPr>
          <p:cNvSpPr txBox="1"/>
          <p:nvPr/>
        </p:nvSpPr>
        <p:spPr>
          <a:xfrm>
            <a:off x="70082" y="2086958"/>
            <a:ext cx="10628293" cy="3539430"/>
          </a:xfrm>
          <a:prstGeom prst="rect">
            <a:avLst/>
          </a:prstGeom>
          <a:noFill/>
        </p:spPr>
        <p:txBody>
          <a:bodyPr wrap="square" rtlCol="0">
            <a:spAutoFit/>
          </a:bodyPr>
          <a:lstStyle/>
          <a:p>
            <a:pPr marL="457200" indent="-457200">
              <a:buFont typeface="Arial" panose="020B0604020202020204" pitchFamily="34" charset="0"/>
              <a:buChar char="•"/>
            </a:pPr>
            <a:r>
              <a:rPr lang="en-GB" sz="2800">
                <a:latin typeface="Bookman Old Style" panose="02050604050505020204" pitchFamily="18" charset="0"/>
              </a:rPr>
              <a:t>Nhân tố quản lý phải tập trung vào việc chọn ra cái gì là tốt nhất cho cả nhóm.</a:t>
            </a:r>
            <a:r>
              <a:rPr lang="en-US" sz="2800">
                <a:latin typeface="Bookman Old Style" panose="02050604050505020204" pitchFamily="18" charset="0"/>
              </a:rPr>
              <a:t>(Không chỉ quan tâm t</a:t>
            </a:r>
            <a:r>
              <a:rPr lang="en-GB" sz="2800">
                <a:latin typeface="Bookman Old Style" panose="02050604050505020204" pitchFamily="18" charset="0"/>
              </a:rPr>
              <a:t>ới việc có bao nhiêu nhân tố muốn đi theo một h</a:t>
            </a:r>
            <a:r>
              <a:rPr lang="vi-VN" sz="2800"/>
              <a:t>ư</a:t>
            </a:r>
            <a:r>
              <a:rPr lang="en-GB" sz="2800">
                <a:latin typeface="Bookman Old Style" panose="02050604050505020204" pitchFamily="18" charset="0"/>
              </a:rPr>
              <a:t>ớng cụ thể nào đó mà quan trọng h</a:t>
            </a:r>
            <a:r>
              <a:rPr lang="vi-VN" sz="2800"/>
              <a:t>ơ</a:t>
            </a:r>
            <a:r>
              <a:rPr lang="en-GB" sz="2800">
                <a:latin typeface="Bookman Old Style" panose="02050604050505020204" pitchFamily="18" charset="0"/>
              </a:rPr>
              <a:t>n là h</a:t>
            </a:r>
            <a:r>
              <a:rPr lang="vi-VN" sz="2800"/>
              <a:t>ư</a:t>
            </a:r>
            <a:r>
              <a:rPr lang="en-GB" sz="2800">
                <a:latin typeface="Bookman Old Style" panose="02050604050505020204" pitchFamily="18" charset="0"/>
              </a:rPr>
              <a:t>ớng đi đó sẻ ảnh h</a:t>
            </a:r>
            <a:r>
              <a:rPr lang="vi-VN" sz="2800"/>
              <a:t>ư</a:t>
            </a:r>
            <a:r>
              <a:rPr lang="en-GB" sz="2800">
                <a:latin typeface="Bookman Old Style" panose="02050604050505020204" pitchFamily="18" charset="0"/>
              </a:rPr>
              <a:t>ởng đến “toàn cục”.</a:t>
            </a:r>
          </a:p>
          <a:p>
            <a:pPr marL="457200" indent="-457200">
              <a:buFont typeface="Arial" panose="020B0604020202020204" pitchFamily="34" charset="0"/>
              <a:buChar char="•"/>
            </a:pPr>
            <a:r>
              <a:rPr lang="en-GB" sz="2800">
                <a:latin typeface="Bookman Old Style" panose="02050604050505020204" pitchFamily="18" charset="0"/>
              </a:rPr>
              <a:t>VD: Một số nhân tố muốn chạy tránh bọn ma, nh</a:t>
            </a:r>
            <a:r>
              <a:rPr lang="vi-VN" sz="2800"/>
              <a:t>ư</a:t>
            </a:r>
            <a:r>
              <a:rPr lang="en-GB" sz="2800">
                <a:latin typeface="Bookman Old Style" panose="02050604050505020204" pitchFamily="18" charset="0"/>
              </a:rPr>
              <a:t>ng đối với quản lý lại coi trọng việc đó h</a:t>
            </a:r>
            <a:r>
              <a:rPr lang="vi-VN" sz="2800"/>
              <a:t>ơ</a:t>
            </a:r>
            <a:r>
              <a:rPr lang="en-GB" sz="2800">
                <a:latin typeface="Bookman Old Style" panose="02050604050505020204" pitchFamily="18" charset="0"/>
              </a:rPr>
              <a:t>n là số đông nhân tố muốn ăn hạt.</a:t>
            </a:r>
          </a:p>
        </p:txBody>
      </p:sp>
    </p:spTree>
    <p:extLst>
      <p:ext uri="{BB962C8B-B14F-4D97-AF65-F5344CB8AC3E}">
        <p14:creationId xmlns:p14="http://schemas.microsoft.com/office/powerpoint/2010/main" val="2883052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B5FEAAC-2CD1-4683-B859-8DB33232A64D}"/>
              </a:ext>
            </a:extLst>
          </p:cNvPr>
          <p:cNvSpPr>
            <a:spLocks noGrp="1"/>
          </p:cNvSpPr>
          <p:nvPr>
            <p:ph type="body" sz="quarter" idx="15"/>
          </p:nvPr>
        </p:nvSpPr>
        <p:spPr>
          <a:xfrm>
            <a:off x="2174768" y="6080772"/>
            <a:ext cx="3445782" cy="288000"/>
          </a:xfrm>
        </p:spPr>
        <p:txBody>
          <a:bodyPr/>
          <a:lstStyle/>
          <a:p>
            <a:pPr algn="ctr"/>
            <a:r>
              <a:rPr lang="en-US" i="1"/>
              <a:t>Harm Van Seijen</a:t>
            </a:r>
          </a:p>
        </p:txBody>
      </p:sp>
      <p:sp>
        <p:nvSpPr>
          <p:cNvPr id="4" name="Footer Placeholder 3">
            <a:extLst>
              <a:ext uri="{FF2B5EF4-FFF2-40B4-BE49-F238E27FC236}">
                <a16:creationId xmlns:a16="http://schemas.microsoft.com/office/drawing/2014/main" id="{2CF0B91E-B9EF-4C5E-B7B5-B520B29CC69E}"/>
              </a:ext>
            </a:extLst>
          </p:cNvPr>
          <p:cNvSpPr>
            <a:spLocks noGrp="1"/>
          </p:cNvSpPr>
          <p:nvPr>
            <p:ph type="ftr" sz="quarter" idx="4294967295"/>
          </p:nvPr>
        </p:nvSpPr>
        <p:spPr>
          <a:xfrm>
            <a:off x="0" y="6356350"/>
            <a:ext cx="4114800" cy="365125"/>
          </a:xfrm>
        </p:spPr>
        <p:txBody>
          <a:bodyPr/>
          <a:lstStyle/>
          <a:p>
            <a:r>
              <a:rPr lang="en-IN"/>
              <a:t>Add a footer</a:t>
            </a:r>
            <a:endParaRPr lang="en-IN" dirty="0"/>
          </a:p>
        </p:txBody>
      </p:sp>
      <p:sp>
        <p:nvSpPr>
          <p:cNvPr id="5" name="Slide Number Placeholder 4">
            <a:extLst>
              <a:ext uri="{FF2B5EF4-FFF2-40B4-BE49-F238E27FC236}">
                <a16:creationId xmlns:a16="http://schemas.microsoft.com/office/drawing/2014/main" id="{0AF2CE1D-E575-4E78-A209-642D098DE8D6}"/>
              </a:ext>
            </a:extLst>
          </p:cNvPr>
          <p:cNvSpPr>
            <a:spLocks noGrp="1"/>
          </p:cNvSpPr>
          <p:nvPr>
            <p:ph type="sldNum" sz="quarter" idx="4294967295"/>
          </p:nvPr>
        </p:nvSpPr>
        <p:spPr>
          <a:xfrm>
            <a:off x="11452225" y="6356350"/>
            <a:ext cx="739775" cy="365125"/>
          </a:xfrm>
        </p:spPr>
        <p:txBody>
          <a:bodyPr/>
          <a:lstStyle/>
          <a:p>
            <a:fld id="{8699F50C-BE38-4BD0-BA84-9B090E1F2B9B}" type="slidenum">
              <a:rPr lang="en-IN" smtClean="0"/>
              <a:t>15</a:t>
            </a:fld>
            <a:endParaRPr lang="en-IN" dirty="0"/>
          </a:p>
        </p:txBody>
      </p:sp>
      <p:pic>
        <p:nvPicPr>
          <p:cNvPr id="17" name="Picture Placeholder 16">
            <a:extLst>
              <a:ext uri="{FF2B5EF4-FFF2-40B4-BE49-F238E27FC236}">
                <a16:creationId xmlns:a16="http://schemas.microsoft.com/office/drawing/2014/main" id="{F8941465-0025-468C-B493-1E2BF1DFC061}"/>
              </a:ext>
            </a:extLst>
          </p:cNvPr>
          <p:cNvPicPr>
            <a:picLocks noGrp="1" noChangeAspect="1"/>
          </p:cNvPicPr>
          <p:nvPr>
            <p:ph type="pic" sz="quarter" idx="13"/>
          </p:nvPr>
        </p:nvPicPr>
        <p:blipFill>
          <a:blip r:embed="rId2"/>
          <a:srcRect l="25751" r="25751"/>
          <a:stretch>
            <a:fillRect/>
          </a:stretch>
        </p:blipFill>
        <p:spPr/>
      </p:pic>
      <p:sp>
        <p:nvSpPr>
          <p:cNvPr id="18" name="TextBox 17">
            <a:extLst>
              <a:ext uri="{FF2B5EF4-FFF2-40B4-BE49-F238E27FC236}">
                <a16:creationId xmlns:a16="http://schemas.microsoft.com/office/drawing/2014/main" id="{9423D59C-1061-42F5-86B0-60119050D498}"/>
              </a:ext>
            </a:extLst>
          </p:cNvPr>
          <p:cNvSpPr txBox="1"/>
          <p:nvPr/>
        </p:nvSpPr>
        <p:spPr>
          <a:xfrm>
            <a:off x="6616117" y="1596828"/>
            <a:ext cx="4973053" cy="4401205"/>
          </a:xfrm>
          <a:prstGeom prst="rect">
            <a:avLst/>
          </a:prstGeom>
          <a:noFill/>
        </p:spPr>
        <p:txBody>
          <a:bodyPr wrap="square" rtlCol="0">
            <a:spAutoFit/>
          </a:bodyPr>
          <a:lstStyle/>
          <a:p>
            <a:r>
              <a:rPr lang="en-GB" sz="2800" i="1">
                <a:latin typeface="Bookman Old Style" panose="02050604050505020204" pitchFamily="18" charset="0"/>
              </a:rPr>
              <a:t>Tác động giữa cách làm việc của mỗi cá nhân trân mối liên hệ với sự hợp tác dựa vào mức độ </a:t>
            </a:r>
            <a:r>
              <a:rPr lang="vi-VN" sz="2800" i="1">
                <a:latin typeface="Bookman Old Style" panose="02050604050505020204" pitchFamily="18" charset="0"/>
              </a:rPr>
              <a:t>ư</a:t>
            </a:r>
            <a:r>
              <a:rPr lang="en-GB" sz="2800" i="1">
                <a:latin typeface="Bookman Old Style" panose="02050604050505020204" pitchFamily="18" charset="0"/>
              </a:rPr>
              <a:t>u tiên của tất cả cá nhân.</a:t>
            </a:r>
          </a:p>
          <a:p>
            <a:r>
              <a:rPr lang="en-GB" sz="2800" i="1">
                <a:latin typeface="Bookman Old Style" panose="02050604050505020204" pitchFamily="18" charset="0"/>
              </a:rPr>
              <a:t>Đồng thời, mỗi cá nhân chỉ thực hiện một vấn đề duy nhất.</a:t>
            </a:r>
          </a:p>
          <a:p>
            <a:r>
              <a:rPr lang="en-GB" sz="2800" i="1">
                <a:latin typeface="Bookman Old Style" panose="02050604050505020204" pitchFamily="18" charset="0"/>
              </a:rPr>
              <a:t>Từ đó sẽ tạo nên lợi ích cho toàn cục.</a:t>
            </a:r>
            <a:endParaRPr lang="en-US" sz="2800" i="1">
              <a:latin typeface="Bookman Old Style" panose="02050604050505020204" pitchFamily="18" charset="0"/>
            </a:endParaRPr>
          </a:p>
        </p:txBody>
      </p:sp>
    </p:spTree>
    <p:extLst>
      <p:ext uri="{BB962C8B-B14F-4D97-AF65-F5344CB8AC3E}">
        <p14:creationId xmlns:p14="http://schemas.microsoft.com/office/powerpoint/2010/main" val="217946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65B65A-3103-4805-9E87-ED349C099300}"/>
              </a:ext>
            </a:extLst>
          </p:cNvPr>
          <p:cNvSpPr>
            <a:spLocks noGrp="1"/>
          </p:cNvSpPr>
          <p:nvPr>
            <p:ph type="title"/>
          </p:nvPr>
        </p:nvSpPr>
        <p:spPr/>
        <p:txBody>
          <a:bodyPr>
            <a:normAutofit/>
          </a:bodyPr>
          <a:lstStyle/>
          <a:p>
            <a:pPr algn="ctr"/>
            <a:r>
              <a:rPr lang="en-GB" sz="8000">
                <a:solidFill>
                  <a:srgbClr val="FF0000"/>
                </a:solidFill>
              </a:rPr>
              <a:t>DEMO</a:t>
            </a:r>
            <a:endParaRPr lang="en-US" sz="8000">
              <a:solidFill>
                <a:srgbClr val="FF0000"/>
              </a:solidFill>
            </a:endParaRPr>
          </a:p>
        </p:txBody>
      </p:sp>
      <p:sp>
        <p:nvSpPr>
          <p:cNvPr id="9" name="Text Placeholder 8">
            <a:extLst>
              <a:ext uri="{FF2B5EF4-FFF2-40B4-BE49-F238E27FC236}">
                <a16:creationId xmlns:a16="http://schemas.microsoft.com/office/drawing/2014/main" id="{E7DEB1B7-104A-4394-B073-448B367D250C}"/>
              </a:ext>
            </a:extLst>
          </p:cNvPr>
          <p:cNvSpPr>
            <a:spLocks noGrp="1"/>
          </p:cNvSpPr>
          <p:nvPr>
            <p:ph type="body" idx="1"/>
          </p:nvPr>
        </p:nvSpPr>
        <p:spPr/>
        <p:txBody>
          <a:bodyPr>
            <a:normAutofit/>
          </a:bodyPr>
          <a:lstStyle/>
          <a:p>
            <a:pPr algn="r"/>
            <a:r>
              <a:rPr lang="en-GB" sz="2800" i="1"/>
              <a:t>Fruit collection</a:t>
            </a:r>
            <a:endParaRPr lang="en-US" sz="2800" i="1"/>
          </a:p>
        </p:txBody>
      </p:sp>
    </p:spTree>
    <p:extLst>
      <p:ext uri="{BB962C8B-B14F-4D97-AF65-F5344CB8AC3E}">
        <p14:creationId xmlns:p14="http://schemas.microsoft.com/office/powerpoint/2010/main" val="707143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27584B99-3E62-4BC9-8960-FB01B4DEE8D3}"/>
              </a:ext>
            </a:extLst>
          </p:cNvPr>
          <p:cNvPicPr>
            <a:picLocks noGrp="1" noChangeAspect="1"/>
          </p:cNvPicPr>
          <p:nvPr>
            <p:ph type="pic" sz="quarter" idx="13"/>
          </p:nvPr>
        </p:nvPicPr>
        <p:blipFill>
          <a:blip r:embed="rId2"/>
          <a:srcRect t="1940" b="1940"/>
          <a:stretch>
            <a:fillRect/>
          </a:stretch>
        </p:blipFill>
        <p:spPr/>
      </p:pic>
      <p:sp>
        <p:nvSpPr>
          <p:cNvPr id="4" name="Title 3">
            <a:extLst>
              <a:ext uri="{FF2B5EF4-FFF2-40B4-BE49-F238E27FC236}">
                <a16:creationId xmlns:a16="http://schemas.microsoft.com/office/drawing/2014/main" id="{390C78F0-5035-4870-B5D3-B8569D472C78}"/>
              </a:ext>
            </a:extLst>
          </p:cNvPr>
          <p:cNvSpPr>
            <a:spLocks noGrp="1"/>
          </p:cNvSpPr>
          <p:nvPr>
            <p:ph type="title"/>
          </p:nvPr>
        </p:nvSpPr>
        <p:spPr/>
        <p:txBody>
          <a:bodyPr/>
          <a:lstStyle/>
          <a:p>
            <a:pPr algn="ctr"/>
            <a:r>
              <a:rPr lang="en-GB"/>
              <a:t>Training step</a:t>
            </a:r>
            <a:endParaRPr lang="en-US"/>
          </a:p>
        </p:txBody>
      </p:sp>
    </p:spTree>
    <p:extLst>
      <p:ext uri="{BB962C8B-B14F-4D97-AF65-F5344CB8AC3E}">
        <p14:creationId xmlns:p14="http://schemas.microsoft.com/office/powerpoint/2010/main" val="2051175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363D9DD-67F9-474A-9C59-2A3A1E030BFE}"/>
              </a:ext>
            </a:extLst>
          </p:cNvPr>
          <p:cNvPicPr>
            <a:picLocks noGrp="1" noChangeAspect="1"/>
          </p:cNvPicPr>
          <p:nvPr>
            <p:ph type="pic" sz="quarter" idx="13"/>
          </p:nvPr>
        </p:nvPicPr>
        <p:blipFill>
          <a:blip r:embed="rId2"/>
          <a:srcRect t="1940" b="1940"/>
          <a:stretch>
            <a:fillRect/>
          </a:stretch>
        </p:blipFill>
        <p:spPr/>
      </p:pic>
      <p:sp>
        <p:nvSpPr>
          <p:cNvPr id="3" name="Title 2">
            <a:extLst>
              <a:ext uri="{FF2B5EF4-FFF2-40B4-BE49-F238E27FC236}">
                <a16:creationId xmlns:a16="http://schemas.microsoft.com/office/drawing/2014/main" id="{2DF86961-FF30-4A30-AD71-ECB32C797C14}"/>
              </a:ext>
            </a:extLst>
          </p:cNvPr>
          <p:cNvSpPr>
            <a:spLocks noGrp="1"/>
          </p:cNvSpPr>
          <p:nvPr>
            <p:ph type="title"/>
          </p:nvPr>
        </p:nvSpPr>
        <p:spPr/>
        <p:txBody>
          <a:bodyPr/>
          <a:lstStyle/>
          <a:p>
            <a:pPr algn="ctr"/>
            <a:r>
              <a:rPr lang="en-GB"/>
              <a:t>Training step</a:t>
            </a:r>
            <a:endParaRPr lang="en-US"/>
          </a:p>
        </p:txBody>
      </p:sp>
    </p:spTree>
    <p:extLst>
      <p:ext uri="{BB962C8B-B14F-4D97-AF65-F5344CB8AC3E}">
        <p14:creationId xmlns:p14="http://schemas.microsoft.com/office/powerpoint/2010/main" val="2020649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1248462" y="500079"/>
            <a:ext cx="8333222" cy="939798"/>
          </a:xfrm>
        </p:spPr>
        <p:txBody>
          <a:bodyPr/>
          <a:lstStyle/>
          <a:p>
            <a:pPr algn="ctr"/>
            <a:r>
              <a:rPr lang="en-US">
                <a:solidFill>
                  <a:schemeClr val="tx1"/>
                </a:solidFill>
              </a:rPr>
              <a:t>Thank </a:t>
            </a:r>
            <a:r>
              <a:rPr lang="en-US" b="0">
                <a:solidFill>
                  <a:schemeClr val="tx1"/>
                </a:solidFill>
              </a:rPr>
              <a:t>you</a:t>
            </a:r>
            <a:endParaRPr lang="en-IN"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875347" y="2882347"/>
            <a:ext cx="2021707" cy="1184940"/>
            <a:chOff x="2875347" y="2929002"/>
            <a:chExt cx="2021707" cy="1184940"/>
          </a:xfrm>
        </p:grpSpPr>
        <p:sp>
          <p:nvSpPr>
            <p:cNvPr id="7" name="TextBox 6">
              <a:extLst>
                <a:ext uri="{FF2B5EF4-FFF2-40B4-BE49-F238E27FC236}">
                  <a16:creationId xmlns:a16="http://schemas.microsoft.com/office/drawing/2014/main" id="{4835BE9C-E4C1-41B7-ACD8-7ABEC8DF5F24}"/>
                </a:ext>
              </a:extLst>
            </p:cNvPr>
            <p:cNvSpPr txBox="1"/>
            <p:nvPr/>
          </p:nvSpPr>
          <p:spPr>
            <a:xfrm>
              <a:off x="2875347" y="2929002"/>
              <a:ext cx="2021707" cy="1015663"/>
            </a:xfrm>
            <a:prstGeom prst="rect">
              <a:avLst/>
            </a:prstGeom>
            <a:noFill/>
          </p:spPr>
          <p:txBody>
            <a:bodyPr wrap="none" rtlCol="0">
              <a:spAutoFit/>
            </a:bodyPr>
            <a:lstStyle/>
            <a:p>
              <a:r>
                <a:rPr lang="en-US" sz="6000" b="1">
                  <a:latin typeface="Arial Black" panose="020B0A04020102020204" pitchFamily="34" charset="0"/>
                </a:rPr>
                <a:t>HRA</a:t>
              </a:r>
              <a:endParaRPr lang="en-IN" sz="6000" b="1" dirty="0">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3355448" y="3775388"/>
              <a:ext cx="1104533" cy="338554"/>
            </a:xfrm>
            <a:prstGeom prst="rect">
              <a:avLst/>
            </a:prstGeom>
            <a:noFill/>
          </p:spPr>
          <p:txBody>
            <a:bodyPr wrap="none" rtlCol="0">
              <a:spAutoFit/>
            </a:bodyPr>
            <a:lstStyle/>
            <a:p>
              <a:r>
                <a:rPr lang="en-IN" sz="1600" i="1">
                  <a:cs typeface="Calibri Light" panose="020F0302020204030204" pitchFamily="34" charset="0"/>
                </a:rPr>
                <a:t>PROJECT III</a:t>
              </a:r>
              <a:endParaRPr lang="en-IN" sz="1600" i="1" dirty="0">
                <a:cs typeface="Calibri Light" panose="020F0302020204030204" pitchFamily="34" charset="0"/>
              </a:endParaRP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7470220" y="2037614"/>
            <a:ext cx="6249310" cy="1789855"/>
          </a:xfrm>
        </p:spPr>
        <p:txBody>
          <a:bodyPr>
            <a:noAutofit/>
          </a:bodyPr>
          <a:lstStyle/>
          <a:p>
            <a:r>
              <a:rPr lang="en-IN" sz="4400"/>
              <a:t>HYBRID REWARD ARCHITECTURE </a:t>
            </a:r>
            <a:r>
              <a:rPr lang="en-IN" sz="4400">
                <a:latin typeface="Calibri Light" panose="020F0302020204030204" pitchFamily="34" charset="0"/>
              </a:rPr>
              <a:t>FOR REINFORCEMENT LEARNING</a:t>
            </a:r>
            <a:endParaRPr lang="en-IN" sz="440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592022" y="3998385"/>
            <a:ext cx="4911633" cy="910580"/>
          </a:xfrm>
        </p:spPr>
        <p:txBody>
          <a:bodyPr>
            <a:normAutofit/>
          </a:bodyPr>
          <a:lstStyle/>
          <a:p>
            <a:r>
              <a:rPr lang="en-GB" sz="2800" i="1">
                <a:solidFill>
                  <a:srgbClr val="FF0000"/>
                </a:solidFill>
                <a:latin typeface="Bookman Old Style" panose="02050604050505020204" pitchFamily="18" charset="0"/>
              </a:rPr>
              <a:t>Kiến trúc phần th</a:t>
            </a:r>
            <a:r>
              <a:rPr lang="vi-VN" sz="2800" i="1">
                <a:solidFill>
                  <a:srgbClr val="FF0000"/>
                </a:solidFill>
                <a:latin typeface="Bookman Old Style" panose="02050604050505020204" pitchFamily="18" charset="0"/>
              </a:rPr>
              <a:t>ư</a:t>
            </a:r>
            <a:r>
              <a:rPr lang="en-GB" sz="2800" i="1">
                <a:solidFill>
                  <a:srgbClr val="FF0000"/>
                </a:solidFill>
                <a:latin typeface="Bookman Old Style" panose="02050604050505020204" pitchFamily="18" charset="0"/>
              </a:rPr>
              <a:t>ởng lai cho học tăng c</a:t>
            </a:r>
            <a:r>
              <a:rPr lang="vi-VN" sz="2800" i="1">
                <a:solidFill>
                  <a:srgbClr val="FF0000"/>
                </a:solidFill>
                <a:latin typeface="Bookman Old Style" panose="02050604050505020204" pitchFamily="18" charset="0"/>
              </a:rPr>
              <a:t>ư</a:t>
            </a:r>
            <a:r>
              <a:rPr lang="en-GB" sz="2800" i="1">
                <a:solidFill>
                  <a:srgbClr val="FF0000"/>
                </a:solidFill>
                <a:latin typeface="Bookman Old Style" panose="02050604050505020204" pitchFamily="18" charset="0"/>
              </a:rPr>
              <a:t>ờng</a:t>
            </a:r>
            <a:endParaRPr lang="en-US" sz="2800" i="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normAutofit/>
          </a:bodyPr>
          <a:lstStyle/>
          <a:p>
            <a:r>
              <a:rPr lang="en-IN" sz="6600"/>
              <a:t>Nhóm 10:</a:t>
            </a:r>
            <a:endParaRPr lang="en-IN" sz="6600" b="0" dirty="0"/>
          </a:p>
        </p:txBody>
      </p:sp>
      <p:graphicFrame>
        <p:nvGraphicFramePr>
          <p:cNvPr id="4" name="Content Placeholder 3">
            <a:extLst>
              <a:ext uri="{FF2B5EF4-FFF2-40B4-BE49-F238E27FC236}">
                <a16:creationId xmlns:a16="http://schemas.microsoft.com/office/drawing/2014/main" id="{E3285660-AA67-4055-88DF-88CAFDB3165D}"/>
              </a:ext>
            </a:extLst>
          </p:cNvPr>
          <p:cNvGraphicFramePr>
            <a:graphicFrameLocks noGrp="1"/>
          </p:cNvGraphicFramePr>
          <p:nvPr>
            <p:ph idx="1"/>
            <p:extLst>
              <p:ext uri="{D42A27DB-BD31-4B8C-83A1-F6EECF244321}">
                <p14:modId xmlns:p14="http://schemas.microsoft.com/office/powerpoint/2010/main" val="3934706183"/>
              </p:ext>
            </p:extLst>
          </p:nvPr>
        </p:nvGraphicFramePr>
        <p:xfrm>
          <a:off x="354084" y="3110219"/>
          <a:ext cx="6942778" cy="1953614"/>
        </p:xfrm>
        <a:graphic>
          <a:graphicData uri="http://schemas.openxmlformats.org/drawingml/2006/table">
            <a:tbl>
              <a:tblPr firstRow="1" bandRow="1">
                <a:tableStyleId>{5C22544A-7EE6-4342-B048-85BDC9FD1C3A}</a:tableStyleId>
              </a:tblPr>
              <a:tblGrid>
                <a:gridCol w="3471389">
                  <a:extLst>
                    <a:ext uri="{9D8B030D-6E8A-4147-A177-3AD203B41FA5}">
                      <a16:colId xmlns:a16="http://schemas.microsoft.com/office/drawing/2014/main" val="1547582753"/>
                    </a:ext>
                  </a:extLst>
                </a:gridCol>
                <a:gridCol w="3471389">
                  <a:extLst>
                    <a:ext uri="{9D8B030D-6E8A-4147-A177-3AD203B41FA5}">
                      <a16:colId xmlns:a16="http://schemas.microsoft.com/office/drawing/2014/main" val="17247083"/>
                    </a:ext>
                  </a:extLst>
                </a:gridCol>
              </a:tblGrid>
              <a:tr h="976807">
                <a:tc>
                  <a:txBody>
                    <a:bodyPr/>
                    <a:lstStyle/>
                    <a:p>
                      <a:pPr algn="ctr"/>
                      <a:r>
                        <a:rPr lang="en-GB" sz="2400" b="0">
                          <a:latin typeface="Arial" panose="020B0604020202020204" pitchFamily="34" charset="0"/>
                          <a:cs typeface="Arial" panose="020B0604020202020204" pitchFamily="34" charset="0"/>
                        </a:rPr>
                        <a:t>Nguyễn Hữu Khang</a:t>
                      </a:r>
                      <a:endParaRPr lang="en-US" sz="2400" b="0">
                        <a:latin typeface="Arial" panose="020B0604020202020204" pitchFamily="34" charset="0"/>
                        <a:cs typeface="Arial" panose="020B0604020202020204" pitchFamily="34" charset="0"/>
                      </a:endParaRPr>
                    </a:p>
                  </a:txBody>
                  <a:tcPr anchor="ctr"/>
                </a:tc>
                <a:tc>
                  <a:txBody>
                    <a:bodyPr/>
                    <a:lstStyle/>
                    <a:p>
                      <a:pPr algn="ctr"/>
                      <a:r>
                        <a:rPr lang="en-GB" sz="2400" b="0">
                          <a:latin typeface="Arial" panose="020B0604020202020204" pitchFamily="34" charset="0"/>
                          <a:cs typeface="Arial" panose="020B0604020202020204" pitchFamily="34" charset="0"/>
                        </a:rPr>
                        <a:t>15110062</a:t>
                      </a:r>
                      <a:endParaRPr lang="en-US" sz="2400" b="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39689707"/>
                  </a:ext>
                </a:extLst>
              </a:tr>
              <a:tr h="976807">
                <a:tc>
                  <a:txBody>
                    <a:bodyPr/>
                    <a:lstStyle/>
                    <a:p>
                      <a:pPr algn="ctr"/>
                      <a:r>
                        <a:rPr lang="en-GB" sz="2400">
                          <a:latin typeface="Arial" panose="020B0604020202020204" pitchFamily="34" charset="0"/>
                          <a:cs typeface="Arial" panose="020B0604020202020204" pitchFamily="34" charset="0"/>
                        </a:rPr>
                        <a:t>Nguyễn Bá Lê An </a:t>
                      </a:r>
                      <a:endParaRPr lang="en-US" sz="2400">
                        <a:latin typeface="Arial" panose="020B0604020202020204" pitchFamily="34" charset="0"/>
                        <a:cs typeface="Arial" panose="020B0604020202020204" pitchFamily="34" charset="0"/>
                      </a:endParaRPr>
                    </a:p>
                  </a:txBody>
                  <a:tcPr anchor="ctr"/>
                </a:tc>
                <a:tc>
                  <a:txBody>
                    <a:bodyPr/>
                    <a:lstStyle/>
                    <a:p>
                      <a:pPr algn="ctr"/>
                      <a:r>
                        <a:rPr lang="en-GB" sz="2400">
                          <a:latin typeface="Arial" panose="020B0604020202020204" pitchFamily="34" charset="0"/>
                          <a:cs typeface="Arial" panose="020B0604020202020204" pitchFamily="34" charset="0"/>
                        </a:rPr>
                        <a:t>15110001</a:t>
                      </a:r>
                      <a:endParaRPr lang="en-US" sz="2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74270706"/>
                  </a:ext>
                </a:extLst>
              </a:tr>
            </a:tbl>
          </a:graphicData>
        </a:graphic>
      </p:graphicFrame>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3</a:t>
            </a:fld>
            <a:endParaRPr lang="en-IN" dirty="0"/>
          </a:p>
        </p:txBody>
      </p:sp>
    </p:spTree>
    <p:extLst>
      <p:ext uri="{BB962C8B-B14F-4D97-AF65-F5344CB8AC3E}">
        <p14:creationId xmlns:p14="http://schemas.microsoft.com/office/powerpoint/2010/main" val="36215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A20626FA-81E3-4C45-BF2D-D52CF6D96238}"/>
              </a:ext>
            </a:extLst>
          </p:cNvPr>
          <p:cNvSpPr txBox="1"/>
          <p:nvPr/>
        </p:nvSpPr>
        <p:spPr>
          <a:xfrm>
            <a:off x="2846115" y="2921167"/>
            <a:ext cx="2021707" cy="1015663"/>
          </a:xfrm>
          <a:prstGeom prst="rect">
            <a:avLst/>
          </a:prstGeom>
          <a:noFill/>
        </p:spPr>
        <p:txBody>
          <a:bodyPr wrap="none" rtlCol="0">
            <a:spAutoFit/>
          </a:bodyPr>
          <a:lstStyle/>
          <a:p>
            <a:r>
              <a:rPr lang="en-GB" sz="6000" b="1">
                <a:solidFill>
                  <a:schemeClr val="bg1"/>
                </a:solidFill>
                <a:latin typeface="Arial Black" panose="020B0A04020102020204" pitchFamily="34" charset="0"/>
              </a:rPr>
              <a:t>H</a:t>
            </a:r>
            <a:r>
              <a:rPr lang="en-US" sz="6000" b="1">
                <a:solidFill>
                  <a:schemeClr val="bg1"/>
                </a:solidFill>
                <a:latin typeface="Arial Black" panose="020B0A04020102020204" pitchFamily="34" charset="0"/>
              </a:rPr>
              <a:t>RA</a:t>
            </a:r>
            <a:endParaRPr lang="en-IN" sz="6000" b="1" dirty="0">
              <a:solidFill>
                <a:schemeClr val="bg1"/>
              </a:solidFill>
              <a:latin typeface="Arial Black" panose="020B0A04020102020204" pitchFamily="34" charset="0"/>
            </a:endParaRPr>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07491" y="1190072"/>
            <a:ext cx="4853573" cy="1616252"/>
          </a:xfrm>
        </p:spPr>
        <p:txBody>
          <a:bodyPr>
            <a:normAutofit/>
          </a:bodyPr>
          <a:lstStyle/>
          <a:p>
            <a:r>
              <a:rPr lang="en-IN" sz="5400">
                <a:solidFill>
                  <a:srgbClr val="FF0000"/>
                </a:solidFill>
                <a:latin typeface="Arial" panose="020B0604020202020204" pitchFamily="34" charset="0"/>
                <a:cs typeface="Arial" panose="020B0604020202020204" pitchFamily="34" charset="0"/>
              </a:rPr>
              <a:t>NỘI DUNG</a:t>
            </a:r>
            <a:endParaRPr lang="en-IN" sz="5400" dirty="0">
              <a:solidFill>
                <a:srgbClr val="FF0000"/>
              </a:solidFill>
              <a:latin typeface="Arial" panose="020B0604020202020204" pitchFamily="34" charset="0"/>
              <a:cs typeface="Arial" panose="020B0604020202020204" pitchFamily="34" charset="0"/>
            </a:endParaRP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a:xfrm>
            <a:off x="6822927" y="2806324"/>
            <a:ext cx="4938437" cy="288000"/>
          </a:xfrm>
        </p:spPr>
        <p:txBody>
          <a:bodyPr/>
          <a:lstStyle/>
          <a:p>
            <a:r>
              <a:rPr lang="en-IN" sz="2800" i="1">
                <a:latin typeface="Bookman Old Style" panose="02050604050505020204" pitchFamily="18" charset="0"/>
              </a:rPr>
              <a:t>I. Tóm tắt học </a:t>
            </a:r>
            <a:r>
              <a:rPr lang="en-GB" sz="2800" i="1">
                <a:latin typeface="Bookman Old Style" panose="02050604050505020204" pitchFamily="18" charset="0"/>
              </a:rPr>
              <a:t>tăng c</a:t>
            </a:r>
            <a:r>
              <a:rPr lang="vi-VN" sz="2800" i="1">
                <a:latin typeface="Bookman Old Style" panose="02050604050505020204" pitchFamily="18" charset="0"/>
              </a:rPr>
              <a:t>ư</a:t>
            </a:r>
            <a:r>
              <a:rPr lang="en-GB" sz="2800" i="1">
                <a:latin typeface="Bookman Old Style" panose="02050604050505020204" pitchFamily="18" charset="0"/>
              </a:rPr>
              <a:t>ờng</a:t>
            </a:r>
            <a:endParaRPr lang="en-IN" sz="2800" i="1" dirty="0">
              <a:latin typeface="Bookman Old Style" panose="02050604050505020204" pitchFamily="18" charset="0"/>
            </a:endParaRP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a:xfrm>
            <a:off x="6822928" y="3273932"/>
            <a:ext cx="3445782" cy="288000"/>
          </a:xfrm>
        </p:spPr>
        <p:txBody>
          <a:bodyPr/>
          <a:lstStyle/>
          <a:p>
            <a:r>
              <a:rPr lang="en-ZA" sz="2800" i="1">
                <a:latin typeface="Bookman Old Style" panose="02050604050505020204" pitchFamily="18" charset="0"/>
              </a:rPr>
              <a:t>II. Nội dung HRA</a:t>
            </a:r>
            <a:endParaRPr lang="en-ZA" sz="2800" i="1" dirty="0">
              <a:latin typeface="Bookman Old Style" panose="02050604050505020204" pitchFamily="18" charset="0"/>
            </a:endParaRP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a:xfrm>
            <a:off x="6822927" y="3734877"/>
            <a:ext cx="4938437" cy="289070"/>
          </a:xfrm>
        </p:spPr>
        <p:txBody>
          <a:bodyPr/>
          <a:lstStyle/>
          <a:p>
            <a:r>
              <a:rPr lang="en-IN" sz="2800" i="1">
                <a:latin typeface="Bookman Old Style" panose="02050604050505020204" pitchFamily="18" charset="0"/>
              </a:rPr>
              <a:t>III. Thí nghiệm th</a:t>
            </a:r>
            <a:r>
              <a:rPr lang="en-GB" sz="2800" i="1">
                <a:latin typeface="Bookman Old Style" panose="02050604050505020204" pitchFamily="18" charset="0"/>
              </a:rPr>
              <a:t>ực tế của Microsolf</a:t>
            </a:r>
            <a:endParaRPr lang="en-IN" sz="2800" i="1" dirty="0">
              <a:latin typeface="Bookman Old Style" panose="02050604050505020204" pitchFamily="18" charset="0"/>
            </a:endParaRP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a:xfrm>
            <a:off x="6822928" y="4635499"/>
            <a:ext cx="3445782" cy="288000"/>
          </a:xfrm>
        </p:spPr>
        <p:txBody>
          <a:bodyPr/>
          <a:lstStyle/>
          <a:p>
            <a:r>
              <a:rPr lang="en-IN" sz="2800" i="1">
                <a:latin typeface="Bookman Old Style" panose="02050604050505020204" pitchFamily="18" charset="0"/>
              </a:rPr>
              <a:t>IV. Demo (fruit collection)</a:t>
            </a:r>
            <a:endParaRPr lang="en-IN" sz="2800" i="1" dirty="0">
              <a:latin typeface="Bookman Old Style" panose="02050604050505020204" pitchFamily="18" charset="0"/>
            </a:endParaRPr>
          </a:p>
        </p:txBody>
      </p:sp>
    </p:spTree>
    <p:extLst>
      <p:ext uri="{BB962C8B-B14F-4D97-AF65-F5344CB8AC3E}">
        <p14:creationId xmlns:p14="http://schemas.microsoft.com/office/powerpoint/2010/main" val="588200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GB" b="0">
                <a:latin typeface="Bookman Old Style" panose="02050604050505020204" pitchFamily="18" charset="0"/>
              </a:rPr>
              <a:t>TÓM TẮT HỌC TĂNG C</a:t>
            </a:r>
            <a:r>
              <a:rPr lang="vi-VN" b="0">
                <a:latin typeface="Comic Sans MS" panose="030F0702030302020204" pitchFamily="66" charset="0"/>
              </a:rPr>
              <a:t>Ư</a:t>
            </a:r>
            <a:r>
              <a:rPr lang="en-GB" b="0">
                <a:latin typeface="Bookman Old Style" panose="02050604050505020204" pitchFamily="18" charset="0"/>
              </a:rPr>
              <a:t>ỜNG</a:t>
            </a:r>
            <a:endParaRPr lang="en-IN" b="0" dirty="0">
              <a:latin typeface="Bookman Old Style" panose="02050604050505020204" pitchFamily="18" charset="0"/>
            </a:endParaRP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pPr algn="ctr"/>
            <a:r>
              <a:rPr lang="da-DK"/>
              <a:t>Reinforcment learning</a:t>
            </a:r>
            <a:endParaRPr lang="da-DK"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1409351" y="2248919"/>
            <a:ext cx="9638950" cy="3232149"/>
          </a:xfrm>
        </p:spPr>
        <p:txBody>
          <a:bodyPr>
            <a:noAutofit/>
          </a:bodyPr>
          <a:lstStyle/>
          <a:p>
            <a:r>
              <a:rPr lang="en-US">
                <a:latin typeface="Bookman Old Style" panose="02050604050505020204" pitchFamily="18" charset="0"/>
              </a:rPr>
              <a:t>Là phương pháp học thông qua tương tác với môi trường. Ba thành phần chính là: nhân tố (agent), môi trường (environment), giá trị phản hồi (phần thưởng-reward), quá trình học: sau khi th</a:t>
            </a:r>
            <a:r>
              <a:rPr lang="en-GB">
                <a:latin typeface="Bookman Old Style" panose="02050604050505020204" pitchFamily="18" charset="0"/>
              </a:rPr>
              <a:t>ực hiện mỗi hành động thì agent nhảy từ vị trí (trạng thái-state) này sang vị trí khác, đồng thời nhận giá trị phản hồi (reward) từ hành động cũ.</a:t>
            </a:r>
            <a:endParaRPr lang="en-US">
              <a:latin typeface="Bookman Old Style" panose="02050604050505020204" pitchFamily="18" charset="0"/>
            </a:endParaRPr>
          </a:p>
          <a:p>
            <a:r>
              <a:rPr lang="en-GB">
                <a:latin typeface="Bookman Old Style" panose="02050604050505020204" pitchFamily="18" charset="0"/>
              </a:rPr>
              <a:t>Dựa vào reward nhận đ</a:t>
            </a:r>
            <a:r>
              <a:rPr lang="vi-VN">
                <a:latin typeface="Bookman Old Style" panose="02050604050505020204" pitchFamily="18" charset="0"/>
              </a:rPr>
              <a:t>ư</a:t>
            </a:r>
            <a:r>
              <a:rPr lang="en-GB">
                <a:latin typeface="Bookman Old Style" panose="02050604050505020204" pitchFamily="18" charset="0"/>
              </a:rPr>
              <a:t>ợc agent có thể điều chỉnh luật chọn hành động (policy) của mình trong các b</a:t>
            </a:r>
            <a:r>
              <a:rPr lang="vi-VN"/>
              <a:t>ư</a:t>
            </a:r>
            <a:r>
              <a:rPr lang="en-GB">
                <a:latin typeface="Bookman Old Style" panose="02050604050505020204" pitchFamily="18" charset="0"/>
              </a:rPr>
              <a:t>ớc tiếp theo</a:t>
            </a:r>
            <a:endParaRPr lang="en-IN" dirty="0">
              <a:latin typeface="Bookman Old Style" panose="02050604050505020204" pitchFamily="18" charset="0"/>
            </a:endParaRP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5</a:t>
            </a:fld>
            <a:endParaRPr lang="en-IN" dirty="0"/>
          </a:p>
        </p:txBody>
      </p:sp>
    </p:spTree>
    <p:extLst>
      <p:ext uri="{BB962C8B-B14F-4D97-AF65-F5344CB8AC3E}">
        <p14:creationId xmlns:p14="http://schemas.microsoft.com/office/powerpoint/2010/main" val="3891516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GB" b="0">
                <a:latin typeface="Bookman Old Style" panose="02050604050505020204" pitchFamily="18" charset="0"/>
              </a:rPr>
              <a:t>TÓM TẮT HỌC TĂNG C</a:t>
            </a:r>
            <a:r>
              <a:rPr lang="vi-VN" b="0">
                <a:latin typeface="Comic Sans MS" panose="030F0702030302020204" pitchFamily="66" charset="0"/>
              </a:rPr>
              <a:t>Ư</a:t>
            </a:r>
            <a:r>
              <a:rPr lang="en-GB" b="0">
                <a:latin typeface="Bookman Old Style" panose="02050604050505020204" pitchFamily="18" charset="0"/>
              </a:rPr>
              <a:t>ỜNG</a:t>
            </a:r>
            <a:endParaRPr lang="en-IN" b="0" dirty="0">
              <a:latin typeface="Bookman Old Style" panose="02050604050505020204" pitchFamily="18" charset="0"/>
            </a:endParaRP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pPr algn="ctr"/>
            <a:r>
              <a:rPr lang="da-DK"/>
              <a:t>Reinforcment learning</a:t>
            </a:r>
            <a:endParaRPr lang="da-DK" dirty="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6</a:t>
            </a:fld>
            <a:endParaRPr lang="en-IN" dirty="0"/>
          </a:p>
        </p:txBody>
      </p:sp>
      <p:sp>
        <p:nvSpPr>
          <p:cNvPr id="7" name="Content Placeholder 17">
            <a:extLst>
              <a:ext uri="{FF2B5EF4-FFF2-40B4-BE49-F238E27FC236}">
                <a16:creationId xmlns:a16="http://schemas.microsoft.com/office/drawing/2014/main" id="{058A37B6-4117-442F-9F85-6D174D7BCBEA}"/>
              </a:ext>
            </a:extLst>
          </p:cNvPr>
          <p:cNvSpPr txBox="1">
            <a:spLocks/>
          </p:cNvSpPr>
          <p:nvPr/>
        </p:nvSpPr>
        <p:spPr>
          <a:xfrm>
            <a:off x="518677" y="1985826"/>
            <a:ext cx="9648779" cy="4180081"/>
          </a:xfrm>
          <a:prstGeom prst="rect">
            <a:avLst/>
          </a:prstGeom>
        </p:spPr>
        <p:txBody>
          <a:bodyPr>
            <a:no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accent2"/>
              </a:buClr>
            </a:pPr>
            <a:r>
              <a:rPr lang="vi-VN">
                <a:latin typeface="Bookman Old Style" panose="02050604050505020204" pitchFamily="18" charset="0"/>
              </a:rPr>
              <a:t>Trong học tăng cường (reinforcement learning – RL), </a:t>
            </a:r>
            <a:r>
              <a:rPr lang="en-GB">
                <a:latin typeface="Bookman Old Style" panose="02050604050505020204" pitchFamily="18" charset="0"/>
              </a:rPr>
              <a:t>nhân tố </a:t>
            </a:r>
            <a:r>
              <a:rPr lang="vi-VN">
                <a:latin typeface="Bookman Old Style" panose="02050604050505020204" pitchFamily="18" charset="0"/>
              </a:rPr>
              <a:t> học tăng cường của bạn phải quyết định cách vận hành tác vụ của nó. Khi vắng mặt dữ liệu đào tạo, agent sẽ học từ kinh nghiệm. Nó tập hợp các ví dụ đào tạo (“hành vi này tốt, hành vi kia xấu”) thông qua thử và sai khi cố gắng hoàn thành nhiệm vụ, với mục tiêu tối đa hóa lợi ích trong </a:t>
            </a:r>
            <a:r>
              <a:rPr lang="en-GB">
                <a:latin typeface="Bookman Old Style" panose="02050604050505020204" pitchFamily="18" charset="0"/>
              </a:rPr>
              <a:t>thời gian dài</a:t>
            </a:r>
            <a:r>
              <a:rPr lang="vi-VN">
                <a:latin typeface="Bookman Old Style" panose="02050604050505020204" pitchFamily="18" charset="0"/>
              </a:rPr>
              <a:t>.</a:t>
            </a:r>
          </a:p>
        </p:txBody>
      </p:sp>
    </p:spTree>
    <p:extLst>
      <p:ext uri="{BB962C8B-B14F-4D97-AF65-F5344CB8AC3E}">
        <p14:creationId xmlns:p14="http://schemas.microsoft.com/office/powerpoint/2010/main" val="80840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normAutofit fontScale="90000"/>
          </a:bodyPr>
          <a:lstStyle/>
          <a:p>
            <a:r>
              <a:rPr lang="en-IN">
                <a:latin typeface="Times New Roman" panose="02020603050405020304" pitchFamily="18" charset="0"/>
                <a:cs typeface="Times New Roman" panose="02020603050405020304" pitchFamily="18" charset="0"/>
              </a:rPr>
              <a:t>NỘI DUNG KIẾN TRÚC </a:t>
            </a:r>
            <a:r>
              <a:rPr lang="en-GB">
                <a:latin typeface="Times New Roman" panose="02020603050405020304" pitchFamily="18" charset="0"/>
                <a:cs typeface="Times New Roman" panose="02020603050405020304" pitchFamily="18" charset="0"/>
              </a:rPr>
              <a:t>PHẦN TH</a:t>
            </a:r>
            <a:r>
              <a:rPr lang="vi-VN">
                <a:latin typeface="Times New Roman" panose="02020603050405020304" pitchFamily="18" charset="0"/>
                <a:cs typeface="Times New Roman" panose="02020603050405020304" pitchFamily="18" charset="0"/>
              </a:rPr>
              <a:t>Ư</a:t>
            </a:r>
            <a:r>
              <a:rPr lang="en-GB">
                <a:latin typeface="Times New Roman" panose="02020603050405020304" pitchFamily="18" charset="0"/>
                <a:cs typeface="Times New Roman" panose="02020603050405020304" pitchFamily="18" charset="0"/>
              </a:rPr>
              <a:t>ỞNG LAI</a:t>
            </a:r>
            <a:r>
              <a:rPr lang="en-IN">
                <a:latin typeface="Times New Roman" panose="02020603050405020304" pitchFamily="18" charset="0"/>
                <a:cs typeface="Times New Roman" panose="02020603050405020304" pitchFamily="18" charset="0"/>
              </a:rPr>
              <a:t> HRA</a:t>
            </a:r>
            <a:endParaRPr lang="en-IN" dirty="0">
              <a:latin typeface="Times New Roman" panose="02020603050405020304" pitchFamily="18" charset="0"/>
              <a:cs typeface="Times New Roman" panose="02020603050405020304" pitchFamily="18" charset="0"/>
            </a:endParaRP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7</a:t>
            </a:fld>
            <a:endParaRPr lang="en-IN" dirty="0"/>
          </a:p>
        </p:txBody>
      </p:sp>
      <p:pic>
        <p:nvPicPr>
          <p:cNvPr id="6" name="Content Placeholder 5">
            <a:extLst>
              <a:ext uri="{FF2B5EF4-FFF2-40B4-BE49-F238E27FC236}">
                <a16:creationId xmlns:a16="http://schemas.microsoft.com/office/drawing/2014/main" id="{AB982F9D-06C1-42BF-A644-A4100ED1F305}"/>
              </a:ext>
            </a:extLst>
          </p:cNvPr>
          <p:cNvPicPr>
            <a:picLocks noGrp="1" noChangeAspect="1"/>
          </p:cNvPicPr>
          <p:nvPr>
            <p:ph idx="1"/>
          </p:nvPr>
        </p:nvPicPr>
        <p:blipFill>
          <a:blip r:embed="rId3"/>
          <a:stretch>
            <a:fillRect/>
          </a:stretch>
        </p:blipFill>
        <p:spPr>
          <a:xfrm>
            <a:off x="531813" y="3268010"/>
            <a:ext cx="4941887" cy="2815943"/>
          </a:xfrm>
        </p:spPr>
      </p:pic>
    </p:spTree>
    <p:extLst>
      <p:ext uri="{BB962C8B-B14F-4D97-AF65-F5344CB8AC3E}">
        <p14:creationId xmlns:p14="http://schemas.microsoft.com/office/powerpoint/2010/main" val="2503169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0EC869-44F4-4788-AFC7-2913625AEF11}"/>
              </a:ext>
            </a:extLst>
          </p:cNvPr>
          <p:cNvSpPr>
            <a:spLocks noGrp="1"/>
          </p:cNvSpPr>
          <p:nvPr>
            <p:ph type="sldNum" sz="quarter" idx="18"/>
          </p:nvPr>
        </p:nvSpPr>
        <p:spPr/>
        <p:txBody>
          <a:bodyPr/>
          <a:lstStyle/>
          <a:p>
            <a:fld id="{8699F50C-BE38-4BD0-BA84-9B090E1F2B9B}" type="slidenum">
              <a:rPr lang="en-IN" smtClean="0"/>
              <a:t>8</a:t>
            </a:fld>
            <a:endParaRPr lang="en-IN" dirty="0"/>
          </a:p>
        </p:txBody>
      </p:sp>
      <p:sp>
        <p:nvSpPr>
          <p:cNvPr id="5" name="Title 4">
            <a:extLst>
              <a:ext uri="{FF2B5EF4-FFF2-40B4-BE49-F238E27FC236}">
                <a16:creationId xmlns:a16="http://schemas.microsoft.com/office/drawing/2014/main" id="{09DF1703-6563-40D0-8511-A00EBA83604A}"/>
              </a:ext>
            </a:extLst>
          </p:cNvPr>
          <p:cNvSpPr>
            <a:spLocks noGrp="1"/>
          </p:cNvSpPr>
          <p:nvPr>
            <p:ph type="title"/>
          </p:nvPr>
        </p:nvSpPr>
        <p:spPr/>
        <p:txBody>
          <a:bodyPr>
            <a:normAutofit/>
          </a:bodyPr>
          <a:lstStyle/>
          <a:p>
            <a:pPr algn="ctr"/>
            <a:r>
              <a:rPr lang="en-GB" sz="6000">
                <a:solidFill>
                  <a:srgbClr val="FF0000"/>
                </a:solidFill>
              </a:rPr>
              <a:t>HRA</a:t>
            </a:r>
            <a:endParaRPr lang="en-US" sz="6000">
              <a:solidFill>
                <a:srgbClr val="FF0000"/>
              </a:solidFill>
            </a:endParaRPr>
          </a:p>
        </p:txBody>
      </p:sp>
      <p:sp>
        <p:nvSpPr>
          <p:cNvPr id="3" name="Content Placeholder 2">
            <a:extLst>
              <a:ext uri="{FF2B5EF4-FFF2-40B4-BE49-F238E27FC236}">
                <a16:creationId xmlns:a16="http://schemas.microsoft.com/office/drawing/2014/main" id="{F3789A93-400A-4345-B2E0-5A1FCCE0DE78}"/>
              </a:ext>
            </a:extLst>
          </p:cNvPr>
          <p:cNvSpPr>
            <a:spLocks noGrp="1"/>
          </p:cNvSpPr>
          <p:nvPr>
            <p:ph idx="1"/>
          </p:nvPr>
        </p:nvSpPr>
        <p:spPr>
          <a:xfrm>
            <a:off x="311849" y="2033873"/>
            <a:ext cx="10835122" cy="4505039"/>
          </a:xfrm>
        </p:spPr>
        <p:txBody>
          <a:bodyPr/>
          <a:lstStyle/>
          <a:p>
            <a:r>
              <a:rPr lang="en-GB" sz="2800">
                <a:latin typeface="Bookman Old Style" panose="02050604050505020204" pitchFamily="18" charset="0"/>
              </a:rPr>
              <a:t>HRA là phương pháp chia nhỏ các bước tác vụ (state) và giao cho các nhân tố nhỏ xử lí với các phần th</a:t>
            </a:r>
            <a:r>
              <a:rPr lang="vi-VN" sz="2800"/>
              <a:t>ư</a:t>
            </a:r>
            <a:r>
              <a:rPr lang="en-GB" sz="2800">
                <a:latin typeface="Bookman Old Style" panose="02050604050505020204" pitchFamily="18" charset="0"/>
              </a:rPr>
              <a:t>ởng riêng biệt. Tất cả các agent này sẽ báo cáo đến một “nhân tố tối cao” có nhiệm vụ thu lấy đề nghị từ tất cả nhân tố bên d</a:t>
            </a:r>
            <a:r>
              <a:rPr lang="vi-VN" sz="2800"/>
              <a:t>ư</a:t>
            </a:r>
            <a:r>
              <a:rPr lang="en-GB" sz="2800">
                <a:latin typeface="Bookman Old Style" panose="02050604050505020204" pitchFamily="18" charset="0"/>
              </a:rPr>
              <a:t>ới nhằm đ</a:t>
            </a:r>
            <a:r>
              <a:rPr lang="vi-VN" sz="2800"/>
              <a:t>ư</a:t>
            </a:r>
            <a:r>
              <a:rPr lang="en-GB" sz="2800">
                <a:latin typeface="Bookman Old Style" panose="02050604050505020204" pitchFamily="18" charset="0"/>
              </a:rPr>
              <a:t>a ra quyết định cho từng bước đi.</a:t>
            </a:r>
          </a:p>
          <a:p>
            <a:r>
              <a:rPr lang="en-GB" sz="2800">
                <a:latin typeface="Bookman Old Style" panose="02050604050505020204" pitchFamily="18" charset="0"/>
              </a:rPr>
              <a:t>HRA thuộc phương pháp off-policy.</a:t>
            </a:r>
          </a:p>
          <a:p>
            <a:r>
              <a:rPr lang="en-GB" sz="2800">
                <a:latin typeface="Bookman Old Style" panose="02050604050505020204" pitchFamily="18" charset="0"/>
              </a:rPr>
              <a:t>Khi một state của nhân tố nhỏ đã đ</a:t>
            </a:r>
            <a:r>
              <a:rPr lang="vi-VN" sz="2800"/>
              <a:t>ư</a:t>
            </a:r>
            <a:r>
              <a:rPr lang="en-GB" sz="2800">
                <a:latin typeface="Bookman Old Style" panose="02050604050505020204" pitchFamily="18" charset="0"/>
              </a:rPr>
              <a:t>ợc đào tạo xong (training) vai trò và phần thưởng của nó kết thúc (reward).</a:t>
            </a:r>
          </a:p>
          <a:p>
            <a:r>
              <a:rPr lang="en-GB" sz="2800">
                <a:latin typeface="Bookman Old Style" panose="02050604050505020204" pitchFamily="18" charset="0"/>
              </a:rPr>
              <a:t>Nhân tố “tối cao” sẻ đánh giá và sử dụng một tùy chọn cho riêng mình.</a:t>
            </a:r>
            <a:endParaRPr lang="en-US" sz="2800">
              <a:latin typeface="Bookman Old Style" panose="02050604050505020204" pitchFamily="18" charset="0"/>
            </a:endParaRPr>
          </a:p>
        </p:txBody>
      </p:sp>
    </p:spTree>
    <p:extLst>
      <p:ext uri="{BB962C8B-B14F-4D97-AF65-F5344CB8AC3E}">
        <p14:creationId xmlns:p14="http://schemas.microsoft.com/office/powerpoint/2010/main" val="380638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84704C2A-121A-4072-A957-2C5951A27A3B}"/>
              </a:ext>
            </a:extLst>
          </p:cNvPr>
          <p:cNvPicPr>
            <a:picLocks noGrp="1" noChangeAspect="1"/>
          </p:cNvPicPr>
          <p:nvPr>
            <p:ph sz="half" idx="13"/>
          </p:nvPr>
        </p:nvPicPr>
        <p:blipFill>
          <a:blip r:embed="rId2"/>
          <a:stretch>
            <a:fillRect/>
          </a:stretch>
        </p:blipFill>
        <p:spPr>
          <a:xfrm>
            <a:off x="329599" y="2110599"/>
            <a:ext cx="11557599" cy="1701210"/>
          </a:xfrm>
        </p:spPr>
      </p:pic>
      <p:sp>
        <p:nvSpPr>
          <p:cNvPr id="11" name="Text Placeholder 10">
            <a:extLst>
              <a:ext uri="{FF2B5EF4-FFF2-40B4-BE49-F238E27FC236}">
                <a16:creationId xmlns:a16="http://schemas.microsoft.com/office/drawing/2014/main" id="{2174D17D-E0E2-4EE2-93D1-D9B4285AA7FB}"/>
              </a:ext>
            </a:extLst>
          </p:cNvPr>
          <p:cNvSpPr>
            <a:spLocks noGrp="1"/>
          </p:cNvSpPr>
          <p:nvPr>
            <p:ph type="body" sz="quarter" idx="16"/>
          </p:nvPr>
        </p:nvSpPr>
        <p:spPr/>
        <p:txBody>
          <a:bodyPr/>
          <a:lstStyle/>
          <a:p>
            <a:pPr algn="ctr"/>
            <a:r>
              <a:rPr lang="en-GB" sz="2800" i="1"/>
              <a:t>Công thức xấp xỉ</a:t>
            </a:r>
            <a:endParaRPr lang="en-US" sz="2800" i="1"/>
          </a:p>
        </p:txBody>
      </p:sp>
      <p:sp>
        <p:nvSpPr>
          <p:cNvPr id="3" name="Slide Number Placeholder 2">
            <a:extLst>
              <a:ext uri="{FF2B5EF4-FFF2-40B4-BE49-F238E27FC236}">
                <a16:creationId xmlns:a16="http://schemas.microsoft.com/office/drawing/2014/main" id="{84AC57E9-9265-4681-BD6F-2D109B520143}"/>
              </a:ext>
            </a:extLst>
          </p:cNvPr>
          <p:cNvSpPr>
            <a:spLocks noGrp="1"/>
          </p:cNvSpPr>
          <p:nvPr>
            <p:ph type="sldNum" sz="quarter" idx="18"/>
          </p:nvPr>
        </p:nvSpPr>
        <p:spPr/>
        <p:txBody>
          <a:bodyPr/>
          <a:lstStyle/>
          <a:p>
            <a:fld id="{8699F50C-BE38-4BD0-BA84-9B090E1F2B9B}" type="slidenum">
              <a:rPr lang="en-IN" smtClean="0"/>
              <a:t>9</a:t>
            </a:fld>
            <a:endParaRPr lang="en-IN" dirty="0"/>
          </a:p>
        </p:txBody>
      </p:sp>
      <p:sp>
        <p:nvSpPr>
          <p:cNvPr id="6" name="Title 5">
            <a:extLst>
              <a:ext uri="{FF2B5EF4-FFF2-40B4-BE49-F238E27FC236}">
                <a16:creationId xmlns:a16="http://schemas.microsoft.com/office/drawing/2014/main" id="{9289BE6B-ABB1-4242-8C50-8845F78D38F9}"/>
              </a:ext>
            </a:extLst>
          </p:cNvPr>
          <p:cNvSpPr>
            <a:spLocks noGrp="1"/>
          </p:cNvSpPr>
          <p:nvPr>
            <p:ph type="title"/>
          </p:nvPr>
        </p:nvSpPr>
        <p:spPr/>
        <p:txBody>
          <a:bodyPr>
            <a:normAutofit/>
          </a:bodyPr>
          <a:lstStyle/>
          <a:p>
            <a:r>
              <a:rPr lang="en-GB" sz="5400">
                <a:solidFill>
                  <a:srgbClr val="FF0000"/>
                </a:solidFill>
              </a:rPr>
              <a:t>HRA</a:t>
            </a:r>
            <a:endParaRPr lang="en-US" sz="5400">
              <a:solidFill>
                <a:srgbClr val="FF0000"/>
              </a:solidFill>
            </a:endParaRPr>
          </a:p>
        </p:txBody>
      </p:sp>
      <p:sp>
        <p:nvSpPr>
          <p:cNvPr id="19" name="TextBox 18">
            <a:extLst>
              <a:ext uri="{FF2B5EF4-FFF2-40B4-BE49-F238E27FC236}">
                <a16:creationId xmlns:a16="http://schemas.microsoft.com/office/drawing/2014/main" id="{C83F9EF2-39C3-4F2A-9385-D980BBCEE43B}"/>
              </a:ext>
            </a:extLst>
          </p:cNvPr>
          <p:cNvSpPr txBox="1"/>
          <p:nvPr/>
        </p:nvSpPr>
        <p:spPr>
          <a:xfrm>
            <a:off x="1134572" y="3901538"/>
            <a:ext cx="10752626" cy="830997"/>
          </a:xfrm>
          <a:prstGeom prst="rect">
            <a:avLst/>
          </a:prstGeom>
          <a:noFill/>
        </p:spPr>
        <p:txBody>
          <a:bodyPr wrap="square" rtlCol="0">
            <a:spAutoFit/>
          </a:bodyPr>
          <a:lstStyle/>
          <a:p>
            <a:r>
              <a:rPr lang="en-GB" sz="2400">
                <a:latin typeface="Bookman Old Style" panose="02050604050505020204" pitchFamily="18" charset="0"/>
              </a:rPr>
              <a:t>Chức năng phần th</a:t>
            </a:r>
            <a:r>
              <a:rPr lang="vi-VN" sz="2400"/>
              <a:t>ư</a:t>
            </a:r>
            <a:r>
              <a:rPr lang="en-GB" sz="2400">
                <a:latin typeface="Bookman Old Style" panose="02050604050505020204" pitchFamily="18" charset="0"/>
              </a:rPr>
              <a:t>ởng đ</a:t>
            </a:r>
            <a:r>
              <a:rPr lang="vi-VN" sz="2400"/>
              <a:t>ư</a:t>
            </a:r>
            <a:r>
              <a:rPr lang="en-GB" sz="2400">
                <a:latin typeface="Bookman Old Style" panose="02050604050505020204" pitchFamily="18" charset="0"/>
              </a:rPr>
              <a:t>ợc giảm xuống thành biểu diễn thấp chiều.</a:t>
            </a:r>
          </a:p>
          <a:p>
            <a:pPr algn="ctr"/>
            <a:r>
              <a:rPr lang="en-GB" sz="2400" i="1">
                <a:latin typeface="Bookman Old Style" panose="02050604050505020204" pitchFamily="18" charset="0"/>
              </a:rPr>
              <a:t>(chậm, không ổn định, không thực tế)</a:t>
            </a:r>
            <a:endParaRPr lang="en-US" sz="2400" i="1">
              <a:latin typeface="Bookman Old Style" panose="02050604050505020204" pitchFamily="18" charset="0"/>
            </a:endParaRPr>
          </a:p>
        </p:txBody>
      </p:sp>
    </p:spTree>
    <p:extLst>
      <p:ext uri="{BB962C8B-B14F-4D97-AF65-F5344CB8AC3E}">
        <p14:creationId xmlns:p14="http://schemas.microsoft.com/office/powerpoint/2010/main" val="987644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830</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Bookman Old Style</vt:lpstr>
      <vt:lpstr>Calibri</vt:lpstr>
      <vt:lpstr>Calibri Light</vt:lpstr>
      <vt:lpstr>CiscoSans ExtraLight</vt:lpstr>
      <vt:lpstr>Comic Sans MS</vt:lpstr>
      <vt:lpstr>Tahoma</vt:lpstr>
      <vt:lpstr>Times New Roman</vt:lpstr>
      <vt:lpstr>Office Theme</vt:lpstr>
      <vt:lpstr>MACHINE LEARNING</vt:lpstr>
      <vt:lpstr>HYBRID REWARD ARCHITECTURE FOR REINFORCEMENT LEARNING</vt:lpstr>
      <vt:lpstr>Nhóm 10:</vt:lpstr>
      <vt:lpstr>NỘI DUNG</vt:lpstr>
      <vt:lpstr>TÓM TẮT HỌC TĂNG CƯỜNG</vt:lpstr>
      <vt:lpstr>TÓM TẮT HỌC TĂNG CƯỜNG</vt:lpstr>
      <vt:lpstr>NỘI DUNG KIẾN TRÚC PHẦN THƯỞNG LAI HRA</vt:lpstr>
      <vt:lpstr>HRA</vt:lpstr>
      <vt:lpstr>HRA</vt:lpstr>
      <vt:lpstr>HRA</vt:lpstr>
      <vt:lpstr>HRA</vt:lpstr>
      <vt:lpstr>Thí nghiệm thực tế của Microsoft</vt:lpstr>
      <vt:lpstr>Microsoft dùng trí tuệ nhân tạo để lập kỉ lục khi chơi game Pac-man</vt:lpstr>
      <vt:lpstr>PHÂN TÍCH </vt:lpstr>
      <vt:lpstr>PowerPoint Presentation</vt:lpstr>
      <vt:lpstr>DEMO</vt:lpstr>
      <vt:lpstr>Training step</vt:lpstr>
      <vt:lpstr>Training step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2018-12-01T11:28:48Z</dcterms:created>
  <dcterms:modified xsi:type="dcterms:W3CDTF">2018-12-03T06:04:20Z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