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90" r:id="rId2"/>
    <p:sldId id="41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A559E-611F-4086-BEBC-DDF29BA5A9ED}" v="8" dt="2020-09-04T18:30:33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FEBC4-5630-46B6-8359-1E20149CA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0FACF-C6CE-4187-94B2-67BDB28DD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Basado en nuestros valores y conceptos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B53C8-14E4-49A7-A1A5-3BF810B81EB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59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A642-AD62-4677-BC3C-16E8CBA4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4B17-7F2F-4C5A-B58B-6BEA8D69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CCB2-528F-42D1-9E18-00346889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DA4B-DA1A-4D89-A7ED-6330A61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5B8F-8996-45ED-8443-D88B30E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605F-7C14-495E-8C2E-C4924A40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A6B2C-F577-46A3-B373-33CC92E8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9B15-2209-4956-9145-BEAC1C3F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7E77-2B20-46EB-8F28-C991182B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2AE5-720E-471D-A76D-6031683C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0A3-D191-4960-9968-11DAAE611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0B76-FC89-44C0-9A2F-535563E4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BE51-EDB2-4769-A61D-E7B90CEF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F0D2-A5B2-4FFA-8C84-C1372EE4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9BE1-8B24-4D77-92EB-F464D9DA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2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478870" y="1589851"/>
            <a:ext cx="11231033" cy="409340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7721" y="746493"/>
            <a:ext cx="10104000" cy="3693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133" i="0">
                <a:latin typeface="+mn-lt"/>
              </a:defRPr>
            </a:lvl1pPr>
            <a:lvl2pPr marL="361942" indent="0">
              <a:buNone/>
              <a:defRPr/>
            </a:lvl2pPr>
            <a:lvl3pPr marL="711182" indent="0">
              <a:buNone/>
              <a:defRPr/>
            </a:lvl3pPr>
            <a:lvl4pPr marL="1087939" indent="0">
              <a:buNone/>
              <a:defRPr/>
            </a:lvl4pPr>
            <a:lvl5pPr marL="1473163" indent="0">
              <a:buNone/>
              <a:defRPr/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8869" y="5686712"/>
            <a:ext cx="11232000" cy="24013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067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8870" y="265532"/>
            <a:ext cx="10102852" cy="451405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</a:t>
            </a:r>
            <a:r>
              <a:rPr lang="en-US" dirty="0" err="1"/>
              <a:t>CONFIDENCIALity</a:t>
            </a:r>
            <a:r>
              <a:rPr lang="en-US" dirty="0"/>
              <a:t>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10890366" y="6423036"/>
            <a:ext cx="1106831" cy="365125"/>
          </a:xfrm>
        </p:spPr>
        <p:txBody>
          <a:bodyPr/>
          <a:lstStyle/>
          <a:p>
            <a:fld id="{9F9F533D-B52E-4A2F-BF72-0ADD2D94BD7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EA4F-23A4-4207-8CA1-B920E10C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B213-F40A-4025-9AFB-CFF64C80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F882-2D21-4A13-A2FA-30B915B3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B13D-9376-4376-BEC0-F2DF0A62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2B27-047F-4DC6-AFA7-5B6E66D7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9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D7A5-A500-4683-82EA-EFAC486B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C443-4DD7-49FD-906C-09C832E3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C165-4F26-4C58-B414-D6DE069B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36B9-7718-4B41-8FF6-84F4ECB7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BAE-0C0A-4A5E-AE4A-AFD2B722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3FEB-912E-40A6-89E4-6921FCBB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C8D6-771F-48B1-8BFD-043FD16B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8E77-B41F-48A0-9226-9288F3B4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F39E-3D99-4139-9AC6-44B7221C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B6E0-F8AC-427D-97D1-90E03E1A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0BF5-8771-4C9C-BA7A-32B40E9B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FBD-87EB-4EEF-96DD-19CB1633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7EA3-B411-46F7-B790-651E7090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984B4-B710-4889-8F6D-0468B1479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71D6C-BA3D-49D5-9B10-95CFBB31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4FCAF-07E6-42BA-B57A-2D955D6FA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8CABA-55A3-4288-8144-CCFA289E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A805-491A-4570-9B3D-04684E14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C1618-A02F-4270-ADDE-D3D46A6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0A88-9ACD-4028-B480-09CA0BC0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9B53E-3E56-43BE-B6D2-7C0ACD06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3D02-00D1-4D1E-B6E9-D08D44D0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4F919-75D9-4CEF-A561-75144389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FB295-A07B-47F5-9E78-66413EE5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DEF53-9C41-47A7-A09D-6663063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D29F6-9EF1-48F8-B5D2-2D06DE02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ECC-F879-41CE-9BEB-93876F61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68CD-BB55-40D3-AC71-971191C2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7017-F009-45AA-B40E-853342DD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7EC3F-65AB-4C0A-8E9B-9D2EBBF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0ADDC-AFC0-454A-A83F-140BC54C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F881-90E9-41DE-A171-D6949326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6950-3965-413B-8ACE-08D635A0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D73A0-E011-4E35-A138-47D667331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219CC-D452-4DD3-8228-1FBE20C5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E93D-15FE-4608-875A-296EEED8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472B-C0B3-4097-BDE6-03575AFD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7E62-51B3-4867-9AAC-60666E8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C1665-B9C1-4EAB-BEC9-3043AE82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D590-852D-4C8B-8531-C74072FB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04FB-13D2-4A1E-9D9D-C4A4535AD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DF1F-CCBF-4281-A4EB-BD236A11EAEF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1DBF-2C08-4A55-94A8-BBA1C281F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8F95-913A-45E5-AFF1-F9ACD1ADA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9A1-CE56-435D-A50C-B7C43966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B1A89B-BD11-4C60-BAF6-F71EBBEAADE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s-VE" sz="1400" dirty="0"/>
              <a:t>Solo esta para esta sección,  ver aquí los cambios.</a:t>
            </a:r>
          </a:p>
          <a:p>
            <a:r>
              <a:rPr lang="es-VE" sz="1400" dirty="0"/>
              <a:t>Ver el resto de los cambios de Texto en el PDF. </a:t>
            </a:r>
          </a:p>
          <a:p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89EC-ABA1-4A7B-95ED-0CA7F89BAB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7A8C62-C08E-4258-B9ED-B91308DB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Cambios Sección Tipos Meningococo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870A7-81B6-4760-8851-6D8D6A75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0" y="2220068"/>
            <a:ext cx="8761529" cy="4336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4E639A-0901-4887-B55C-BD50D07A1B6D}"/>
              </a:ext>
            </a:extLst>
          </p:cNvPr>
          <p:cNvSpPr txBox="1"/>
          <p:nvPr/>
        </p:nvSpPr>
        <p:spPr>
          <a:xfrm>
            <a:off x="4062953" y="3298195"/>
            <a:ext cx="38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27B7-D11F-490A-8711-173BB7EBDA4C}"/>
              </a:ext>
            </a:extLst>
          </p:cNvPr>
          <p:cNvSpPr txBox="1"/>
          <p:nvPr/>
        </p:nvSpPr>
        <p:spPr>
          <a:xfrm>
            <a:off x="2848467" y="3691780"/>
            <a:ext cx="38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4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A5C9-584E-4873-A152-1D63C8A4B8F0}"/>
              </a:ext>
            </a:extLst>
          </p:cNvPr>
          <p:cNvSpPr txBox="1"/>
          <p:nvPr/>
        </p:nvSpPr>
        <p:spPr>
          <a:xfrm>
            <a:off x="7411040" y="5545167"/>
            <a:ext cx="38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FF0000"/>
                </a:solidFill>
              </a:rPr>
              <a:t>6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04B67-D002-4E12-AD94-B25653E984C1}"/>
              </a:ext>
            </a:extLst>
          </p:cNvPr>
          <p:cNvSpPr txBox="1"/>
          <p:nvPr/>
        </p:nvSpPr>
        <p:spPr>
          <a:xfrm>
            <a:off x="7411039" y="5979893"/>
            <a:ext cx="38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solidFill>
                  <a:srgbClr val="FF0000"/>
                </a:solidFill>
              </a:rPr>
              <a:t>4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E0E2B0-5F3A-4743-8942-F04044DF8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i="1" dirty="0"/>
              <a:t>Concientizar sobre la meningitis* para la toma de decisiones empoderada.</a:t>
            </a:r>
            <a:endParaRPr lang="en-GB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096FC-D04D-4F73-A4CA-93C1BA0BE2B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219170">
              <a:defRPr/>
            </a:pPr>
            <a:fld id="{9F9F533D-B52E-4A2F-BF72-0ADD2D94BD75}" type="slidenum">
              <a:rPr lang="en-GB" sz="1067">
                <a:solidFill>
                  <a:srgbClr val="544F40"/>
                </a:solidFill>
                <a:latin typeface="Arial"/>
              </a:rPr>
              <a:pPr defTabSz="1219170">
                <a:defRPr/>
              </a:pPr>
              <a:t>2</a:t>
            </a:fld>
            <a:endParaRPr lang="en-GB" sz="1067">
              <a:solidFill>
                <a:srgbClr val="544F40"/>
              </a:solidFill>
              <a:latin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9B593D-2E5A-4FD9-A4FC-C679119B4170}"/>
              </a:ext>
            </a:extLst>
          </p:cNvPr>
          <p:cNvSpPr txBox="1"/>
          <p:nvPr/>
        </p:nvSpPr>
        <p:spPr>
          <a:xfrm>
            <a:off x="569657" y="6362064"/>
            <a:ext cx="606643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544F40"/>
              </a:buClr>
              <a:defRPr/>
            </a:pPr>
            <a:r>
              <a:rPr lang="en-US" sz="1067" dirty="0">
                <a:solidFill>
                  <a:srgbClr val="544F40">
                    <a:lumMod val="50000"/>
                  </a:srgbClr>
                </a:solidFill>
                <a:latin typeface="Arial"/>
              </a:rPr>
              <a:t>*Meningitis = </a:t>
            </a:r>
            <a:r>
              <a:rPr lang="es-VE" sz="1067" dirty="0">
                <a:solidFill>
                  <a:srgbClr val="544F40"/>
                </a:solidFill>
                <a:highlight>
                  <a:srgbClr val="FFFFFF"/>
                </a:highlight>
                <a:latin typeface="Arial"/>
              </a:rPr>
              <a:t>término para el público general  para la enfermedad meningocócica</a:t>
            </a:r>
            <a:endParaRPr lang="en-US" sz="1067" dirty="0">
              <a:solidFill>
                <a:srgbClr val="544F40">
                  <a:lumMod val="50000"/>
                </a:srgbClr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C125B1-6E5D-44C6-BDBD-8290B315C4C9}"/>
              </a:ext>
            </a:extLst>
          </p:cNvPr>
          <p:cNvSpPr/>
          <p:nvPr/>
        </p:nvSpPr>
        <p:spPr bwMode="auto">
          <a:xfrm>
            <a:off x="477722" y="2187900"/>
            <a:ext cx="1967999" cy="2503249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eaLnBrk="0" hangingPunct="0">
              <a:buClr>
                <a:srgbClr val="FFFFFF"/>
              </a:buClr>
              <a:defRPr/>
            </a:pPr>
            <a:r>
              <a:rPr lang="en-GB" sz="2133" b="1" kern="0" dirty="0">
                <a:solidFill>
                  <a:srgbClr val="FFFFFF"/>
                </a:solidFill>
                <a:latin typeface="Arial"/>
              </a:rPr>
              <a:t>OBJETIVO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1E56E4-3DFE-4CE9-B6A5-79B263E0B9EE}"/>
              </a:ext>
            </a:extLst>
          </p:cNvPr>
          <p:cNvSpPr txBox="1"/>
          <p:nvPr/>
        </p:nvSpPr>
        <p:spPr>
          <a:xfrm>
            <a:off x="2561791" y="2187901"/>
            <a:ext cx="7083916" cy="2472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19170">
              <a:spcAft>
                <a:spcPts val="800"/>
              </a:spcAft>
              <a:defRPr/>
            </a:pPr>
            <a:endParaRPr lang="en-US" sz="1600" b="1" dirty="0">
              <a:solidFill>
                <a:srgbClr val="544F40">
                  <a:lumMod val="50000"/>
                </a:srgbClr>
              </a:solidFill>
              <a:latin typeface="Arial"/>
              <a:ea typeface="Tahoma" charset="0"/>
              <a:cs typeface="Tahoma" charset="0"/>
            </a:endParaRPr>
          </a:p>
          <a:p>
            <a:pPr algn="ctr" defTabSz="1219170">
              <a:spcAft>
                <a:spcPts val="800"/>
              </a:spcAft>
              <a:defRPr/>
            </a:pPr>
            <a:r>
              <a:rPr lang="en-US" sz="1600" b="1" dirty="0" err="1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Lograr</a:t>
            </a:r>
            <a:r>
              <a:rPr lang="en-US" sz="1600" b="1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 </a:t>
            </a:r>
            <a:r>
              <a:rPr lang="en-US" sz="1600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que los </a:t>
            </a:r>
            <a:r>
              <a:rPr lang="es-ES" sz="1600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padres hablen de manera proactiva sobre la vacuna contra la meningitis con el médico de su hijo</a:t>
            </a:r>
            <a:r>
              <a:rPr lang="en-US" sz="1600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.</a:t>
            </a:r>
          </a:p>
          <a:p>
            <a:pPr defTabSz="1219170">
              <a:spcAft>
                <a:spcPts val="800"/>
              </a:spcAft>
              <a:defRPr/>
            </a:pPr>
            <a:endParaRPr lang="en-US" sz="1600" dirty="0">
              <a:solidFill>
                <a:srgbClr val="544F40">
                  <a:lumMod val="50000"/>
                </a:srgbClr>
              </a:solidFill>
              <a:latin typeface="Arial"/>
              <a:ea typeface="Tahoma" charset="0"/>
              <a:cs typeface="Tahoma" charset="0"/>
            </a:endParaRPr>
          </a:p>
          <a:p>
            <a:pPr algn="ctr" defTabSz="1219170">
              <a:spcAft>
                <a:spcPts val="800"/>
              </a:spcAft>
              <a:defRPr/>
            </a:pPr>
            <a:r>
              <a:rPr lang="en-US" sz="1600" b="1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Mediante la </a:t>
            </a:r>
            <a:r>
              <a:rPr lang="es-ES" sz="1600" b="1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educación </a:t>
            </a:r>
            <a:r>
              <a:rPr lang="es-ES" sz="1600" dirty="0">
                <a:solidFill>
                  <a:srgbClr val="544F40">
                    <a:lumMod val="50000"/>
                  </a:srgbClr>
                </a:solidFill>
                <a:latin typeface="Arial"/>
                <a:ea typeface="Tahoma" charset="0"/>
                <a:cs typeface="Tahoma" charset="0"/>
              </a:rPr>
              <a:t>a los padres sobre las consecuencias reales de la meningitis y crear conciencia de que su hijo puede no estar completamente protegido.</a:t>
            </a:r>
          </a:p>
          <a:p>
            <a:pPr defTabSz="1219170">
              <a:spcAft>
                <a:spcPts val="800"/>
              </a:spcAft>
              <a:defRPr/>
            </a:pPr>
            <a:endParaRPr lang="en-US" sz="1600" dirty="0">
              <a:solidFill>
                <a:srgbClr val="544F40">
                  <a:lumMod val="50000"/>
                </a:srgbClr>
              </a:solidFill>
              <a:latin typeface="Arial"/>
              <a:ea typeface="Tahoma" charset="0"/>
              <a:cs typeface="Tahoma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48C464-D1FE-4117-95FB-5AC36B249C40}"/>
              </a:ext>
            </a:extLst>
          </p:cNvPr>
          <p:cNvSpPr/>
          <p:nvPr/>
        </p:nvSpPr>
        <p:spPr bwMode="auto">
          <a:xfrm>
            <a:off x="477721" y="1438275"/>
            <a:ext cx="10831056" cy="54349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eaLnBrk="0" hangingPunct="0">
              <a:buClr>
                <a:srgbClr val="FFFFFF"/>
              </a:buClr>
              <a:defRPr/>
            </a:pP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Basaso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en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nuestro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s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valores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y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conceptos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surge: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Campaña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con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sobrevivientes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</a:t>
            </a:r>
            <a:r>
              <a:rPr lang="en-GB" sz="1733" b="1" kern="0" dirty="0" err="1">
                <a:solidFill>
                  <a:srgbClr val="544F40"/>
                </a:solidFill>
                <a:latin typeface="Arial"/>
              </a:rPr>
              <a:t>reales</a:t>
            </a:r>
            <a:r>
              <a:rPr lang="en-GB" sz="1733" b="1" kern="0" dirty="0">
                <a:solidFill>
                  <a:srgbClr val="544F40"/>
                </a:solidFill>
                <a:latin typeface="Arial"/>
              </a:rPr>
              <a:t> de meningitis*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63839-1C2F-41B8-9D97-0639041D2B4C}"/>
              </a:ext>
            </a:extLst>
          </p:cNvPr>
          <p:cNvSpPr txBox="1"/>
          <p:nvPr/>
        </p:nvSpPr>
        <p:spPr>
          <a:xfrm>
            <a:off x="9806939" y="4774167"/>
            <a:ext cx="2855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544F40"/>
              </a:buClr>
              <a:defRPr/>
            </a:pPr>
            <a:r>
              <a:rPr lang="es-CL" sz="800" kern="0" dirty="0">
                <a:ln w="0"/>
                <a:solidFill>
                  <a:srgbClr val="544F40">
                    <a:lumMod val="50000"/>
                  </a:srgbClr>
                </a:solidFill>
                <a:effectLst>
                  <a:outerShdw blurRad="38100" dist="19050" dir="2700000" algn="tl" rotWithShape="0">
                    <a:srgbClr val="544F40">
                      <a:alpha val="40000"/>
                    </a:srgbClr>
                  </a:outerShdw>
                </a:effectLst>
                <a:latin typeface="Arial"/>
              </a:rPr>
              <a:t>Imágenes en proceso de adaptación</a:t>
            </a:r>
            <a:endParaRPr lang="en-US" sz="800" dirty="0" err="1">
              <a:solidFill>
                <a:srgbClr val="544F40"/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4055B3-F406-4905-84CD-4D0BEAA4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39" y="2187898"/>
            <a:ext cx="1824012" cy="2503249"/>
          </a:xfrm>
          <a:prstGeom prst="rect">
            <a:avLst/>
          </a:prstGeom>
        </p:spPr>
      </p:pic>
      <p:pic>
        <p:nvPicPr>
          <p:cNvPr id="1026" name="Imagen 4" descr="image001">
            <a:extLst>
              <a:ext uri="{FF2B5EF4-FFF2-40B4-BE49-F238E27FC236}">
                <a16:creationId xmlns:a16="http://schemas.microsoft.com/office/drawing/2014/main" id="{DE12AF68-4A29-4CFE-AECB-5D875CB9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1235"/>
            <a:ext cx="6339417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62AEAF-0152-4F06-AAFD-6562A7F38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851"/>
            <a:ext cx="12192000" cy="6108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B7532-5772-412D-BB69-61E51FE01896}"/>
              </a:ext>
            </a:extLst>
          </p:cNvPr>
          <p:cNvSpPr txBox="1"/>
          <p:nvPr/>
        </p:nvSpPr>
        <p:spPr>
          <a:xfrm>
            <a:off x="419101" y="1447870"/>
            <a:ext cx="4981575" cy="420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s-VE" sz="1067" dirty="0">
                <a:solidFill>
                  <a:schemeClr val="bg1"/>
                </a:solidFill>
              </a:rPr>
              <a:t>Cuando se hace referencia a los tipos B,W,C,Y y A, se refiere a los subtipos de un sola bacteria, Meningococo que causa la enfermedad meningocócica</a:t>
            </a:r>
            <a:endParaRPr lang="en-US" sz="1067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9888F-8D3D-43B6-9E2D-364194D5A7F6}"/>
              </a:ext>
            </a:extLst>
          </p:cNvPr>
          <p:cNvSpPr/>
          <p:nvPr/>
        </p:nvSpPr>
        <p:spPr bwMode="auto">
          <a:xfrm>
            <a:off x="7038975" y="3371519"/>
            <a:ext cx="4675304" cy="9528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6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920FF-8231-4B1A-8888-BBAA091A899E}"/>
              </a:ext>
            </a:extLst>
          </p:cNvPr>
          <p:cNvCxnSpPr>
            <a:cxnSpLocks/>
          </p:cNvCxnSpPr>
          <p:nvPr/>
        </p:nvCxnSpPr>
        <p:spPr>
          <a:xfrm flipV="1">
            <a:off x="10922571" y="2714626"/>
            <a:ext cx="0" cy="65689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AD85D2-1990-463C-92CD-823412F62621}"/>
              </a:ext>
            </a:extLst>
          </p:cNvPr>
          <p:cNvSpPr txBox="1"/>
          <p:nvPr/>
        </p:nvSpPr>
        <p:spPr>
          <a:xfrm>
            <a:off x="8267705" y="1738916"/>
            <a:ext cx="3482684" cy="5025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s-VE" sz="1333" dirty="0"/>
              <a:t>Eliminar este texto y se mueve a la parte izquierda pero con modificaciones</a:t>
            </a:r>
            <a:endParaRPr lang="en-US" sz="1333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E55B3-84AE-4680-A7F0-6A5E9199460D}"/>
              </a:ext>
            </a:extLst>
          </p:cNvPr>
          <p:cNvSpPr/>
          <p:nvPr/>
        </p:nvSpPr>
        <p:spPr bwMode="auto">
          <a:xfrm>
            <a:off x="325814" y="1417083"/>
            <a:ext cx="5070629" cy="693712"/>
          </a:xfrm>
          <a:prstGeom prst="rect">
            <a:avLst/>
          </a:prstGeom>
          <a:solidFill>
            <a:srgbClr val="FF5B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6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A6374F-22F2-4F70-B448-0C234576B9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5" t="1693"/>
          <a:stretch/>
        </p:blipFill>
        <p:spPr>
          <a:xfrm>
            <a:off x="210879" y="1713887"/>
            <a:ext cx="5190335" cy="44211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DF6912-BCC9-4B41-A39C-6BA989DF3DE9}"/>
              </a:ext>
            </a:extLst>
          </p:cNvPr>
          <p:cNvSpPr txBox="1"/>
          <p:nvPr/>
        </p:nvSpPr>
        <p:spPr>
          <a:xfrm>
            <a:off x="7068343" y="3413774"/>
            <a:ext cx="4682039" cy="2553776"/>
          </a:xfrm>
          <a:prstGeom prst="rect">
            <a:avLst/>
          </a:prstGeom>
          <a:solidFill>
            <a:srgbClr val="E1E1E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s-VE" sz="1333" b="1" dirty="0"/>
              <a:t>Eliminar </a:t>
            </a:r>
            <a:r>
              <a:rPr lang="es-VE" sz="1333" dirty="0"/>
              <a:t>el texto : “Cuando se hace referencia a los subtipos, A,B,C </a:t>
            </a:r>
            <a:r>
              <a:rPr lang="es-VE" sz="1333" dirty="0" err="1"/>
              <a:t>etc</a:t>
            </a:r>
            <a:r>
              <a:rPr lang="es-VE" sz="1333" dirty="0"/>
              <a:t>”  y se mueve a la parte izquierda pero con modificaciones como está indicado.</a:t>
            </a:r>
          </a:p>
          <a:p>
            <a:pPr>
              <a:buClr>
                <a:schemeClr val="tx1"/>
              </a:buClr>
            </a:pPr>
            <a:endParaRPr lang="es-VE" sz="1333" dirty="0"/>
          </a:p>
          <a:p>
            <a:pPr>
              <a:buClr>
                <a:schemeClr val="tx1"/>
              </a:buClr>
            </a:pPr>
            <a:r>
              <a:rPr lang="es-VE" sz="1333" b="1" dirty="0"/>
              <a:t>En este espacio dejar solo : </a:t>
            </a:r>
          </a:p>
          <a:p>
            <a:pPr>
              <a:buClr>
                <a:schemeClr val="tx1"/>
              </a:buClr>
            </a:pPr>
            <a:endParaRPr lang="es-VE" sz="1333" b="1" dirty="0"/>
          </a:p>
          <a:p>
            <a:r>
              <a:rPr lang="es-VE" sz="1333" dirty="0"/>
              <a:t>En Chile durante muchos años, </a:t>
            </a:r>
            <a:r>
              <a:rPr lang="en-US" sz="1333" dirty="0"/>
              <a:t>el </a:t>
            </a:r>
            <a:r>
              <a:rPr lang="en-US" sz="1333" dirty="0" err="1"/>
              <a:t>tipo</a:t>
            </a:r>
            <a:r>
              <a:rPr lang="en-US" sz="1333" dirty="0"/>
              <a:t> B era el </a:t>
            </a:r>
            <a:r>
              <a:rPr lang="en-US" sz="1333" dirty="0" err="1"/>
              <a:t>más</a:t>
            </a:r>
            <a:r>
              <a:rPr lang="en-US" sz="1333" dirty="0"/>
              <a:t> </a:t>
            </a:r>
            <a:r>
              <a:rPr lang="en-US" sz="1333" dirty="0" err="1"/>
              <a:t>común</a:t>
            </a:r>
            <a:r>
              <a:rPr lang="en-US" sz="1333" dirty="0"/>
              <a:t>, con una </a:t>
            </a:r>
            <a:r>
              <a:rPr lang="en-US" sz="1333" dirty="0" err="1"/>
              <a:t>frecuencia</a:t>
            </a:r>
            <a:r>
              <a:rPr lang="en-US" sz="1333" dirty="0"/>
              <a:t> de hasta 78%, </a:t>
            </a:r>
            <a:r>
              <a:rPr lang="en-US" sz="1333" dirty="0" err="1"/>
              <a:t>seguido</a:t>
            </a:r>
            <a:r>
              <a:rPr lang="en-US" sz="1333" dirty="0"/>
              <a:t> por C y </a:t>
            </a:r>
            <a:r>
              <a:rPr lang="en-US" sz="1333" dirty="0" err="1"/>
              <a:t>muy</a:t>
            </a:r>
            <a:r>
              <a:rPr lang="en-US" sz="1333" dirty="0"/>
              <a:t> </a:t>
            </a:r>
            <a:r>
              <a:rPr lang="en-US" sz="1333" dirty="0" err="1"/>
              <a:t>pocos</a:t>
            </a:r>
            <a:r>
              <a:rPr lang="en-US" sz="1333" dirty="0"/>
              <a:t> </a:t>
            </a:r>
            <a:r>
              <a:rPr lang="en-US" sz="1333" dirty="0" err="1"/>
              <a:t>casos</a:t>
            </a:r>
            <a:r>
              <a:rPr lang="en-US" sz="1333" dirty="0"/>
              <a:t> de </a:t>
            </a:r>
            <a:r>
              <a:rPr lang="en-US" sz="1333" dirty="0" err="1"/>
              <a:t>tipo</a:t>
            </a:r>
            <a:r>
              <a:rPr lang="en-US" sz="1333" dirty="0"/>
              <a:t> W, </a:t>
            </a:r>
            <a:r>
              <a:rPr lang="en-US" sz="1333" dirty="0" err="1"/>
              <a:t>esto</a:t>
            </a:r>
            <a:r>
              <a:rPr lang="en-US" sz="1333" dirty="0"/>
              <a:t> </a:t>
            </a:r>
            <a:r>
              <a:rPr lang="en-US" sz="1333" dirty="0" err="1"/>
              <a:t>sucedió</a:t>
            </a:r>
            <a:r>
              <a:rPr lang="en-US" sz="1333" dirty="0"/>
              <a:t> hasta el 2012.</a:t>
            </a:r>
          </a:p>
          <a:p>
            <a:endParaRPr lang="es-VE" sz="1333" dirty="0"/>
          </a:p>
          <a:p>
            <a:r>
              <a:rPr lang="es-VE" sz="1333" dirty="0"/>
              <a:t>Durante el 2019 fue responsable del 46% de los Casos en Chile, afectando principalmente a lactantes. </a:t>
            </a:r>
            <a:endParaRPr lang="en-US" sz="1333" dirty="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848117-9080-41D4-B967-FD52D2B2C6CC}"/>
              </a:ext>
            </a:extLst>
          </p:cNvPr>
          <p:cNvCxnSpPr>
            <a:cxnSpLocks/>
          </p:cNvCxnSpPr>
          <p:nvPr/>
        </p:nvCxnSpPr>
        <p:spPr>
          <a:xfrm flipH="1" flipV="1">
            <a:off x="5489730" y="1804134"/>
            <a:ext cx="2777975" cy="283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8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274</Words>
  <Application>Microsoft Macintosh PowerPoint</Application>
  <PresentationFormat>Panorámica</PresentationFormat>
  <Paragraphs>28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Cambios Sección Tipos Meningococo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Campaña Cuídate de la Meningitis</dc:title>
  <dc:creator>Ana Riera</dc:creator>
  <cp:lastModifiedBy>Karina Rivera</cp:lastModifiedBy>
  <cp:revision>11</cp:revision>
  <dcterms:created xsi:type="dcterms:W3CDTF">2020-09-04T15:54:51Z</dcterms:created>
  <dcterms:modified xsi:type="dcterms:W3CDTF">2020-09-07T19:33:52Z</dcterms:modified>
</cp:coreProperties>
</file>