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4" r:id="rId15"/>
    <p:sldId id="275" r:id="rId16"/>
    <p:sldId id="276" r:id="rId17"/>
    <p:sldId id="278" r:id="rId18"/>
    <p:sldId id="280" r:id="rId19"/>
    <p:sldId id="277" r:id="rId20"/>
    <p:sldId id="279" r:id="rId21"/>
    <p:sldId id="288" r:id="rId22"/>
    <p:sldId id="281" r:id="rId23"/>
    <p:sldId id="282" r:id="rId24"/>
    <p:sldId id="283" r:id="rId25"/>
    <p:sldId id="284" r:id="rId26"/>
    <p:sldId id="294" r:id="rId27"/>
    <p:sldId id="285" r:id="rId28"/>
    <p:sldId id="295" r:id="rId29"/>
    <p:sldId id="290" r:id="rId30"/>
    <p:sldId id="292" r:id="rId31"/>
    <p:sldId id="291" r:id="rId32"/>
    <p:sldId id="293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2" r:id="rId48"/>
    <p:sldId id="311" r:id="rId49"/>
    <p:sldId id="314" r:id="rId50"/>
    <p:sldId id="313" r:id="rId51"/>
    <p:sldId id="317" r:id="rId52"/>
    <p:sldId id="316" r:id="rId53"/>
    <p:sldId id="315" r:id="rId54"/>
    <p:sldId id="318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8" autoAdjust="0"/>
    <p:restoredTop sz="94660"/>
  </p:normalViewPr>
  <p:slideViewPr>
    <p:cSldViewPr>
      <p:cViewPr varScale="1">
        <p:scale>
          <a:sx n="64" d="100"/>
          <a:sy n="64" d="100"/>
        </p:scale>
        <p:origin x="-1364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69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A7E3B0-87D3-4E5E-83DF-A07943E29A1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D111EF-2D11-4498-AAC5-B546A2BAD2D0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Tempo</a:t>
          </a:r>
          <a:endParaRPr lang="en-US" b="1" dirty="0">
            <a:solidFill>
              <a:schemeClr val="tx1"/>
            </a:solidFill>
          </a:endParaRPr>
        </a:p>
      </dgm:t>
    </dgm:pt>
    <dgm:pt modelId="{3A1CAADC-D86B-4557-AB70-F5E1E5F98625}" type="parTrans" cxnId="{8ABED45A-44A9-4DC6-ABD1-1A5DB5E79E51}">
      <dgm:prSet/>
      <dgm:spPr/>
      <dgm:t>
        <a:bodyPr/>
        <a:lstStyle/>
        <a:p>
          <a:endParaRPr lang="en-US"/>
        </a:p>
      </dgm:t>
    </dgm:pt>
    <dgm:pt modelId="{B7737F37-6B71-4D67-BA4D-0BED4B1C5434}" type="sibTrans" cxnId="{8ABED45A-44A9-4DC6-ABD1-1A5DB5E79E51}">
      <dgm:prSet/>
      <dgm:spPr/>
      <dgm:t>
        <a:bodyPr/>
        <a:lstStyle/>
        <a:p>
          <a:endParaRPr lang="en-US"/>
        </a:p>
      </dgm:t>
    </dgm:pt>
    <dgm:pt modelId="{E3FE3B2C-8AF7-461D-B125-E9A7A85F2841}">
      <dgm:prSet phldrT="[Text]" custT="1"/>
      <dgm:spPr/>
      <dgm:t>
        <a:bodyPr/>
        <a:lstStyle/>
        <a:p>
          <a:r>
            <a:rPr lang="en-US" sz="2000" dirty="0" smtClean="0"/>
            <a:t>Speed of the track in beats per minute (BPM)</a:t>
          </a:r>
          <a:endParaRPr lang="en-US" sz="2000" dirty="0"/>
        </a:p>
      </dgm:t>
    </dgm:pt>
    <dgm:pt modelId="{2CF96C28-D54E-446F-B0F4-A980ECFE09AE}" type="parTrans" cxnId="{D6943C41-00B1-4BD7-A264-C3F0BD1610C1}">
      <dgm:prSet/>
      <dgm:spPr/>
      <dgm:t>
        <a:bodyPr/>
        <a:lstStyle/>
        <a:p>
          <a:endParaRPr lang="en-US"/>
        </a:p>
      </dgm:t>
    </dgm:pt>
    <dgm:pt modelId="{66A94B7F-9374-429C-8917-601A1B032E01}" type="sibTrans" cxnId="{D6943C41-00B1-4BD7-A264-C3F0BD1610C1}">
      <dgm:prSet/>
      <dgm:spPr/>
      <dgm:t>
        <a:bodyPr/>
        <a:lstStyle/>
        <a:p>
          <a:endParaRPr lang="en-US"/>
        </a:p>
      </dgm:t>
    </dgm:pt>
    <dgm:pt modelId="{CAAFFFD5-C7BA-4F88-A284-CD9106FB6C62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Energy</a:t>
          </a:r>
          <a:endParaRPr lang="en-US" b="1" dirty="0">
            <a:solidFill>
              <a:schemeClr val="tx1"/>
            </a:solidFill>
          </a:endParaRPr>
        </a:p>
      </dgm:t>
    </dgm:pt>
    <dgm:pt modelId="{AB67AD36-C7DD-4089-B399-871CAB580A86}" type="parTrans" cxnId="{2331BA31-31E8-4B75-AA11-7407101BD80D}">
      <dgm:prSet/>
      <dgm:spPr/>
      <dgm:t>
        <a:bodyPr/>
        <a:lstStyle/>
        <a:p>
          <a:endParaRPr lang="en-US"/>
        </a:p>
      </dgm:t>
    </dgm:pt>
    <dgm:pt modelId="{FD7C295A-1165-4F04-8D2F-857E835AA44A}" type="sibTrans" cxnId="{2331BA31-31E8-4B75-AA11-7407101BD80D}">
      <dgm:prSet/>
      <dgm:spPr/>
      <dgm:t>
        <a:bodyPr/>
        <a:lstStyle/>
        <a:p>
          <a:endParaRPr lang="en-US"/>
        </a:p>
      </dgm:t>
    </dgm:pt>
    <dgm:pt modelId="{8701EABA-A00D-4FE5-9225-E67CEDDF6025}">
      <dgm:prSet phldrT="[Text]" custT="1"/>
      <dgm:spPr/>
      <dgm:t>
        <a:bodyPr/>
        <a:lstStyle/>
        <a:p>
          <a:r>
            <a:rPr lang="en-US" sz="2000" dirty="0" smtClean="0"/>
            <a:t>Intensity and activity level of the track</a:t>
          </a:r>
          <a:endParaRPr lang="en-US" sz="2000" dirty="0"/>
        </a:p>
      </dgm:t>
    </dgm:pt>
    <dgm:pt modelId="{E77C639E-6157-42E9-A195-B668A0AA7063}" type="parTrans" cxnId="{278F880A-2CA3-4D32-865E-330DF3580AEB}">
      <dgm:prSet/>
      <dgm:spPr/>
      <dgm:t>
        <a:bodyPr/>
        <a:lstStyle/>
        <a:p>
          <a:endParaRPr lang="en-US"/>
        </a:p>
      </dgm:t>
    </dgm:pt>
    <dgm:pt modelId="{D6D75EBC-087F-4B57-BFA1-06BBBF0D5C96}" type="sibTrans" cxnId="{278F880A-2CA3-4D32-865E-330DF3580AEB}">
      <dgm:prSet/>
      <dgm:spPr/>
      <dgm:t>
        <a:bodyPr/>
        <a:lstStyle/>
        <a:p>
          <a:endParaRPr lang="en-US"/>
        </a:p>
      </dgm:t>
    </dgm:pt>
    <dgm:pt modelId="{4A87D6BE-0935-416D-B710-B06707C69EDC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Valence</a:t>
          </a:r>
          <a:endParaRPr lang="en-US" b="1" dirty="0">
            <a:solidFill>
              <a:schemeClr val="tx1"/>
            </a:solidFill>
          </a:endParaRPr>
        </a:p>
      </dgm:t>
    </dgm:pt>
    <dgm:pt modelId="{D0513FC6-BC3D-44C1-92BC-F0556F5F3C9E}" type="parTrans" cxnId="{4200686F-EB91-4EBC-B136-B8EDC55290B9}">
      <dgm:prSet/>
      <dgm:spPr/>
      <dgm:t>
        <a:bodyPr/>
        <a:lstStyle/>
        <a:p>
          <a:endParaRPr lang="en-US"/>
        </a:p>
      </dgm:t>
    </dgm:pt>
    <dgm:pt modelId="{9BF5A4FF-7EA8-4837-9E54-97FBA93A674B}" type="sibTrans" cxnId="{4200686F-EB91-4EBC-B136-B8EDC55290B9}">
      <dgm:prSet/>
      <dgm:spPr/>
      <dgm:t>
        <a:bodyPr/>
        <a:lstStyle/>
        <a:p>
          <a:endParaRPr lang="en-US"/>
        </a:p>
      </dgm:t>
    </dgm:pt>
    <dgm:pt modelId="{0DCDA3FA-8C77-468F-954A-EC09F8BCEEAC}">
      <dgm:prSet phldrT="[Text]" custT="1"/>
      <dgm:spPr/>
      <dgm:t>
        <a:bodyPr/>
        <a:lstStyle/>
        <a:p>
          <a:r>
            <a:rPr lang="en-US" sz="1800" dirty="0" smtClean="0"/>
            <a:t>Musical positivity or emotional brightness of a track</a:t>
          </a:r>
          <a:endParaRPr lang="en-US" sz="1800" dirty="0"/>
        </a:p>
      </dgm:t>
    </dgm:pt>
    <dgm:pt modelId="{840F77EF-3C90-4866-9184-987FA44293B6}" type="parTrans" cxnId="{40DC278A-E857-4D61-A686-B6B0657A1C97}">
      <dgm:prSet/>
      <dgm:spPr/>
      <dgm:t>
        <a:bodyPr/>
        <a:lstStyle/>
        <a:p>
          <a:endParaRPr lang="en-US"/>
        </a:p>
      </dgm:t>
    </dgm:pt>
    <dgm:pt modelId="{995B3451-6908-49A4-BFC7-0339E05D82AD}" type="sibTrans" cxnId="{40DC278A-E857-4D61-A686-B6B0657A1C97}">
      <dgm:prSet/>
      <dgm:spPr/>
      <dgm:t>
        <a:bodyPr/>
        <a:lstStyle/>
        <a:p>
          <a:endParaRPr lang="en-US"/>
        </a:p>
      </dgm:t>
    </dgm:pt>
    <dgm:pt modelId="{C88009E6-C7B6-4DB9-8EB5-85CAD2594FA4}">
      <dgm:prSet phldrT="[Text]"/>
      <dgm:spPr/>
      <dgm:t>
        <a:bodyPr/>
        <a:lstStyle/>
        <a:p>
          <a:endParaRPr lang="en-US" sz="900" dirty="0"/>
        </a:p>
      </dgm:t>
    </dgm:pt>
    <dgm:pt modelId="{CBF09589-162E-46BB-8FB8-D9697B538E3C}" type="parTrans" cxnId="{86B67824-C512-4DD1-9CC9-F855D1003203}">
      <dgm:prSet/>
      <dgm:spPr/>
      <dgm:t>
        <a:bodyPr/>
        <a:lstStyle/>
        <a:p>
          <a:endParaRPr lang="en-US"/>
        </a:p>
      </dgm:t>
    </dgm:pt>
    <dgm:pt modelId="{70A9309B-4FB1-4EDD-BC1D-9EAB46FCDE60}" type="sibTrans" cxnId="{86B67824-C512-4DD1-9CC9-F855D1003203}">
      <dgm:prSet/>
      <dgm:spPr/>
      <dgm:t>
        <a:bodyPr/>
        <a:lstStyle/>
        <a:p>
          <a:endParaRPr lang="en-US"/>
        </a:p>
      </dgm:t>
    </dgm:pt>
    <dgm:pt modelId="{E370E885-D2F9-4481-8859-B6E4F015BC3E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Acousticness</a:t>
          </a:r>
          <a:endParaRPr lang="en-US" b="1" dirty="0">
            <a:solidFill>
              <a:schemeClr val="tx1"/>
            </a:solidFill>
          </a:endParaRPr>
        </a:p>
      </dgm:t>
    </dgm:pt>
    <dgm:pt modelId="{91EAF3A6-5A3C-4D58-BD5E-3C9A45EFCCF3}" type="parTrans" cxnId="{5BB59D1C-3F2B-4F40-AA45-C2F729DF1802}">
      <dgm:prSet/>
      <dgm:spPr/>
      <dgm:t>
        <a:bodyPr/>
        <a:lstStyle/>
        <a:p>
          <a:endParaRPr lang="en-US"/>
        </a:p>
      </dgm:t>
    </dgm:pt>
    <dgm:pt modelId="{C4286523-6B18-4774-97B3-F8B053B85F91}" type="sibTrans" cxnId="{5BB59D1C-3F2B-4F40-AA45-C2F729DF1802}">
      <dgm:prSet/>
      <dgm:spPr/>
      <dgm:t>
        <a:bodyPr/>
        <a:lstStyle/>
        <a:p>
          <a:endParaRPr lang="en-US"/>
        </a:p>
      </dgm:t>
    </dgm:pt>
    <dgm:pt modelId="{9AA6DA03-487B-4335-86BC-01E0CB47F037}">
      <dgm:prSet phldrT="[Text]"/>
      <dgm:spPr/>
      <dgm:t>
        <a:bodyPr/>
        <a:lstStyle/>
        <a:p>
          <a:endParaRPr lang="en-US" sz="900" dirty="0"/>
        </a:p>
      </dgm:t>
    </dgm:pt>
    <dgm:pt modelId="{2AE77B31-E1E1-4F0D-8249-27A24ACCF8D3}" type="parTrans" cxnId="{895D7D21-6568-4C71-90E5-5723CC4C9862}">
      <dgm:prSet/>
      <dgm:spPr/>
      <dgm:t>
        <a:bodyPr/>
        <a:lstStyle/>
        <a:p>
          <a:endParaRPr lang="en-US"/>
        </a:p>
      </dgm:t>
    </dgm:pt>
    <dgm:pt modelId="{53D263BC-2D35-4AB6-A44B-36CB3189718C}" type="sibTrans" cxnId="{895D7D21-6568-4C71-90E5-5723CC4C9862}">
      <dgm:prSet/>
      <dgm:spPr/>
      <dgm:t>
        <a:bodyPr/>
        <a:lstStyle/>
        <a:p>
          <a:endParaRPr lang="en-US"/>
        </a:p>
      </dgm:t>
    </dgm:pt>
    <dgm:pt modelId="{F86AB71D-0AA0-459B-A603-51508EC2719E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Speechiness</a:t>
          </a:r>
          <a:endParaRPr lang="en-US" b="1" dirty="0">
            <a:solidFill>
              <a:schemeClr val="tx1"/>
            </a:solidFill>
          </a:endParaRPr>
        </a:p>
      </dgm:t>
    </dgm:pt>
    <dgm:pt modelId="{CDA91863-F4A9-494E-A3AF-3581B78B8B3D}" type="parTrans" cxnId="{620BAE35-F8ED-448E-8035-3BF3EF85D48B}">
      <dgm:prSet/>
      <dgm:spPr/>
      <dgm:t>
        <a:bodyPr/>
        <a:lstStyle/>
        <a:p>
          <a:endParaRPr lang="en-US"/>
        </a:p>
      </dgm:t>
    </dgm:pt>
    <dgm:pt modelId="{2B5DAD00-5ADE-43AA-89CB-D82B35936198}" type="sibTrans" cxnId="{620BAE35-F8ED-448E-8035-3BF3EF85D48B}">
      <dgm:prSet/>
      <dgm:spPr/>
      <dgm:t>
        <a:bodyPr/>
        <a:lstStyle/>
        <a:p>
          <a:endParaRPr lang="en-US"/>
        </a:p>
      </dgm:t>
    </dgm:pt>
    <dgm:pt modelId="{15E62CB7-EF6B-4973-A895-2C9B3575159A}">
      <dgm:prSet phldrT="[Text]" custT="1"/>
      <dgm:spPr/>
      <dgm:t>
        <a:bodyPr/>
        <a:lstStyle/>
        <a:p>
          <a:r>
            <a:rPr lang="en-US" sz="2000" dirty="0" smtClean="0"/>
            <a:t>Presence of spoken words in a track</a:t>
          </a:r>
          <a:endParaRPr lang="en-US" sz="2000" dirty="0"/>
        </a:p>
      </dgm:t>
    </dgm:pt>
    <dgm:pt modelId="{74E924FE-B844-4A27-956C-2AE80C80C325}" type="parTrans" cxnId="{5CA96EDC-46EA-4792-8F4C-007909FDC384}">
      <dgm:prSet/>
      <dgm:spPr/>
      <dgm:t>
        <a:bodyPr/>
        <a:lstStyle/>
        <a:p>
          <a:endParaRPr lang="en-US"/>
        </a:p>
      </dgm:t>
    </dgm:pt>
    <dgm:pt modelId="{278AF334-E002-4B39-9907-001CF62EEBF3}" type="sibTrans" cxnId="{5CA96EDC-46EA-4792-8F4C-007909FDC384}">
      <dgm:prSet/>
      <dgm:spPr/>
      <dgm:t>
        <a:bodyPr/>
        <a:lstStyle/>
        <a:p>
          <a:endParaRPr lang="en-US"/>
        </a:p>
      </dgm:t>
    </dgm:pt>
    <dgm:pt modelId="{7A5639D2-A615-4870-B9A7-CA07EECA49BD}">
      <dgm:prSet phldrT="[Text]"/>
      <dgm:spPr>
        <a:solidFill>
          <a:srgbClr val="00B050"/>
        </a:solidFill>
      </dgm:spPr>
      <dgm:t>
        <a:bodyPr/>
        <a:lstStyle/>
        <a:p>
          <a:r>
            <a:rPr lang="en-US" b="1" dirty="0" err="1" smtClean="0">
              <a:solidFill>
                <a:schemeClr val="tx1"/>
              </a:solidFill>
            </a:rPr>
            <a:t>Instrumentalness</a:t>
          </a:r>
          <a:endParaRPr lang="en-US" b="1" dirty="0">
            <a:solidFill>
              <a:schemeClr val="tx1"/>
            </a:solidFill>
          </a:endParaRPr>
        </a:p>
      </dgm:t>
    </dgm:pt>
    <dgm:pt modelId="{4FAA8BE2-8D45-4049-AC67-3A05988B14C7}" type="parTrans" cxnId="{ABA47878-7482-49FF-B88F-85FCE950BD65}">
      <dgm:prSet/>
      <dgm:spPr/>
      <dgm:t>
        <a:bodyPr/>
        <a:lstStyle/>
        <a:p>
          <a:endParaRPr lang="en-US"/>
        </a:p>
      </dgm:t>
    </dgm:pt>
    <dgm:pt modelId="{3AB11EBB-DD44-4713-A628-942B9AEC72D4}" type="sibTrans" cxnId="{ABA47878-7482-49FF-B88F-85FCE950BD65}">
      <dgm:prSet/>
      <dgm:spPr/>
      <dgm:t>
        <a:bodyPr/>
        <a:lstStyle/>
        <a:p>
          <a:endParaRPr lang="en-US"/>
        </a:p>
      </dgm:t>
    </dgm:pt>
    <dgm:pt modelId="{BC3FB78A-C6F1-40CE-A1C3-5E0421B842AB}">
      <dgm:prSet phldrT="[Text]" custT="1"/>
      <dgm:spPr/>
      <dgm:t>
        <a:bodyPr/>
        <a:lstStyle/>
        <a:p>
          <a:r>
            <a:rPr lang="en-US" sz="1800" dirty="0" smtClean="0"/>
            <a:t>Probability that the track is instrumental, without vocals</a:t>
          </a:r>
          <a:endParaRPr lang="en-US" sz="1800" dirty="0"/>
        </a:p>
      </dgm:t>
    </dgm:pt>
    <dgm:pt modelId="{818AF5A2-2519-41CD-842A-E377DD8C01FE}" type="parTrans" cxnId="{200A5F73-C5F2-48CD-A4AA-99623EA19F2C}">
      <dgm:prSet/>
      <dgm:spPr/>
      <dgm:t>
        <a:bodyPr/>
        <a:lstStyle/>
        <a:p>
          <a:endParaRPr lang="en-US"/>
        </a:p>
      </dgm:t>
    </dgm:pt>
    <dgm:pt modelId="{B6927C38-4049-4E2A-9A9A-00F0142659CB}" type="sibTrans" cxnId="{200A5F73-C5F2-48CD-A4AA-99623EA19F2C}">
      <dgm:prSet/>
      <dgm:spPr/>
      <dgm:t>
        <a:bodyPr/>
        <a:lstStyle/>
        <a:p>
          <a:endParaRPr lang="en-US"/>
        </a:p>
      </dgm:t>
    </dgm:pt>
    <dgm:pt modelId="{B0D0370A-1FEA-4B7E-ACAB-7883173797C0}">
      <dgm:prSet phldrT="[Text]"/>
      <dgm:spPr>
        <a:solidFill>
          <a:srgbClr val="00B050"/>
        </a:solidFill>
      </dgm:spPr>
      <dgm:t>
        <a:bodyPr/>
        <a:lstStyle/>
        <a:p>
          <a:pPr algn="ctr"/>
          <a:r>
            <a:rPr lang="en-US" b="1" dirty="0" smtClean="0">
              <a:solidFill>
                <a:schemeClr val="tx1"/>
              </a:solidFill>
            </a:rPr>
            <a:t>     </a:t>
          </a:r>
          <a:r>
            <a:rPr lang="en-US" b="1" dirty="0" err="1" smtClean="0">
              <a:solidFill>
                <a:schemeClr val="tx1"/>
              </a:solidFill>
            </a:rPr>
            <a:t>Liveness</a:t>
          </a:r>
          <a:r>
            <a:rPr lang="en-US" dirty="0" smtClean="0"/>
            <a:t>	</a:t>
          </a:r>
          <a:endParaRPr lang="en-US" dirty="0"/>
        </a:p>
      </dgm:t>
    </dgm:pt>
    <dgm:pt modelId="{3CD02B85-7782-4542-A461-2DC71845D1F7}" type="parTrans" cxnId="{01E8E4F1-BEBA-4B73-8BE0-7ED6D982858E}">
      <dgm:prSet/>
      <dgm:spPr/>
      <dgm:t>
        <a:bodyPr/>
        <a:lstStyle/>
        <a:p>
          <a:endParaRPr lang="en-US"/>
        </a:p>
      </dgm:t>
    </dgm:pt>
    <dgm:pt modelId="{4C790DA6-3B69-47DC-A13E-F945BD0B9183}" type="sibTrans" cxnId="{01E8E4F1-BEBA-4B73-8BE0-7ED6D982858E}">
      <dgm:prSet/>
      <dgm:spPr/>
      <dgm:t>
        <a:bodyPr/>
        <a:lstStyle/>
        <a:p>
          <a:endParaRPr lang="en-US"/>
        </a:p>
      </dgm:t>
    </dgm:pt>
    <dgm:pt modelId="{D5A103A3-2B0E-4392-BB31-D72B5F7ABC3A}">
      <dgm:prSet custT="1"/>
      <dgm:spPr/>
      <dgm:t>
        <a:bodyPr/>
        <a:lstStyle/>
        <a:p>
          <a:r>
            <a:rPr lang="en-US" sz="1800" dirty="0" smtClean="0"/>
            <a:t>Likelihood that the track is acoustic (uses non-electronic instruments)</a:t>
          </a:r>
          <a:endParaRPr lang="en-US" sz="1800" dirty="0"/>
        </a:p>
      </dgm:t>
    </dgm:pt>
    <dgm:pt modelId="{2A7C599C-2484-4158-BD2B-7C698B87A605}" type="parTrans" cxnId="{F6DAA81A-1B1B-4AD8-99C3-D3B46CAFB19E}">
      <dgm:prSet/>
      <dgm:spPr/>
      <dgm:t>
        <a:bodyPr/>
        <a:lstStyle/>
        <a:p>
          <a:endParaRPr lang="en-US"/>
        </a:p>
      </dgm:t>
    </dgm:pt>
    <dgm:pt modelId="{E3D465F3-6C18-4350-BBB8-BB86D88D1A5D}" type="sibTrans" cxnId="{F6DAA81A-1B1B-4AD8-99C3-D3B46CAFB19E}">
      <dgm:prSet/>
      <dgm:spPr/>
      <dgm:t>
        <a:bodyPr/>
        <a:lstStyle/>
        <a:p>
          <a:endParaRPr lang="en-US"/>
        </a:p>
      </dgm:t>
    </dgm:pt>
    <dgm:pt modelId="{08E01BD6-17B5-4BAF-A862-21F70A780A51}">
      <dgm:prSet custT="1"/>
      <dgm:spPr/>
      <dgm:t>
        <a:bodyPr/>
        <a:lstStyle/>
        <a:p>
          <a:r>
            <a:rPr lang="en-US" sz="1800" dirty="0" smtClean="0"/>
            <a:t>Detects the presence of an audience; higher values suggest a live recording</a:t>
          </a:r>
          <a:endParaRPr lang="en-US" sz="1800" dirty="0"/>
        </a:p>
      </dgm:t>
    </dgm:pt>
    <dgm:pt modelId="{0FAFA5C5-BF95-43EF-B8DD-32691DFF214B}" type="parTrans" cxnId="{D2C3E873-9D03-4B7E-8826-E3A4D2102BA1}">
      <dgm:prSet/>
      <dgm:spPr/>
      <dgm:t>
        <a:bodyPr/>
        <a:lstStyle/>
        <a:p>
          <a:endParaRPr lang="en-US"/>
        </a:p>
      </dgm:t>
    </dgm:pt>
    <dgm:pt modelId="{7DDC78DC-C41D-4737-B624-2532611A91E5}" type="sibTrans" cxnId="{D2C3E873-9D03-4B7E-8826-E3A4D2102BA1}">
      <dgm:prSet/>
      <dgm:spPr/>
      <dgm:t>
        <a:bodyPr/>
        <a:lstStyle/>
        <a:p>
          <a:endParaRPr lang="en-US"/>
        </a:p>
      </dgm:t>
    </dgm:pt>
    <dgm:pt modelId="{17AE23BE-278F-4386-B894-C0B67CE951FE}" type="pres">
      <dgm:prSet presAssocID="{B9A7E3B0-87D3-4E5E-83DF-A07943E29A1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7379432-6E31-4EC8-8A4F-8C5B90285F09}" type="pres">
      <dgm:prSet presAssocID="{23D111EF-2D11-4498-AAC5-B546A2BAD2D0}" presName="linNode" presStyleCnt="0"/>
      <dgm:spPr/>
    </dgm:pt>
    <dgm:pt modelId="{95537F0E-226B-401C-B25F-2463B10B17F1}" type="pres">
      <dgm:prSet presAssocID="{23D111EF-2D11-4498-AAC5-B546A2BAD2D0}" presName="parentText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9DDC2F-E2A9-4AAB-8702-57FB596040CB}" type="pres">
      <dgm:prSet presAssocID="{23D111EF-2D11-4498-AAC5-B546A2BAD2D0}" presName="descendantText" presStyleLbl="align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29F546-9D52-41E9-B47A-B0ABF05691D1}" type="pres">
      <dgm:prSet presAssocID="{B7737F37-6B71-4D67-BA4D-0BED4B1C5434}" presName="sp" presStyleCnt="0"/>
      <dgm:spPr/>
    </dgm:pt>
    <dgm:pt modelId="{AA5A3230-9ABB-49DA-8F08-481FDD8D7C1F}" type="pres">
      <dgm:prSet presAssocID="{CAAFFFD5-C7BA-4F88-A284-CD9106FB6C62}" presName="linNode" presStyleCnt="0"/>
      <dgm:spPr/>
    </dgm:pt>
    <dgm:pt modelId="{D71AFD65-B696-49B3-B3D1-0F197657E524}" type="pres">
      <dgm:prSet presAssocID="{CAAFFFD5-C7BA-4F88-A284-CD9106FB6C62}" presName="parentText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35C144-89E8-490E-B6C0-A6DDEBFEA40E}" type="pres">
      <dgm:prSet presAssocID="{CAAFFFD5-C7BA-4F88-A284-CD9106FB6C62}" presName="descendantText" presStyleLbl="align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855698-11D9-4217-9C87-43BA192FD18D}" type="pres">
      <dgm:prSet presAssocID="{FD7C295A-1165-4F04-8D2F-857E835AA44A}" presName="sp" presStyleCnt="0"/>
      <dgm:spPr/>
    </dgm:pt>
    <dgm:pt modelId="{0CF30B20-3BC2-45D0-8844-5D7725E449AF}" type="pres">
      <dgm:prSet presAssocID="{4A87D6BE-0935-416D-B710-B06707C69EDC}" presName="linNode" presStyleCnt="0"/>
      <dgm:spPr/>
    </dgm:pt>
    <dgm:pt modelId="{716FE199-5206-40D9-B73D-8DA7F106C361}" type="pres">
      <dgm:prSet presAssocID="{4A87D6BE-0935-416D-B710-B06707C69EDC}" presName="parentText" presStyleLbl="node1" presStyleIdx="2" presStyleCnt="7" custLinFactNeighborX="-61" custLinFactNeighborY="31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2F338B-875D-4708-A02B-50C4289F902C}" type="pres">
      <dgm:prSet presAssocID="{4A87D6BE-0935-416D-B710-B06707C69EDC}" presName="descendantText" presStyleLbl="align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172AB5-A0BC-4C8A-BDC7-F1B44F1E3DA5}" type="pres">
      <dgm:prSet presAssocID="{9BF5A4FF-7EA8-4837-9E54-97FBA93A674B}" presName="sp" presStyleCnt="0"/>
      <dgm:spPr/>
    </dgm:pt>
    <dgm:pt modelId="{10044C18-CAD6-4F8E-AF73-C182D16B5F43}" type="pres">
      <dgm:prSet presAssocID="{E370E885-D2F9-4481-8859-B6E4F015BC3E}" presName="linNode" presStyleCnt="0"/>
      <dgm:spPr/>
    </dgm:pt>
    <dgm:pt modelId="{AADC14C5-F3A8-47C1-A4C8-3658456C18F6}" type="pres">
      <dgm:prSet presAssocID="{E370E885-D2F9-4481-8859-B6E4F015BC3E}" presName="parentText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23E086-5C64-4692-916B-9227630CFA4B}" type="pres">
      <dgm:prSet presAssocID="{E370E885-D2F9-4481-8859-B6E4F015BC3E}" presName="descendantText" presStyleLbl="align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3273CB-5F6B-4C56-A0E0-A3A57B35D35C}" type="pres">
      <dgm:prSet presAssocID="{C4286523-6B18-4774-97B3-F8B053B85F91}" presName="sp" presStyleCnt="0"/>
      <dgm:spPr/>
    </dgm:pt>
    <dgm:pt modelId="{609C52D4-5013-4188-9D58-B0024FF8B164}" type="pres">
      <dgm:prSet presAssocID="{F86AB71D-0AA0-459B-A603-51508EC2719E}" presName="linNode" presStyleCnt="0"/>
      <dgm:spPr/>
    </dgm:pt>
    <dgm:pt modelId="{DA392298-9CE5-47A8-8A86-BF2510E27477}" type="pres">
      <dgm:prSet presAssocID="{F86AB71D-0AA0-459B-A603-51508EC2719E}" presName="parentText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6914C1-D5C5-4F02-B5BD-6C8C00109B38}" type="pres">
      <dgm:prSet presAssocID="{F86AB71D-0AA0-459B-A603-51508EC2719E}" presName="descendantText" presStyleLbl="align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5ADBAC-B5A6-4C80-B9E7-C15D464C05F9}" type="pres">
      <dgm:prSet presAssocID="{2B5DAD00-5ADE-43AA-89CB-D82B35936198}" presName="sp" presStyleCnt="0"/>
      <dgm:spPr/>
    </dgm:pt>
    <dgm:pt modelId="{EBF05049-4E4C-47DA-888A-82DB6DDF1CD8}" type="pres">
      <dgm:prSet presAssocID="{7A5639D2-A615-4870-B9A7-CA07EECA49BD}" presName="linNode" presStyleCnt="0"/>
      <dgm:spPr/>
    </dgm:pt>
    <dgm:pt modelId="{954766A1-3186-449C-ADF1-02E53E00A5C0}" type="pres">
      <dgm:prSet presAssocID="{7A5639D2-A615-4870-B9A7-CA07EECA49BD}" presName="parentText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C329E5-796C-41F5-823A-C81199A8CD8F}" type="pres">
      <dgm:prSet presAssocID="{7A5639D2-A615-4870-B9A7-CA07EECA49BD}" presName="descendantText" presStyleLbl="align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1E9075-6B3E-455F-AD9F-C5CB776EC845}" type="pres">
      <dgm:prSet presAssocID="{3AB11EBB-DD44-4713-A628-942B9AEC72D4}" presName="sp" presStyleCnt="0"/>
      <dgm:spPr/>
    </dgm:pt>
    <dgm:pt modelId="{6AA6AF56-5F74-4C33-BAD4-7BFE27AE062E}" type="pres">
      <dgm:prSet presAssocID="{B0D0370A-1FEA-4B7E-ACAB-7883173797C0}" presName="linNode" presStyleCnt="0"/>
      <dgm:spPr/>
    </dgm:pt>
    <dgm:pt modelId="{C1CC28F3-D012-41A7-B22E-F48B62BE669B}" type="pres">
      <dgm:prSet presAssocID="{B0D0370A-1FEA-4B7E-ACAB-7883173797C0}" presName="parentText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CC82B4-E0C5-4041-B7C7-987E9D9DA847}" type="pres">
      <dgm:prSet presAssocID="{B0D0370A-1FEA-4B7E-ACAB-7883173797C0}" presName="descendantText" presStyleLbl="align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5AF9B8-678E-4D8F-A300-F42531E0FD8C}" type="presOf" srcId="{CAAFFFD5-C7BA-4F88-A284-CD9106FB6C62}" destId="{D71AFD65-B696-49B3-B3D1-0F197657E524}" srcOrd="0" destOrd="0" presId="urn:microsoft.com/office/officeart/2005/8/layout/vList5"/>
    <dgm:cxn modelId="{2331BA31-31E8-4B75-AA11-7407101BD80D}" srcId="{B9A7E3B0-87D3-4E5E-83DF-A07943E29A18}" destId="{CAAFFFD5-C7BA-4F88-A284-CD9106FB6C62}" srcOrd="1" destOrd="0" parTransId="{AB67AD36-C7DD-4089-B399-871CAB580A86}" sibTransId="{FD7C295A-1165-4F04-8D2F-857E835AA44A}"/>
    <dgm:cxn modelId="{2193C3C3-D182-4715-A142-FC87A92EFC39}" type="presOf" srcId="{7A5639D2-A615-4870-B9A7-CA07EECA49BD}" destId="{954766A1-3186-449C-ADF1-02E53E00A5C0}" srcOrd="0" destOrd="0" presId="urn:microsoft.com/office/officeart/2005/8/layout/vList5"/>
    <dgm:cxn modelId="{5CA96EDC-46EA-4792-8F4C-007909FDC384}" srcId="{F86AB71D-0AA0-459B-A603-51508EC2719E}" destId="{15E62CB7-EF6B-4973-A895-2C9B3575159A}" srcOrd="0" destOrd="0" parTransId="{74E924FE-B844-4A27-956C-2AE80C80C325}" sibTransId="{278AF334-E002-4B39-9907-001CF62EEBF3}"/>
    <dgm:cxn modelId="{895D7D21-6568-4C71-90E5-5723CC4C9862}" srcId="{B0D0370A-1FEA-4B7E-ACAB-7883173797C0}" destId="{9AA6DA03-487B-4335-86BC-01E0CB47F037}" srcOrd="0" destOrd="0" parTransId="{2AE77B31-E1E1-4F0D-8249-27A24ACCF8D3}" sibTransId="{53D263BC-2D35-4AB6-A44B-36CB3189718C}"/>
    <dgm:cxn modelId="{2EECECFC-6F3B-49ED-A9AD-F5DB643C805C}" type="presOf" srcId="{15E62CB7-EF6B-4973-A895-2C9B3575159A}" destId="{576914C1-D5C5-4F02-B5BD-6C8C00109B38}" srcOrd="0" destOrd="0" presId="urn:microsoft.com/office/officeart/2005/8/layout/vList5"/>
    <dgm:cxn modelId="{01E8E4F1-BEBA-4B73-8BE0-7ED6D982858E}" srcId="{B9A7E3B0-87D3-4E5E-83DF-A07943E29A18}" destId="{B0D0370A-1FEA-4B7E-ACAB-7883173797C0}" srcOrd="6" destOrd="0" parTransId="{3CD02B85-7782-4542-A461-2DC71845D1F7}" sibTransId="{4C790DA6-3B69-47DC-A13E-F945BD0B9183}"/>
    <dgm:cxn modelId="{40DC278A-E857-4D61-A686-B6B0657A1C97}" srcId="{4A87D6BE-0935-416D-B710-B06707C69EDC}" destId="{0DCDA3FA-8C77-468F-954A-EC09F8BCEEAC}" srcOrd="0" destOrd="0" parTransId="{840F77EF-3C90-4866-9184-987FA44293B6}" sibTransId="{995B3451-6908-49A4-BFC7-0339E05D82AD}"/>
    <dgm:cxn modelId="{0E3BE453-7BB8-4D95-85CE-DD8107479FBA}" type="presOf" srcId="{08E01BD6-17B5-4BAF-A862-21F70A780A51}" destId="{45CC82B4-E0C5-4041-B7C7-987E9D9DA847}" srcOrd="0" destOrd="1" presId="urn:microsoft.com/office/officeart/2005/8/layout/vList5"/>
    <dgm:cxn modelId="{5F1D64CA-976F-4C9E-A735-147754C6F44F}" type="presOf" srcId="{0DCDA3FA-8C77-468F-954A-EC09F8BCEEAC}" destId="{462F338B-875D-4708-A02B-50C4289F902C}" srcOrd="0" destOrd="0" presId="urn:microsoft.com/office/officeart/2005/8/layout/vList5"/>
    <dgm:cxn modelId="{D37BDB05-3CA3-4268-A0EF-73B392FCC7C8}" type="presOf" srcId="{B0D0370A-1FEA-4B7E-ACAB-7883173797C0}" destId="{C1CC28F3-D012-41A7-B22E-F48B62BE669B}" srcOrd="0" destOrd="0" presId="urn:microsoft.com/office/officeart/2005/8/layout/vList5"/>
    <dgm:cxn modelId="{F6DAA81A-1B1B-4AD8-99C3-D3B46CAFB19E}" srcId="{E370E885-D2F9-4481-8859-B6E4F015BC3E}" destId="{D5A103A3-2B0E-4392-BB31-D72B5F7ABC3A}" srcOrd="0" destOrd="0" parTransId="{2A7C599C-2484-4158-BD2B-7C698B87A605}" sibTransId="{E3D465F3-6C18-4350-BBB8-BB86D88D1A5D}"/>
    <dgm:cxn modelId="{D6943C41-00B1-4BD7-A264-C3F0BD1610C1}" srcId="{23D111EF-2D11-4498-AAC5-B546A2BAD2D0}" destId="{E3FE3B2C-8AF7-461D-B125-E9A7A85F2841}" srcOrd="0" destOrd="0" parTransId="{2CF96C28-D54E-446F-B0F4-A980ECFE09AE}" sibTransId="{66A94B7F-9374-429C-8917-601A1B032E01}"/>
    <dgm:cxn modelId="{86B67824-C512-4DD1-9CC9-F855D1003203}" srcId="{B0D0370A-1FEA-4B7E-ACAB-7883173797C0}" destId="{C88009E6-C7B6-4DB9-8EB5-85CAD2594FA4}" srcOrd="2" destOrd="0" parTransId="{CBF09589-162E-46BB-8FB8-D9697B538E3C}" sibTransId="{70A9309B-4FB1-4EDD-BC1D-9EAB46FCDE60}"/>
    <dgm:cxn modelId="{BAB85C41-9243-4E83-84A5-5E855326F3AC}" type="presOf" srcId="{BC3FB78A-C6F1-40CE-A1C3-5E0421B842AB}" destId="{02C329E5-796C-41F5-823A-C81199A8CD8F}" srcOrd="0" destOrd="0" presId="urn:microsoft.com/office/officeart/2005/8/layout/vList5"/>
    <dgm:cxn modelId="{278F880A-2CA3-4D32-865E-330DF3580AEB}" srcId="{CAAFFFD5-C7BA-4F88-A284-CD9106FB6C62}" destId="{8701EABA-A00D-4FE5-9225-E67CEDDF6025}" srcOrd="0" destOrd="0" parTransId="{E77C639E-6157-42E9-A195-B668A0AA7063}" sibTransId="{D6D75EBC-087F-4B57-BFA1-06BBBF0D5C96}"/>
    <dgm:cxn modelId="{8ABED45A-44A9-4DC6-ABD1-1A5DB5E79E51}" srcId="{B9A7E3B0-87D3-4E5E-83DF-A07943E29A18}" destId="{23D111EF-2D11-4498-AAC5-B546A2BAD2D0}" srcOrd="0" destOrd="0" parTransId="{3A1CAADC-D86B-4557-AB70-F5E1E5F98625}" sibTransId="{B7737F37-6B71-4D67-BA4D-0BED4B1C5434}"/>
    <dgm:cxn modelId="{5BB59D1C-3F2B-4F40-AA45-C2F729DF1802}" srcId="{B9A7E3B0-87D3-4E5E-83DF-A07943E29A18}" destId="{E370E885-D2F9-4481-8859-B6E4F015BC3E}" srcOrd="3" destOrd="0" parTransId="{91EAF3A6-5A3C-4D58-BD5E-3C9A45EFCCF3}" sibTransId="{C4286523-6B18-4774-97B3-F8B053B85F91}"/>
    <dgm:cxn modelId="{4200686F-EB91-4EBC-B136-B8EDC55290B9}" srcId="{B9A7E3B0-87D3-4E5E-83DF-A07943E29A18}" destId="{4A87D6BE-0935-416D-B710-B06707C69EDC}" srcOrd="2" destOrd="0" parTransId="{D0513FC6-BC3D-44C1-92BC-F0556F5F3C9E}" sibTransId="{9BF5A4FF-7EA8-4837-9E54-97FBA93A674B}"/>
    <dgm:cxn modelId="{8400DE55-C22C-4451-A6C0-01A05E843EAD}" type="presOf" srcId="{D5A103A3-2B0E-4392-BB31-D72B5F7ABC3A}" destId="{3723E086-5C64-4692-916B-9227630CFA4B}" srcOrd="0" destOrd="0" presId="urn:microsoft.com/office/officeart/2005/8/layout/vList5"/>
    <dgm:cxn modelId="{C71627AB-BC5B-41C0-9C14-D87900E965F5}" type="presOf" srcId="{9AA6DA03-487B-4335-86BC-01E0CB47F037}" destId="{45CC82B4-E0C5-4041-B7C7-987E9D9DA847}" srcOrd="0" destOrd="0" presId="urn:microsoft.com/office/officeart/2005/8/layout/vList5"/>
    <dgm:cxn modelId="{2269EFB6-4F43-4074-8839-8478033FC818}" type="presOf" srcId="{F86AB71D-0AA0-459B-A603-51508EC2719E}" destId="{DA392298-9CE5-47A8-8A86-BF2510E27477}" srcOrd="0" destOrd="0" presId="urn:microsoft.com/office/officeart/2005/8/layout/vList5"/>
    <dgm:cxn modelId="{96DE6BC8-9E2A-4B88-8452-96A6122D7730}" type="presOf" srcId="{C88009E6-C7B6-4DB9-8EB5-85CAD2594FA4}" destId="{45CC82B4-E0C5-4041-B7C7-987E9D9DA847}" srcOrd="0" destOrd="2" presId="urn:microsoft.com/office/officeart/2005/8/layout/vList5"/>
    <dgm:cxn modelId="{0D10A17F-92C2-4959-8DA5-545EF316EBEC}" type="presOf" srcId="{4A87D6BE-0935-416D-B710-B06707C69EDC}" destId="{716FE199-5206-40D9-B73D-8DA7F106C361}" srcOrd="0" destOrd="0" presId="urn:microsoft.com/office/officeart/2005/8/layout/vList5"/>
    <dgm:cxn modelId="{6FF6006E-D63A-4824-952B-60F3BBEC3E34}" type="presOf" srcId="{E370E885-D2F9-4481-8859-B6E4F015BC3E}" destId="{AADC14C5-F3A8-47C1-A4C8-3658456C18F6}" srcOrd="0" destOrd="0" presId="urn:microsoft.com/office/officeart/2005/8/layout/vList5"/>
    <dgm:cxn modelId="{9F631F80-FACC-4677-AA7B-66216260AAA4}" type="presOf" srcId="{B9A7E3B0-87D3-4E5E-83DF-A07943E29A18}" destId="{17AE23BE-278F-4386-B894-C0B67CE951FE}" srcOrd="0" destOrd="0" presId="urn:microsoft.com/office/officeart/2005/8/layout/vList5"/>
    <dgm:cxn modelId="{620BAE35-F8ED-448E-8035-3BF3EF85D48B}" srcId="{B9A7E3B0-87D3-4E5E-83DF-A07943E29A18}" destId="{F86AB71D-0AA0-459B-A603-51508EC2719E}" srcOrd="4" destOrd="0" parTransId="{CDA91863-F4A9-494E-A3AF-3581B78B8B3D}" sibTransId="{2B5DAD00-5ADE-43AA-89CB-D82B35936198}"/>
    <dgm:cxn modelId="{200A5F73-C5F2-48CD-A4AA-99623EA19F2C}" srcId="{7A5639D2-A615-4870-B9A7-CA07EECA49BD}" destId="{BC3FB78A-C6F1-40CE-A1C3-5E0421B842AB}" srcOrd="0" destOrd="0" parTransId="{818AF5A2-2519-41CD-842A-E377DD8C01FE}" sibTransId="{B6927C38-4049-4E2A-9A9A-00F0142659CB}"/>
    <dgm:cxn modelId="{A110A191-D1E8-45CB-B5D6-84E5D1CA0FD3}" type="presOf" srcId="{23D111EF-2D11-4498-AAC5-B546A2BAD2D0}" destId="{95537F0E-226B-401C-B25F-2463B10B17F1}" srcOrd="0" destOrd="0" presId="urn:microsoft.com/office/officeart/2005/8/layout/vList5"/>
    <dgm:cxn modelId="{F9DA8F2F-5F55-4BA2-963F-F7CDA6DD275E}" type="presOf" srcId="{E3FE3B2C-8AF7-461D-B125-E9A7A85F2841}" destId="{919DDC2F-E2A9-4AAB-8702-57FB596040CB}" srcOrd="0" destOrd="0" presId="urn:microsoft.com/office/officeart/2005/8/layout/vList5"/>
    <dgm:cxn modelId="{D2C3E873-9D03-4B7E-8826-E3A4D2102BA1}" srcId="{B0D0370A-1FEA-4B7E-ACAB-7883173797C0}" destId="{08E01BD6-17B5-4BAF-A862-21F70A780A51}" srcOrd="1" destOrd="0" parTransId="{0FAFA5C5-BF95-43EF-B8DD-32691DFF214B}" sibTransId="{7DDC78DC-C41D-4737-B624-2532611A91E5}"/>
    <dgm:cxn modelId="{971442C6-6FD1-41DE-832E-823EA0F978D7}" type="presOf" srcId="{8701EABA-A00D-4FE5-9225-E67CEDDF6025}" destId="{5D35C144-89E8-490E-B6C0-A6DDEBFEA40E}" srcOrd="0" destOrd="0" presId="urn:microsoft.com/office/officeart/2005/8/layout/vList5"/>
    <dgm:cxn modelId="{ABA47878-7482-49FF-B88F-85FCE950BD65}" srcId="{B9A7E3B0-87D3-4E5E-83DF-A07943E29A18}" destId="{7A5639D2-A615-4870-B9A7-CA07EECA49BD}" srcOrd="5" destOrd="0" parTransId="{4FAA8BE2-8D45-4049-AC67-3A05988B14C7}" sibTransId="{3AB11EBB-DD44-4713-A628-942B9AEC72D4}"/>
    <dgm:cxn modelId="{767833D1-A79B-4FB7-8673-9216C9CC9271}" type="presParOf" srcId="{17AE23BE-278F-4386-B894-C0B67CE951FE}" destId="{E7379432-6E31-4EC8-8A4F-8C5B90285F09}" srcOrd="0" destOrd="0" presId="urn:microsoft.com/office/officeart/2005/8/layout/vList5"/>
    <dgm:cxn modelId="{EBA68F22-5B49-4889-9560-1C4A60A7C731}" type="presParOf" srcId="{E7379432-6E31-4EC8-8A4F-8C5B90285F09}" destId="{95537F0E-226B-401C-B25F-2463B10B17F1}" srcOrd="0" destOrd="0" presId="urn:microsoft.com/office/officeart/2005/8/layout/vList5"/>
    <dgm:cxn modelId="{C0D4C340-810D-43D8-8874-F502607939AD}" type="presParOf" srcId="{E7379432-6E31-4EC8-8A4F-8C5B90285F09}" destId="{919DDC2F-E2A9-4AAB-8702-57FB596040CB}" srcOrd="1" destOrd="0" presId="urn:microsoft.com/office/officeart/2005/8/layout/vList5"/>
    <dgm:cxn modelId="{7FF9CF1E-ABA9-4C09-91BC-1E14D11FA77F}" type="presParOf" srcId="{17AE23BE-278F-4386-B894-C0B67CE951FE}" destId="{7D29F546-9D52-41E9-B47A-B0ABF05691D1}" srcOrd="1" destOrd="0" presId="urn:microsoft.com/office/officeart/2005/8/layout/vList5"/>
    <dgm:cxn modelId="{5C16EB8A-DB48-4530-AAB9-4F1D2A55AD5E}" type="presParOf" srcId="{17AE23BE-278F-4386-B894-C0B67CE951FE}" destId="{AA5A3230-9ABB-49DA-8F08-481FDD8D7C1F}" srcOrd="2" destOrd="0" presId="urn:microsoft.com/office/officeart/2005/8/layout/vList5"/>
    <dgm:cxn modelId="{BE6CA50E-E555-44C1-A1EA-869E3A36E62E}" type="presParOf" srcId="{AA5A3230-9ABB-49DA-8F08-481FDD8D7C1F}" destId="{D71AFD65-B696-49B3-B3D1-0F197657E524}" srcOrd="0" destOrd="0" presId="urn:microsoft.com/office/officeart/2005/8/layout/vList5"/>
    <dgm:cxn modelId="{4FC7350D-F205-41C2-8E2E-CFBD28E0D778}" type="presParOf" srcId="{AA5A3230-9ABB-49DA-8F08-481FDD8D7C1F}" destId="{5D35C144-89E8-490E-B6C0-A6DDEBFEA40E}" srcOrd="1" destOrd="0" presId="urn:microsoft.com/office/officeart/2005/8/layout/vList5"/>
    <dgm:cxn modelId="{A3FAFC74-B266-45D2-AD3F-DA4A9B15813C}" type="presParOf" srcId="{17AE23BE-278F-4386-B894-C0B67CE951FE}" destId="{7B855698-11D9-4217-9C87-43BA192FD18D}" srcOrd="3" destOrd="0" presId="urn:microsoft.com/office/officeart/2005/8/layout/vList5"/>
    <dgm:cxn modelId="{C8A330AF-7DDA-4A4D-9032-DB83CAE78366}" type="presParOf" srcId="{17AE23BE-278F-4386-B894-C0B67CE951FE}" destId="{0CF30B20-3BC2-45D0-8844-5D7725E449AF}" srcOrd="4" destOrd="0" presId="urn:microsoft.com/office/officeart/2005/8/layout/vList5"/>
    <dgm:cxn modelId="{E00FAAFD-02BE-485E-868B-B30D8B49377B}" type="presParOf" srcId="{0CF30B20-3BC2-45D0-8844-5D7725E449AF}" destId="{716FE199-5206-40D9-B73D-8DA7F106C361}" srcOrd="0" destOrd="0" presId="urn:microsoft.com/office/officeart/2005/8/layout/vList5"/>
    <dgm:cxn modelId="{F247AC82-00A8-40AB-A84D-12E2CABBBE76}" type="presParOf" srcId="{0CF30B20-3BC2-45D0-8844-5D7725E449AF}" destId="{462F338B-875D-4708-A02B-50C4289F902C}" srcOrd="1" destOrd="0" presId="urn:microsoft.com/office/officeart/2005/8/layout/vList5"/>
    <dgm:cxn modelId="{46565D4D-1BAF-4AFA-AE4E-04A4E855636A}" type="presParOf" srcId="{17AE23BE-278F-4386-B894-C0B67CE951FE}" destId="{94172AB5-A0BC-4C8A-BDC7-F1B44F1E3DA5}" srcOrd="5" destOrd="0" presId="urn:microsoft.com/office/officeart/2005/8/layout/vList5"/>
    <dgm:cxn modelId="{CFD62903-321F-48EC-B113-E9E6D7DB331F}" type="presParOf" srcId="{17AE23BE-278F-4386-B894-C0B67CE951FE}" destId="{10044C18-CAD6-4F8E-AF73-C182D16B5F43}" srcOrd="6" destOrd="0" presId="urn:microsoft.com/office/officeart/2005/8/layout/vList5"/>
    <dgm:cxn modelId="{3153F1CF-72CB-48A2-A911-1356DCBC63C4}" type="presParOf" srcId="{10044C18-CAD6-4F8E-AF73-C182D16B5F43}" destId="{AADC14C5-F3A8-47C1-A4C8-3658456C18F6}" srcOrd="0" destOrd="0" presId="urn:microsoft.com/office/officeart/2005/8/layout/vList5"/>
    <dgm:cxn modelId="{7472C06B-C5A1-4C86-9275-4EA65E3E5B89}" type="presParOf" srcId="{10044C18-CAD6-4F8E-AF73-C182D16B5F43}" destId="{3723E086-5C64-4692-916B-9227630CFA4B}" srcOrd="1" destOrd="0" presId="urn:microsoft.com/office/officeart/2005/8/layout/vList5"/>
    <dgm:cxn modelId="{C5DCD4DC-DCBC-4BEE-AB1A-DFE04E749824}" type="presParOf" srcId="{17AE23BE-278F-4386-B894-C0B67CE951FE}" destId="{7D3273CB-5F6B-4C56-A0E0-A3A57B35D35C}" srcOrd="7" destOrd="0" presId="urn:microsoft.com/office/officeart/2005/8/layout/vList5"/>
    <dgm:cxn modelId="{CF33AF38-9457-486E-91EB-043D13D54A41}" type="presParOf" srcId="{17AE23BE-278F-4386-B894-C0B67CE951FE}" destId="{609C52D4-5013-4188-9D58-B0024FF8B164}" srcOrd="8" destOrd="0" presId="urn:microsoft.com/office/officeart/2005/8/layout/vList5"/>
    <dgm:cxn modelId="{D35BF688-6E1F-4356-9A6F-5C8D7E0DFB70}" type="presParOf" srcId="{609C52D4-5013-4188-9D58-B0024FF8B164}" destId="{DA392298-9CE5-47A8-8A86-BF2510E27477}" srcOrd="0" destOrd="0" presId="urn:microsoft.com/office/officeart/2005/8/layout/vList5"/>
    <dgm:cxn modelId="{65BEEB60-83CE-4F4A-B780-03235DFC01E3}" type="presParOf" srcId="{609C52D4-5013-4188-9D58-B0024FF8B164}" destId="{576914C1-D5C5-4F02-B5BD-6C8C00109B38}" srcOrd="1" destOrd="0" presId="urn:microsoft.com/office/officeart/2005/8/layout/vList5"/>
    <dgm:cxn modelId="{68EF5D63-91DD-43B5-96C5-C399B5DB25FE}" type="presParOf" srcId="{17AE23BE-278F-4386-B894-C0B67CE951FE}" destId="{745ADBAC-B5A6-4C80-B9E7-C15D464C05F9}" srcOrd="9" destOrd="0" presId="urn:microsoft.com/office/officeart/2005/8/layout/vList5"/>
    <dgm:cxn modelId="{3B4F126E-D101-4F51-8AE0-3997AD65A236}" type="presParOf" srcId="{17AE23BE-278F-4386-B894-C0B67CE951FE}" destId="{EBF05049-4E4C-47DA-888A-82DB6DDF1CD8}" srcOrd="10" destOrd="0" presId="urn:microsoft.com/office/officeart/2005/8/layout/vList5"/>
    <dgm:cxn modelId="{4E6E63C3-C2B8-4E57-9653-C63A89FF6F3E}" type="presParOf" srcId="{EBF05049-4E4C-47DA-888A-82DB6DDF1CD8}" destId="{954766A1-3186-449C-ADF1-02E53E00A5C0}" srcOrd="0" destOrd="0" presId="urn:microsoft.com/office/officeart/2005/8/layout/vList5"/>
    <dgm:cxn modelId="{74EA5B3F-C395-44E6-B7BA-05D44E5F0744}" type="presParOf" srcId="{EBF05049-4E4C-47DA-888A-82DB6DDF1CD8}" destId="{02C329E5-796C-41F5-823A-C81199A8CD8F}" srcOrd="1" destOrd="0" presId="urn:microsoft.com/office/officeart/2005/8/layout/vList5"/>
    <dgm:cxn modelId="{1C337835-69A4-46DF-A3D1-9858DF08AAA2}" type="presParOf" srcId="{17AE23BE-278F-4386-B894-C0B67CE951FE}" destId="{ED1E9075-6B3E-455F-AD9F-C5CB776EC845}" srcOrd="11" destOrd="0" presId="urn:microsoft.com/office/officeart/2005/8/layout/vList5"/>
    <dgm:cxn modelId="{79A85551-E80F-48E1-A4FC-00DBD6C5CD37}" type="presParOf" srcId="{17AE23BE-278F-4386-B894-C0B67CE951FE}" destId="{6AA6AF56-5F74-4C33-BAD4-7BFE27AE062E}" srcOrd="12" destOrd="0" presId="urn:microsoft.com/office/officeart/2005/8/layout/vList5"/>
    <dgm:cxn modelId="{A8B2724D-A428-4A16-AA0B-10BB3A786A8F}" type="presParOf" srcId="{6AA6AF56-5F74-4C33-BAD4-7BFE27AE062E}" destId="{C1CC28F3-D012-41A7-B22E-F48B62BE669B}" srcOrd="0" destOrd="0" presId="urn:microsoft.com/office/officeart/2005/8/layout/vList5"/>
    <dgm:cxn modelId="{FF22519A-00AD-491B-84EA-F51A68E5A7D7}" type="presParOf" srcId="{6AA6AF56-5F74-4C33-BAD4-7BFE27AE062E}" destId="{45CC82B4-E0C5-4041-B7C7-987E9D9DA84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6959F5-0177-4FD3-8A61-A2F0A28B3E4A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51BB79-0C94-43A4-AD45-089E92AEB07E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sz="2400" b="1" dirty="0" smtClean="0">
            <a:solidFill>
              <a:schemeClr val="tx1"/>
            </a:solidFill>
          </a:endParaRPr>
        </a:p>
        <a:p>
          <a:r>
            <a:rPr lang="en-US" sz="2400" b="1" dirty="0" smtClean="0">
              <a:solidFill>
                <a:schemeClr val="tx1"/>
              </a:solidFill>
            </a:rPr>
            <a:t>Numerical &amp; Data Handling</a:t>
          </a:r>
          <a:r>
            <a:rPr lang="en-US" sz="2000" dirty="0" smtClean="0"/>
            <a:t>
</a:t>
          </a:r>
          <a:endParaRPr lang="en-US" sz="2000" dirty="0"/>
        </a:p>
      </dgm:t>
    </dgm:pt>
    <dgm:pt modelId="{078DC511-00B0-49B7-89FD-980A042A59A4}" type="parTrans" cxnId="{7DD87FDF-7F1B-4591-86AE-3B63086EA6E0}">
      <dgm:prSet/>
      <dgm:spPr/>
      <dgm:t>
        <a:bodyPr/>
        <a:lstStyle/>
        <a:p>
          <a:endParaRPr lang="en-US"/>
        </a:p>
      </dgm:t>
    </dgm:pt>
    <dgm:pt modelId="{F0513842-8CD2-4D53-A219-57355480401F}" type="sibTrans" cxnId="{7DD87FDF-7F1B-4591-86AE-3B63086EA6E0}">
      <dgm:prSet/>
      <dgm:spPr/>
      <dgm:t>
        <a:bodyPr/>
        <a:lstStyle/>
        <a:p>
          <a:endParaRPr lang="en-US"/>
        </a:p>
      </dgm:t>
    </dgm:pt>
    <dgm:pt modelId="{53128F0E-58ED-4F7C-99CA-A0AAB85A0BF4}">
      <dgm:prSet phldrT="[Text]"/>
      <dgm:spPr/>
      <dgm:t>
        <a:bodyPr/>
        <a:lstStyle/>
        <a:p>
          <a:r>
            <a:rPr lang="en-US" dirty="0" err="1" smtClean="0"/>
            <a:t>NumPy</a:t>
          </a:r>
          <a:r>
            <a:rPr lang="en-US" dirty="0" smtClean="0"/>
            <a:t> </a:t>
          </a:r>
          <a:endParaRPr lang="en-US" dirty="0"/>
        </a:p>
      </dgm:t>
    </dgm:pt>
    <dgm:pt modelId="{4FE14473-997F-4584-A617-427DE921E7A4}" type="parTrans" cxnId="{87454123-DC6B-4F6B-B814-DABCBD6C924E}">
      <dgm:prSet/>
      <dgm:spPr/>
      <dgm:t>
        <a:bodyPr/>
        <a:lstStyle/>
        <a:p>
          <a:endParaRPr lang="en-US"/>
        </a:p>
      </dgm:t>
    </dgm:pt>
    <dgm:pt modelId="{5424FF79-30C2-452A-A506-23AEF21223CE}" type="sibTrans" cxnId="{87454123-DC6B-4F6B-B814-DABCBD6C924E}">
      <dgm:prSet/>
      <dgm:spPr/>
      <dgm:t>
        <a:bodyPr/>
        <a:lstStyle/>
        <a:p>
          <a:endParaRPr lang="en-US"/>
        </a:p>
      </dgm:t>
    </dgm:pt>
    <dgm:pt modelId="{561FCBBE-9214-4742-8DEE-26D463B0AEFB}">
      <dgm:prSet phldrT="[Text]"/>
      <dgm:spPr/>
      <dgm:t>
        <a:bodyPr/>
        <a:lstStyle/>
        <a:p>
          <a:r>
            <a:rPr lang="en-US" dirty="0" smtClean="0"/>
            <a:t>Pandas </a:t>
          </a:r>
          <a:endParaRPr lang="en-US" dirty="0"/>
        </a:p>
      </dgm:t>
    </dgm:pt>
    <dgm:pt modelId="{F80BA7E0-0E0F-4DD4-BE24-9DA97CE53312}" type="parTrans" cxnId="{A64D7654-195A-424A-A53F-60A988593E71}">
      <dgm:prSet/>
      <dgm:spPr/>
      <dgm:t>
        <a:bodyPr/>
        <a:lstStyle/>
        <a:p>
          <a:endParaRPr lang="en-US"/>
        </a:p>
      </dgm:t>
    </dgm:pt>
    <dgm:pt modelId="{2DC01BDD-E311-4C72-8713-BF1928603202}" type="sibTrans" cxnId="{A64D7654-195A-424A-A53F-60A988593E71}">
      <dgm:prSet/>
      <dgm:spPr/>
      <dgm:t>
        <a:bodyPr/>
        <a:lstStyle/>
        <a:p>
          <a:endParaRPr lang="en-US"/>
        </a:p>
      </dgm:t>
    </dgm:pt>
    <dgm:pt modelId="{DBBE4DEF-0B2A-4B3B-89DF-1488566C9AC2}">
      <dgm:prSet phldrT="[Text]" custT="1"/>
      <dgm:spPr/>
      <dgm:t>
        <a:bodyPr/>
        <a:lstStyle/>
        <a:p>
          <a:endParaRPr lang="en-US" sz="2400" b="1" dirty="0" smtClean="0">
            <a:solidFill>
              <a:schemeClr val="tx1"/>
            </a:solidFill>
          </a:endParaRPr>
        </a:p>
        <a:p>
          <a:r>
            <a:rPr lang="en-US" sz="2400" b="1" dirty="0" smtClean="0">
              <a:solidFill>
                <a:schemeClr val="tx1"/>
              </a:solidFill>
            </a:rPr>
            <a:t>Visualization</a:t>
          </a:r>
          <a:r>
            <a:rPr lang="en-US" sz="2000" dirty="0" smtClean="0"/>
            <a:t>
</a:t>
          </a:r>
          <a:endParaRPr lang="en-US" sz="2000" dirty="0"/>
        </a:p>
      </dgm:t>
    </dgm:pt>
    <dgm:pt modelId="{13D488AB-4576-4DEE-9BD3-48F9B1DC6645}" type="parTrans" cxnId="{66C3B115-07B2-4F08-A8C2-0FB3496557D8}">
      <dgm:prSet/>
      <dgm:spPr/>
      <dgm:t>
        <a:bodyPr/>
        <a:lstStyle/>
        <a:p>
          <a:endParaRPr lang="en-US"/>
        </a:p>
      </dgm:t>
    </dgm:pt>
    <dgm:pt modelId="{9CEF5FAB-EF81-47FB-92A3-CDE2F4E1897E}" type="sibTrans" cxnId="{66C3B115-07B2-4F08-A8C2-0FB3496557D8}">
      <dgm:prSet/>
      <dgm:spPr/>
      <dgm:t>
        <a:bodyPr/>
        <a:lstStyle/>
        <a:p>
          <a:endParaRPr lang="en-US"/>
        </a:p>
      </dgm:t>
    </dgm:pt>
    <dgm:pt modelId="{AA1AFAD3-50F2-4573-AEC1-0EB35D10AF62}">
      <dgm:prSet phldrT="[Text]"/>
      <dgm:spPr/>
      <dgm:t>
        <a:bodyPr/>
        <a:lstStyle/>
        <a:p>
          <a:r>
            <a:rPr lang="en-US" dirty="0" err="1" smtClean="0"/>
            <a:t>Matplotlib</a:t>
          </a:r>
          <a:endParaRPr lang="en-US" dirty="0"/>
        </a:p>
      </dgm:t>
    </dgm:pt>
    <dgm:pt modelId="{5DBDF58D-54B7-413F-932F-B0AC99468F58}" type="parTrans" cxnId="{A1A14E3C-83CC-44A6-92E3-0AA27EABD658}">
      <dgm:prSet/>
      <dgm:spPr/>
      <dgm:t>
        <a:bodyPr/>
        <a:lstStyle/>
        <a:p>
          <a:endParaRPr lang="en-US"/>
        </a:p>
      </dgm:t>
    </dgm:pt>
    <dgm:pt modelId="{08725690-22D0-45C5-BA93-18BDC1154CD0}" type="sibTrans" cxnId="{A1A14E3C-83CC-44A6-92E3-0AA27EABD658}">
      <dgm:prSet/>
      <dgm:spPr/>
      <dgm:t>
        <a:bodyPr/>
        <a:lstStyle/>
        <a:p>
          <a:endParaRPr lang="en-US"/>
        </a:p>
      </dgm:t>
    </dgm:pt>
    <dgm:pt modelId="{FE877660-AF64-4737-BC7E-871C6554CDA8}">
      <dgm:prSet phldrT="[Text]"/>
      <dgm:spPr/>
      <dgm:t>
        <a:bodyPr/>
        <a:lstStyle/>
        <a:p>
          <a:r>
            <a:rPr lang="en-US" dirty="0" err="1" smtClean="0"/>
            <a:t>Seaborn</a:t>
          </a:r>
          <a:endParaRPr lang="en-US" dirty="0"/>
        </a:p>
      </dgm:t>
    </dgm:pt>
    <dgm:pt modelId="{3361906A-6D64-4186-B1C6-BA6994286AC5}" type="parTrans" cxnId="{15277CD3-2BE3-43AB-A1F3-CE219D94A12F}">
      <dgm:prSet/>
      <dgm:spPr/>
      <dgm:t>
        <a:bodyPr/>
        <a:lstStyle/>
        <a:p>
          <a:endParaRPr lang="en-US"/>
        </a:p>
      </dgm:t>
    </dgm:pt>
    <dgm:pt modelId="{C4C44B60-A0C6-4DCD-ABFD-B2DA9D4D4CFF}" type="sibTrans" cxnId="{15277CD3-2BE3-43AB-A1F3-CE219D94A12F}">
      <dgm:prSet/>
      <dgm:spPr/>
      <dgm:t>
        <a:bodyPr/>
        <a:lstStyle/>
        <a:p>
          <a:endParaRPr lang="en-US"/>
        </a:p>
      </dgm:t>
    </dgm:pt>
    <dgm:pt modelId="{A96FA7DB-6F79-4BEB-979B-8CBEAE51C3AD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 </a:t>
          </a:r>
        </a:p>
        <a:p>
          <a:r>
            <a:rPr lang="en-US" sz="2000" b="1" dirty="0" smtClean="0">
              <a:solidFill>
                <a:schemeClr val="tx1"/>
              </a:solidFill>
            </a:rPr>
            <a:t>Machine Learning &amp; Modeling</a:t>
          </a:r>
          <a:r>
            <a:rPr lang="en-US" sz="2000" dirty="0" smtClean="0"/>
            <a:t>
</a:t>
          </a:r>
          <a:endParaRPr lang="en-US" sz="2000" dirty="0"/>
        </a:p>
      </dgm:t>
    </dgm:pt>
    <dgm:pt modelId="{04D8097D-3C7D-44EE-B948-A60A6D3DF2A8}" type="parTrans" cxnId="{7385EFD9-B7D6-484E-B92C-83099CD5955E}">
      <dgm:prSet/>
      <dgm:spPr/>
      <dgm:t>
        <a:bodyPr/>
        <a:lstStyle/>
        <a:p>
          <a:endParaRPr lang="en-US"/>
        </a:p>
      </dgm:t>
    </dgm:pt>
    <dgm:pt modelId="{B5A821CC-3921-43B5-8E81-DFD9039584DD}" type="sibTrans" cxnId="{7385EFD9-B7D6-484E-B92C-83099CD5955E}">
      <dgm:prSet/>
      <dgm:spPr/>
      <dgm:t>
        <a:bodyPr/>
        <a:lstStyle/>
        <a:p>
          <a:endParaRPr lang="en-US"/>
        </a:p>
      </dgm:t>
    </dgm:pt>
    <dgm:pt modelId="{18CDEEBB-0C6F-497A-B194-6BD4BB0E650B}">
      <dgm:prSet phldrT="[Text]"/>
      <dgm:spPr/>
      <dgm:t>
        <a:bodyPr/>
        <a:lstStyle/>
        <a:p>
          <a:r>
            <a:rPr lang="en-US" dirty="0" err="1" smtClean="0"/>
            <a:t>Scikit</a:t>
          </a:r>
          <a:r>
            <a:rPr lang="en-US" dirty="0" smtClean="0"/>
            <a:t>-learn (</a:t>
          </a:r>
          <a:r>
            <a:rPr lang="en-US" dirty="0" err="1" smtClean="0"/>
            <a:t>sklearn</a:t>
          </a:r>
          <a:r>
            <a:rPr lang="en-US" dirty="0" smtClean="0"/>
            <a:t>)</a:t>
          </a:r>
          <a:endParaRPr lang="en-US" dirty="0"/>
        </a:p>
      </dgm:t>
    </dgm:pt>
    <dgm:pt modelId="{148FA355-3EE0-4DFD-9541-91A268C3AA84}" type="parTrans" cxnId="{315A785A-4463-4D7D-A13E-6BF15DDD5791}">
      <dgm:prSet/>
      <dgm:spPr/>
      <dgm:t>
        <a:bodyPr/>
        <a:lstStyle/>
        <a:p>
          <a:endParaRPr lang="en-US"/>
        </a:p>
      </dgm:t>
    </dgm:pt>
    <dgm:pt modelId="{A2757353-08C2-4955-9729-E11F0EA6B7B1}" type="sibTrans" cxnId="{315A785A-4463-4D7D-A13E-6BF15DDD5791}">
      <dgm:prSet/>
      <dgm:spPr/>
      <dgm:t>
        <a:bodyPr/>
        <a:lstStyle/>
        <a:p>
          <a:endParaRPr lang="en-US"/>
        </a:p>
      </dgm:t>
    </dgm:pt>
    <dgm:pt modelId="{8818E93C-B5FD-4B45-8178-E6FFA14FF729}">
      <dgm:prSet phldrT="[Text]"/>
      <dgm:spPr/>
      <dgm:t>
        <a:bodyPr/>
        <a:lstStyle/>
        <a:p>
          <a:r>
            <a:rPr lang="en-US" dirty="0" err="1" smtClean="0"/>
            <a:t>Scipy</a:t>
          </a:r>
          <a:endParaRPr lang="en-US" dirty="0"/>
        </a:p>
      </dgm:t>
    </dgm:pt>
    <dgm:pt modelId="{52574CE6-7A02-4825-92B0-E678FBAA59F0}" type="parTrans" cxnId="{79D758AE-4761-4B0F-B4E0-DE898B61F0D2}">
      <dgm:prSet/>
      <dgm:spPr/>
      <dgm:t>
        <a:bodyPr/>
        <a:lstStyle/>
        <a:p>
          <a:endParaRPr lang="en-US"/>
        </a:p>
      </dgm:t>
    </dgm:pt>
    <dgm:pt modelId="{7D2C26DD-7A37-436D-AE4E-A9845B9B2DF0}" type="sibTrans" cxnId="{79D758AE-4761-4B0F-B4E0-DE898B61F0D2}">
      <dgm:prSet/>
      <dgm:spPr/>
      <dgm:t>
        <a:bodyPr/>
        <a:lstStyle/>
        <a:p>
          <a:endParaRPr lang="en-US"/>
        </a:p>
      </dgm:t>
    </dgm:pt>
    <dgm:pt modelId="{2DE13BA2-7DAC-41F2-93F5-281D8564246B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Statistical analysis</a:t>
          </a:r>
          <a:endParaRPr lang="en-US" sz="2400" b="1" dirty="0">
            <a:solidFill>
              <a:schemeClr val="tx1"/>
            </a:solidFill>
          </a:endParaRPr>
        </a:p>
      </dgm:t>
    </dgm:pt>
    <dgm:pt modelId="{9D190E5E-69FE-4960-883A-D1B89842907F}" type="parTrans" cxnId="{989FF677-DBA7-4813-90CE-144FF0131C9A}">
      <dgm:prSet/>
      <dgm:spPr/>
      <dgm:t>
        <a:bodyPr/>
        <a:lstStyle/>
        <a:p>
          <a:endParaRPr lang="en-US"/>
        </a:p>
      </dgm:t>
    </dgm:pt>
    <dgm:pt modelId="{5EE7B0E0-5CDF-41A5-AC6F-B83808D117EE}" type="sibTrans" cxnId="{989FF677-DBA7-4813-90CE-144FF0131C9A}">
      <dgm:prSet/>
      <dgm:spPr/>
      <dgm:t>
        <a:bodyPr/>
        <a:lstStyle/>
        <a:p>
          <a:endParaRPr lang="en-US"/>
        </a:p>
      </dgm:t>
    </dgm:pt>
    <dgm:pt modelId="{EA426E36-800E-4E66-A502-8A64477B0AC7}" type="pres">
      <dgm:prSet presAssocID="{FF6959F5-0177-4FD3-8A61-A2F0A28B3E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BCFD98-0464-469D-A0DF-1C799139A26F}" type="pres">
      <dgm:prSet presAssocID="{0151BB79-0C94-43A4-AD45-089E92AEB07E}" presName="linNode" presStyleCnt="0"/>
      <dgm:spPr/>
    </dgm:pt>
    <dgm:pt modelId="{EA100041-0089-49CF-AF57-0776EAA56190}" type="pres">
      <dgm:prSet presAssocID="{0151BB79-0C94-43A4-AD45-089E92AEB07E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4C1BAC-12D6-4C6B-B79B-80A3DA265413}" type="pres">
      <dgm:prSet presAssocID="{0151BB79-0C94-43A4-AD45-089E92AEB07E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758E96-F46C-4B78-9C38-8557EC6680B4}" type="pres">
      <dgm:prSet presAssocID="{F0513842-8CD2-4D53-A219-57355480401F}" presName="sp" presStyleCnt="0"/>
      <dgm:spPr/>
    </dgm:pt>
    <dgm:pt modelId="{DC6E9618-9208-4641-91D8-4478F2FB61F0}" type="pres">
      <dgm:prSet presAssocID="{DBBE4DEF-0B2A-4B3B-89DF-1488566C9AC2}" presName="linNode" presStyleCnt="0"/>
      <dgm:spPr/>
    </dgm:pt>
    <dgm:pt modelId="{115A7FD1-8B7B-495D-B068-8740495038FD}" type="pres">
      <dgm:prSet presAssocID="{DBBE4DEF-0B2A-4B3B-89DF-1488566C9AC2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775637-46D4-4FBD-81A5-E16E504896E6}" type="pres">
      <dgm:prSet presAssocID="{DBBE4DEF-0B2A-4B3B-89DF-1488566C9AC2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26ACD5-B8D1-4830-A76A-F7561C3E7F2E}" type="pres">
      <dgm:prSet presAssocID="{9CEF5FAB-EF81-47FB-92A3-CDE2F4E1897E}" presName="sp" presStyleCnt="0"/>
      <dgm:spPr/>
    </dgm:pt>
    <dgm:pt modelId="{898ACC57-0380-442A-AC85-0EE449ADB979}" type="pres">
      <dgm:prSet presAssocID="{A96FA7DB-6F79-4BEB-979B-8CBEAE51C3AD}" presName="linNode" presStyleCnt="0"/>
      <dgm:spPr/>
    </dgm:pt>
    <dgm:pt modelId="{29D700C1-F0F8-435A-9009-7707D07AE426}" type="pres">
      <dgm:prSet presAssocID="{A96FA7DB-6F79-4BEB-979B-8CBEAE51C3AD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8FB92F-EC86-42C8-A71F-A41F900FB544}" type="pres">
      <dgm:prSet presAssocID="{A96FA7DB-6F79-4BEB-979B-8CBEAE51C3AD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B67A36-4275-4543-A01F-67446B24A7F7}" type="pres">
      <dgm:prSet presAssocID="{B5A821CC-3921-43B5-8E81-DFD9039584DD}" presName="sp" presStyleCnt="0"/>
      <dgm:spPr/>
    </dgm:pt>
    <dgm:pt modelId="{7580644F-8C47-490A-88B9-0CCC4D9AD300}" type="pres">
      <dgm:prSet presAssocID="{2DE13BA2-7DAC-41F2-93F5-281D8564246B}" presName="linNode" presStyleCnt="0"/>
      <dgm:spPr/>
    </dgm:pt>
    <dgm:pt modelId="{22045EB9-22B9-4F47-876B-6DAB0FB147A2}" type="pres">
      <dgm:prSet presAssocID="{2DE13BA2-7DAC-41F2-93F5-281D8564246B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ED7F1-A468-4AE2-8DCC-823259E0D7DE}" type="pres">
      <dgm:prSet presAssocID="{2DE13BA2-7DAC-41F2-93F5-281D8564246B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8B0B45-4978-4408-8CA1-7B2FAF8F57BC}" type="presOf" srcId="{FE877660-AF64-4737-BC7E-871C6554CDA8}" destId="{8C775637-46D4-4FBD-81A5-E16E504896E6}" srcOrd="0" destOrd="1" presId="urn:microsoft.com/office/officeart/2005/8/layout/vList5"/>
    <dgm:cxn modelId="{87454123-DC6B-4F6B-B814-DABCBD6C924E}" srcId="{0151BB79-0C94-43A4-AD45-089E92AEB07E}" destId="{53128F0E-58ED-4F7C-99CA-A0AAB85A0BF4}" srcOrd="0" destOrd="0" parTransId="{4FE14473-997F-4584-A617-427DE921E7A4}" sibTransId="{5424FF79-30C2-452A-A506-23AEF21223CE}"/>
    <dgm:cxn modelId="{7DD87FDF-7F1B-4591-86AE-3B63086EA6E0}" srcId="{FF6959F5-0177-4FD3-8A61-A2F0A28B3E4A}" destId="{0151BB79-0C94-43A4-AD45-089E92AEB07E}" srcOrd="0" destOrd="0" parTransId="{078DC511-00B0-49B7-89FD-980A042A59A4}" sibTransId="{F0513842-8CD2-4D53-A219-57355480401F}"/>
    <dgm:cxn modelId="{E1397255-BFC1-4DDE-A85C-CFB8F2C2EB2E}" type="presOf" srcId="{561FCBBE-9214-4742-8DEE-26D463B0AEFB}" destId="{944C1BAC-12D6-4C6B-B79B-80A3DA265413}" srcOrd="0" destOrd="1" presId="urn:microsoft.com/office/officeart/2005/8/layout/vList5"/>
    <dgm:cxn modelId="{66201B3E-C047-4314-8BFA-22838D9DD678}" type="presOf" srcId="{0151BB79-0C94-43A4-AD45-089E92AEB07E}" destId="{EA100041-0089-49CF-AF57-0776EAA56190}" srcOrd="0" destOrd="0" presId="urn:microsoft.com/office/officeart/2005/8/layout/vList5"/>
    <dgm:cxn modelId="{D2D02317-D6FB-4405-95C8-6BEEB90B064D}" type="presOf" srcId="{FF6959F5-0177-4FD3-8A61-A2F0A28B3E4A}" destId="{EA426E36-800E-4E66-A502-8A64477B0AC7}" srcOrd="0" destOrd="0" presId="urn:microsoft.com/office/officeart/2005/8/layout/vList5"/>
    <dgm:cxn modelId="{66C3B115-07B2-4F08-A8C2-0FB3496557D8}" srcId="{FF6959F5-0177-4FD3-8A61-A2F0A28B3E4A}" destId="{DBBE4DEF-0B2A-4B3B-89DF-1488566C9AC2}" srcOrd="1" destOrd="0" parTransId="{13D488AB-4576-4DEE-9BD3-48F9B1DC6645}" sibTransId="{9CEF5FAB-EF81-47FB-92A3-CDE2F4E1897E}"/>
    <dgm:cxn modelId="{79D758AE-4761-4B0F-B4E0-DE898B61F0D2}" srcId="{2DE13BA2-7DAC-41F2-93F5-281D8564246B}" destId="{8818E93C-B5FD-4B45-8178-E6FFA14FF729}" srcOrd="0" destOrd="0" parTransId="{52574CE6-7A02-4825-92B0-E678FBAA59F0}" sibTransId="{7D2C26DD-7A37-436D-AE4E-A9845B9B2DF0}"/>
    <dgm:cxn modelId="{A70DA960-21EF-4027-8BFE-843DD43FC338}" type="presOf" srcId="{AA1AFAD3-50F2-4573-AEC1-0EB35D10AF62}" destId="{8C775637-46D4-4FBD-81A5-E16E504896E6}" srcOrd="0" destOrd="0" presId="urn:microsoft.com/office/officeart/2005/8/layout/vList5"/>
    <dgm:cxn modelId="{1E9C2715-CBE2-4348-BFB0-9E79FFEA3159}" type="presOf" srcId="{53128F0E-58ED-4F7C-99CA-A0AAB85A0BF4}" destId="{944C1BAC-12D6-4C6B-B79B-80A3DA265413}" srcOrd="0" destOrd="0" presId="urn:microsoft.com/office/officeart/2005/8/layout/vList5"/>
    <dgm:cxn modelId="{34EECAC6-34A3-411B-B1A5-98D6E2459745}" type="presOf" srcId="{A96FA7DB-6F79-4BEB-979B-8CBEAE51C3AD}" destId="{29D700C1-F0F8-435A-9009-7707D07AE426}" srcOrd="0" destOrd="0" presId="urn:microsoft.com/office/officeart/2005/8/layout/vList5"/>
    <dgm:cxn modelId="{946B158B-965F-42FA-A6AC-762BA7969848}" type="presOf" srcId="{18CDEEBB-0C6F-497A-B194-6BD4BB0E650B}" destId="{558FB92F-EC86-42C8-A71F-A41F900FB544}" srcOrd="0" destOrd="0" presId="urn:microsoft.com/office/officeart/2005/8/layout/vList5"/>
    <dgm:cxn modelId="{E3965985-D39D-45C3-AD52-4D7163FD35BF}" type="presOf" srcId="{8818E93C-B5FD-4B45-8178-E6FFA14FF729}" destId="{85EED7F1-A468-4AE2-8DCC-823259E0D7DE}" srcOrd="0" destOrd="0" presId="urn:microsoft.com/office/officeart/2005/8/layout/vList5"/>
    <dgm:cxn modelId="{374FC3CA-3EDC-40E0-851B-C83E9814E16C}" type="presOf" srcId="{DBBE4DEF-0B2A-4B3B-89DF-1488566C9AC2}" destId="{115A7FD1-8B7B-495D-B068-8740495038FD}" srcOrd="0" destOrd="0" presId="urn:microsoft.com/office/officeart/2005/8/layout/vList5"/>
    <dgm:cxn modelId="{A64D7654-195A-424A-A53F-60A988593E71}" srcId="{0151BB79-0C94-43A4-AD45-089E92AEB07E}" destId="{561FCBBE-9214-4742-8DEE-26D463B0AEFB}" srcOrd="1" destOrd="0" parTransId="{F80BA7E0-0E0F-4DD4-BE24-9DA97CE53312}" sibTransId="{2DC01BDD-E311-4C72-8713-BF1928603202}"/>
    <dgm:cxn modelId="{45CB4E65-7C92-4B55-A875-0792E1603796}" type="presOf" srcId="{2DE13BA2-7DAC-41F2-93F5-281D8564246B}" destId="{22045EB9-22B9-4F47-876B-6DAB0FB147A2}" srcOrd="0" destOrd="0" presId="urn:microsoft.com/office/officeart/2005/8/layout/vList5"/>
    <dgm:cxn modelId="{315A785A-4463-4D7D-A13E-6BF15DDD5791}" srcId="{A96FA7DB-6F79-4BEB-979B-8CBEAE51C3AD}" destId="{18CDEEBB-0C6F-497A-B194-6BD4BB0E650B}" srcOrd="0" destOrd="0" parTransId="{148FA355-3EE0-4DFD-9541-91A268C3AA84}" sibTransId="{A2757353-08C2-4955-9729-E11F0EA6B7B1}"/>
    <dgm:cxn modelId="{A1A14E3C-83CC-44A6-92E3-0AA27EABD658}" srcId="{DBBE4DEF-0B2A-4B3B-89DF-1488566C9AC2}" destId="{AA1AFAD3-50F2-4573-AEC1-0EB35D10AF62}" srcOrd="0" destOrd="0" parTransId="{5DBDF58D-54B7-413F-932F-B0AC99468F58}" sibTransId="{08725690-22D0-45C5-BA93-18BDC1154CD0}"/>
    <dgm:cxn modelId="{989FF677-DBA7-4813-90CE-144FF0131C9A}" srcId="{FF6959F5-0177-4FD3-8A61-A2F0A28B3E4A}" destId="{2DE13BA2-7DAC-41F2-93F5-281D8564246B}" srcOrd="3" destOrd="0" parTransId="{9D190E5E-69FE-4960-883A-D1B89842907F}" sibTransId="{5EE7B0E0-5CDF-41A5-AC6F-B83808D117EE}"/>
    <dgm:cxn modelId="{15277CD3-2BE3-43AB-A1F3-CE219D94A12F}" srcId="{DBBE4DEF-0B2A-4B3B-89DF-1488566C9AC2}" destId="{FE877660-AF64-4737-BC7E-871C6554CDA8}" srcOrd="1" destOrd="0" parTransId="{3361906A-6D64-4186-B1C6-BA6994286AC5}" sibTransId="{C4C44B60-A0C6-4DCD-ABFD-B2DA9D4D4CFF}"/>
    <dgm:cxn modelId="{7385EFD9-B7D6-484E-B92C-83099CD5955E}" srcId="{FF6959F5-0177-4FD3-8A61-A2F0A28B3E4A}" destId="{A96FA7DB-6F79-4BEB-979B-8CBEAE51C3AD}" srcOrd="2" destOrd="0" parTransId="{04D8097D-3C7D-44EE-B948-A60A6D3DF2A8}" sibTransId="{B5A821CC-3921-43B5-8E81-DFD9039584DD}"/>
    <dgm:cxn modelId="{22D4615D-2813-4E4F-9F2C-C74AB608D5D3}" type="presParOf" srcId="{EA426E36-800E-4E66-A502-8A64477B0AC7}" destId="{57BCFD98-0464-469D-A0DF-1C799139A26F}" srcOrd="0" destOrd="0" presId="urn:microsoft.com/office/officeart/2005/8/layout/vList5"/>
    <dgm:cxn modelId="{336A6677-98DA-4F35-A45E-9832E6B99E0C}" type="presParOf" srcId="{57BCFD98-0464-469D-A0DF-1C799139A26F}" destId="{EA100041-0089-49CF-AF57-0776EAA56190}" srcOrd="0" destOrd="0" presId="urn:microsoft.com/office/officeart/2005/8/layout/vList5"/>
    <dgm:cxn modelId="{385FC9B3-BD07-43BF-A139-DEDA7541CFE1}" type="presParOf" srcId="{57BCFD98-0464-469D-A0DF-1C799139A26F}" destId="{944C1BAC-12D6-4C6B-B79B-80A3DA265413}" srcOrd="1" destOrd="0" presId="urn:microsoft.com/office/officeart/2005/8/layout/vList5"/>
    <dgm:cxn modelId="{4AF92118-1D82-49AD-A4C1-D39FBA53C91C}" type="presParOf" srcId="{EA426E36-800E-4E66-A502-8A64477B0AC7}" destId="{3E758E96-F46C-4B78-9C38-8557EC6680B4}" srcOrd="1" destOrd="0" presId="urn:microsoft.com/office/officeart/2005/8/layout/vList5"/>
    <dgm:cxn modelId="{5C8150F1-2253-4A09-BB95-4BF95D84CC81}" type="presParOf" srcId="{EA426E36-800E-4E66-A502-8A64477B0AC7}" destId="{DC6E9618-9208-4641-91D8-4478F2FB61F0}" srcOrd="2" destOrd="0" presId="urn:microsoft.com/office/officeart/2005/8/layout/vList5"/>
    <dgm:cxn modelId="{3F7B8251-929D-4454-8777-1CF789CA2FF3}" type="presParOf" srcId="{DC6E9618-9208-4641-91D8-4478F2FB61F0}" destId="{115A7FD1-8B7B-495D-B068-8740495038FD}" srcOrd="0" destOrd="0" presId="urn:microsoft.com/office/officeart/2005/8/layout/vList5"/>
    <dgm:cxn modelId="{C6EC6BE8-A6FB-4D37-A599-CDA1A1019F43}" type="presParOf" srcId="{DC6E9618-9208-4641-91D8-4478F2FB61F0}" destId="{8C775637-46D4-4FBD-81A5-E16E504896E6}" srcOrd="1" destOrd="0" presId="urn:microsoft.com/office/officeart/2005/8/layout/vList5"/>
    <dgm:cxn modelId="{702C90FD-42BC-4E53-9F0E-8E7B8319589A}" type="presParOf" srcId="{EA426E36-800E-4E66-A502-8A64477B0AC7}" destId="{2B26ACD5-B8D1-4830-A76A-F7561C3E7F2E}" srcOrd="3" destOrd="0" presId="urn:microsoft.com/office/officeart/2005/8/layout/vList5"/>
    <dgm:cxn modelId="{47894A89-1AEC-4404-B1CC-AF070F74840D}" type="presParOf" srcId="{EA426E36-800E-4E66-A502-8A64477B0AC7}" destId="{898ACC57-0380-442A-AC85-0EE449ADB979}" srcOrd="4" destOrd="0" presId="urn:microsoft.com/office/officeart/2005/8/layout/vList5"/>
    <dgm:cxn modelId="{46337C06-28B6-4C3B-B27A-FA9DB86F62DB}" type="presParOf" srcId="{898ACC57-0380-442A-AC85-0EE449ADB979}" destId="{29D700C1-F0F8-435A-9009-7707D07AE426}" srcOrd="0" destOrd="0" presId="urn:microsoft.com/office/officeart/2005/8/layout/vList5"/>
    <dgm:cxn modelId="{C7B4B789-AD9C-42F9-9A2A-FAEFE21886FE}" type="presParOf" srcId="{898ACC57-0380-442A-AC85-0EE449ADB979}" destId="{558FB92F-EC86-42C8-A71F-A41F900FB544}" srcOrd="1" destOrd="0" presId="urn:microsoft.com/office/officeart/2005/8/layout/vList5"/>
    <dgm:cxn modelId="{03E2B9BB-B3CF-41FF-8EA8-A8A6AABF396B}" type="presParOf" srcId="{EA426E36-800E-4E66-A502-8A64477B0AC7}" destId="{72B67A36-4275-4543-A01F-67446B24A7F7}" srcOrd="5" destOrd="0" presId="urn:microsoft.com/office/officeart/2005/8/layout/vList5"/>
    <dgm:cxn modelId="{79935755-B7CC-4400-87F2-149F84177066}" type="presParOf" srcId="{EA426E36-800E-4E66-A502-8A64477B0AC7}" destId="{7580644F-8C47-490A-88B9-0CCC4D9AD300}" srcOrd="6" destOrd="0" presId="urn:microsoft.com/office/officeart/2005/8/layout/vList5"/>
    <dgm:cxn modelId="{03EBEF8B-1E90-47AE-A8C2-8B5F5B42A2BC}" type="presParOf" srcId="{7580644F-8C47-490A-88B9-0CCC4D9AD300}" destId="{22045EB9-22B9-4F47-876B-6DAB0FB147A2}" srcOrd="0" destOrd="0" presId="urn:microsoft.com/office/officeart/2005/8/layout/vList5"/>
    <dgm:cxn modelId="{CD68AACB-8888-4730-B974-57B4C55EF19E}" type="presParOf" srcId="{7580644F-8C47-490A-88B9-0CCC4D9AD300}" destId="{85EED7F1-A468-4AE2-8DCC-823259E0D7D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8E4585-0BF8-49EC-AC7B-8A970E1561E8}" type="doc">
      <dgm:prSet loTypeId="urn:microsoft.com/office/officeart/2005/8/layout/hProcess9" loCatId="process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625E2A5-524D-4DAD-9B65-EB987A59C086}">
      <dgm:prSet/>
      <dgm:spPr/>
      <dgm:t>
        <a:bodyPr/>
        <a:lstStyle/>
        <a:p>
          <a:pPr rtl="0"/>
          <a:r>
            <a:rPr lang="en-US" smtClean="0"/>
            <a:t>Performed </a:t>
          </a:r>
          <a:r>
            <a:rPr lang="en-US" b="1" smtClean="0"/>
            <a:t>K-Means clustering</a:t>
          </a:r>
          <a:r>
            <a:rPr lang="en-US" smtClean="0"/>
            <a:t> on mood features:</a:t>
          </a:r>
          <a:br>
            <a:rPr lang="en-US" smtClean="0"/>
          </a:br>
          <a:r>
            <a:rPr lang="en-US" smtClean="0"/>
            <a:t>valence, energy, acousticness, danceability, tempo, loudness</a:t>
          </a:r>
          <a:endParaRPr lang="en-US"/>
        </a:p>
      </dgm:t>
    </dgm:pt>
    <dgm:pt modelId="{855BD055-2D1C-4CCB-B0C0-2304BFCF5E64}" type="parTrans" cxnId="{CD461479-2B97-438D-B8E1-C2FE48714BE9}">
      <dgm:prSet/>
      <dgm:spPr/>
      <dgm:t>
        <a:bodyPr/>
        <a:lstStyle/>
        <a:p>
          <a:endParaRPr lang="en-US"/>
        </a:p>
      </dgm:t>
    </dgm:pt>
    <dgm:pt modelId="{1A4A0876-8950-4204-B8ED-60AAEAF4C0FC}" type="sibTrans" cxnId="{CD461479-2B97-438D-B8E1-C2FE48714BE9}">
      <dgm:prSet/>
      <dgm:spPr/>
      <dgm:t>
        <a:bodyPr/>
        <a:lstStyle/>
        <a:p>
          <a:endParaRPr lang="en-US"/>
        </a:p>
      </dgm:t>
    </dgm:pt>
    <dgm:pt modelId="{2E917E4F-CCA4-49F0-A422-90E5E1F585E0}">
      <dgm:prSet/>
      <dgm:spPr/>
      <dgm:t>
        <a:bodyPr/>
        <a:lstStyle/>
        <a:p>
          <a:pPr rtl="0"/>
          <a:r>
            <a:rPr lang="en-US" smtClean="0"/>
            <a:t>Formed </a:t>
          </a:r>
          <a:r>
            <a:rPr lang="en-US" b="1" smtClean="0"/>
            <a:t>4 emotional clusters</a:t>
          </a:r>
          <a:r>
            <a:rPr lang="en-US" smtClean="0"/>
            <a:t>: Aggressive, Happy, Sad, Chill</a:t>
          </a:r>
          <a:endParaRPr lang="en-US"/>
        </a:p>
      </dgm:t>
    </dgm:pt>
    <dgm:pt modelId="{3335DEFB-D333-4116-8454-00FD591B2739}" type="parTrans" cxnId="{3EA5106C-D618-47F2-9D6F-BCAC44FEF83C}">
      <dgm:prSet/>
      <dgm:spPr/>
      <dgm:t>
        <a:bodyPr/>
        <a:lstStyle/>
        <a:p>
          <a:endParaRPr lang="en-US"/>
        </a:p>
      </dgm:t>
    </dgm:pt>
    <dgm:pt modelId="{FB4AE2BA-DB27-47A8-B728-DA3C60DCB8D2}" type="sibTrans" cxnId="{3EA5106C-D618-47F2-9D6F-BCAC44FEF83C}">
      <dgm:prSet/>
      <dgm:spPr/>
      <dgm:t>
        <a:bodyPr/>
        <a:lstStyle/>
        <a:p>
          <a:endParaRPr lang="en-US"/>
        </a:p>
      </dgm:t>
    </dgm:pt>
    <dgm:pt modelId="{C33B2300-8007-4406-852F-E2BF2C17851F}">
      <dgm:prSet/>
      <dgm:spPr/>
      <dgm:t>
        <a:bodyPr/>
        <a:lstStyle/>
        <a:p>
          <a:pPr rtl="0"/>
          <a:r>
            <a:rPr lang="en-US" dirty="0" smtClean="0"/>
            <a:t>Applied </a:t>
          </a:r>
          <a:r>
            <a:rPr lang="en-US" b="1" dirty="0" smtClean="0"/>
            <a:t>Principal Component Analysis (PCA)</a:t>
          </a:r>
          <a:endParaRPr lang="en-US" dirty="0"/>
        </a:p>
      </dgm:t>
    </dgm:pt>
    <dgm:pt modelId="{E28F5C49-9D71-4E2F-ACD6-2932B14C83DD}" type="parTrans" cxnId="{DB40A30D-9B31-4C1D-8BFF-20696B676414}">
      <dgm:prSet/>
      <dgm:spPr/>
      <dgm:t>
        <a:bodyPr/>
        <a:lstStyle/>
        <a:p>
          <a:endParaRPr lang="en-US"/>
        </a:p>
      </dgm:t>
    </dgm:pt>
    <dgm:pt modelId="{87CE618F-C390-4E6C-AA09-0992E219A955}" type="sibTrans" cxnId="{DB40A30D-9B31-4C1D-8BFF-20696B676414}">
      <dgm:prSet/>
      <dgm:spPr/>
      <dgm:t>
        <a:bodyPr/>
        <a:lstStyle/>
        <a:p>
          <a:endParaRPr lang="en-US"/>
        </a:p>
      </dgm:t>
    </dgm:pt>
    <dgm:pt modelId="{F1B294FD-1E56-4D3F-9E4F-841BCFF2738D}" type="pres">
      <dgm:prSet presAssocID="{A68E4585-0BF8-49EC-AC7B-8A970E1561E8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E3A019-5B08-4C6D-B6BD-3CF94CE074DA}" type="pres">
      <dgm:prSet presAssocID="{A68E4585-0BF8-49EC-AC7B-8A970E1561E8}" presName="arrow" presStyleLbl="bgShp" presStyleIdx="0" presStyleCnt="1"/>
      <dgm:spPr/>
    </dgm:pt>
    <dgm:pt modelId="{0832722C-F3CF-4387-A71D-475ECB67C6AA}" type="pres">
      <dgm:prSet presAssocID="{A68E4585-0BF8-49EC-AC7B-8A970E1561E8}" presName="linearProcess" presStyleCnt="0"/>
      <dgm:spPr/>
    </dgm:pt>
    <dgm:pt modelId="{FEAB6317-3FB6-4E2B-9939-F887E37AAFFA}" type="pres">
      <dgm:prSet presAssocID="{B625E2A5-524D-4DAD-9B65-EB987A59C086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250964-5A8B-426A-A5F9-297F28FCB0D2}" type="pres">
      <dgm:prSet presAssocID="{1A4A0876-8950-4204-B8ED-60AAEAF4C0FC}" presName="sibTrans" presStyleCnt="0"/>
      <dgm:spPr/>
    </dgm:pt>
    <dgm:pt modelId="{E46093E2-8754-480D-84DD-BBA07CF87C21}" type="pres">
      <dgm:prSet presAssocID="{2E917E4F-CCA4-49F0-A422-90E5E1F585E0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4CB163-1757-42AB-9979-3294CBBC216D}" type="pres">
      <dgm:prSet presAssocID="{FB4AE2BA-DB27-47A8-B728-DA3C60DCB8D2}" presName="sibTrans" presStyleCnt="0"/>
      <dgm:spPr/>
    </dgm:pt>
    <dgm:pt modelId="{9B45B34F-3A0E-4028-B9C5-55539F0A3184}" type="pres">
      <dgm:prSet presAssocID="{C33B2300-8007-4406-852F-E2BF2C17851F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7EBD9F-8E80-4A08-8A4B-D3D647C69170}" type="presOf" srcId="{C33B2300-8007-4406-852F-E2BF2C17851F}" destId="{9B45B34F-3A0E-4028-B9C5-55539F0A3184}" srcOrd="0" destOrd="0" presId="urn:microsoft.com/office/officeart/2005/8/layout/hProcess9"/>
    <dgm:cxn modelId="{8F845033-DFA3-48B7-B4A7-12FCC08C6E7B}" type="presOf" srcId="{B625E2A5-524D-4DAD-9B65-EB987A59C086}" destId="{FEAB6317-3FB6-4E2B-9939-F887E37AAFFA}" srcOrd="0" destOrd="0" presId="urn:microsoft.com/office/officeart/2005/8/layout/hProcess9"/>
    <dgm:cxn modelId="{AD479F09-DC4A-4D33-98A1-F4427DBE98DF}" type="presOf" srcId="{A68E4585-0BF8-49EC-AC7B-8A970E1561E8}" destId="{F1B294FD-1E56-4D3F-9E4F-841BCFF2738D}" srcOrd="0" destOrd="0" presId="urn:microsoft.com/office/officeart/2005/8/layout/hProcess9"/>
    <dgm:cxn modelId="{CD461479-2B97-438D-B8E1-C2FE48714BE9}" srcId="{A68E4585-0BF8-49EC-AC7B-8A970E1561E8}" destId="{B625E2A5-524D-4DAD-9B65-EB987A59C086}" srcOrd="0" destOrd="0" parTransId="{855BD055-2D1C-4CCB-B0C0-2304BFCF5E64}" sibTransId="{1A4A0876-8950-4204-B8ED-60AAEAF4C0FC}"/>
    <dgm:cxn modelId="{3EA5106C-D618-47F2-9D6F-BCAC44FEF83C}" srcId="{A68E4585-0BF8-49EC-AC7B-8A970E1561E8}" destId="{2E917E4F-CCA4-49F0-A422-90E5E1F585E0}" srcOrd="1" destOrd="0" parTransId="{3335DEFB-D333-4116-8454-00FD591B2739}" sibTransId="{FB4AE2BA-DB27-47A8-B728-DA3C60DCB8D2}"/>
    <dgm:cxn modelId="{571FCD6C-11F7-433B-A59A-ACB13BD1481F}" type="presOf" srcId="{2E917E4F-CCA4-49F0-A422-90E5E1F585E0}" destId="{E46093E2-8754-480D-84DD-BBA07CF87C21}" srcOrd="0" destOrd="0" presId="urn:microsoft.com/office/officeart/2005/8/layout/hProcess9"/>
    <dgm:cxn modelId="{DB40A30D-9B31-4C1D-8BFF-20696B676414}" srcId="{A68E4585-0BF8-49EC-AC7B-8A970E1561E8}" destId="{C33B2300-8007-4406-852F-E2BF2C17851F}" srcOrd="2" destOrd="0" parTransId="{E28F5C49-9D71-4E2F-ACD6-2932B14C83DD}" sibTransId="{87CE618F-C390-4E6C-AA09-0992E219A955}"/>
    <dgm:cxn modelId="{82EE84E5-23A1-4A66-BC70-D378F77AF9BB}" type="presParOf" srcId="{F1B294FD-1E56-4D3F-9E4F-841BCFF2738D}" destId="{59E3A019-5B08-4C6D-B6BD-3CF94CE074DA}" srcOrd="0" destOrd="0" presId="urn:microsoft.com/office/officeart/2005/8/layout/hProcess9"/>
    <dgm:cxn modelId="{E51A5F8E-D096-45A8-A736-7EEF4A6A9041}" type="presParOf" srcId="{F1B294FD-1E56-4D3F-9E4F-841BCFF2738D}" destId="{0832722C-F3CF-4387-A71D-475ECB67C6AA}" srcOrd="1" destOrd="0" presId="urn:microsoft.com/office/officeart/2005/8/layout/hProcess9"/>
    <dgm:cxn modelId="{2015AAF1-3A87-408F-A074-0A833F28A551}" type="presParOf" srcId="{0832722C-F3CF-4387-A71D-475ECB67C6AA}" destId="{FEAB6317-3FB6-4E2B-9939-F887E37AAFFA}" srcOrd="0" destOrd="0" presId="urn:microsoft.com/office/officeart/2005/8/layout/hProcess9"/>
    <dgm:cxn modelId="{B6C504A7-B9FD-47D3-B5D8-88968D4766ED}" type="presParOf" srcId="{0832722C-F3CF-4387-A71D-475ECB67C6AA}" destId="{00250964-5A8B-426A-A5F9-297F28FCB0D2}" srcOrd="1" destOrd="0" presId="urn:microsoft.com/office/officeart/2005/8/layout/hProcess9"/>
    <dgm:cxn modelId="{78744446-5838-4C8B-85E0-758BC20A1B5E}" type="presParOf" srcId="{0832722C-F3CF-4387-A71D-475ECB67C6AA}" destId="{E46093E2-8754-480D-84DD-BBA07CF87C21}" srcOrd="2" destOrd="0" presId="urn:microsoft.com/office/officeart/2005/8/layout/hProcess9"/>
    <dgm:cxn modelId="{22CF9E8F-964A-4E33-82CD-4A3D611653DD}" type="presParOf" srcId="{0832722C-F3CF-4387-A71D-475ECB67C6AA}" destId="{794CB163-1757-42AB-9979-3294CBBC216D}" srcOrd="3" destOrd="0" presId="urn:microsoft.com/office/officeart/2005/8/layout/hProcess9"/>
    <dgm:cxn modelId="{E60AF3E9-AC04-44C7-BC6D-47F2A69DFB5D}" type="presParOf" srcId="{0832722C-F3CF-4387-A71D-475ECB67C6AA}" destId="{9B45B34F-3A0E-4028-B9C5-55539F0A3184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B465BA-7688-4239-980D-CFF75BD10766}" type="doc">
      <dgm:prSet loTypeId="urn:microsoft.com/office/officeart/2009/3/layout/PlusandMinus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8C37BD-65B3-48B2-9E1F-0CDE6BE21807}">
      <dgm:prSet phldrT="[Text]" custT="1"/>
      <dgm:spPr/>
      <dgm:t>
        <a:bodyPr/>
        <a:lstStyle/>
        <a:p>
          <a:r>
            <a:rPr lang="en-US" sz="2000" dirty="0" smtClean="0"/>
            <a:t>Rich audio features</a:t>
          </a:r>
        </a:p>
        <a:p>
          <a:r>
            <a:rPr lang="en-US" sz="2000" dirty="0" smtClean="0"/>
            <a:t>Publicly available data</a:t>
          </a:r>
        </a:p>
      </dgm:t>
    </dgm:pt>
    <dgm:pt modelId="{23B6B864-7756-44E7-9318-E5D0DB65C41B}" type="parTrans" cxnId="{80555E8D-266E-4893-BD05-EF309BD452A4}">
      <dgm:prSet/>
      <dgm:spPr/>
      <dgm:t>
        <a:bodyPr/>
        <a:lstStyle/>
        <a:p>
          <a:endParaRPr lang="en-US"/>
        </a:p>
      </dgm:t>
    </dgm:pt>
    <dgm:pt modelId="{204CFED9-472E-4535-82C3-135F288D872A}" type="sibTrans" cxnId="{80555E8D-266E-4893-BD05-EF309BD452A4}">
      <dgm:prSet/>
      <dgm:spPr/>
      <dgm:t>
        <a:bodyPr/>
        <a:lstStyle/>
        <a:p>
          <a:endParaRPr lang="en-US"/>
        </a:p>
      </dgm:t>
    </dgm:pt>
    <dgm:pt modelId="{A38FECE4-DF7D-426B-A485-5AA6D96F8E62}">
      <dgm:prSet phldrT="[Text]" custT="1"/>
      <dgm:spPr/>
      <dgm:t>
        <a:bodyPr/>
        <a:lstStyle/>
        <a:p>
          <a:r>
            <a:rPr lang="en-US" sz="1400" b="1" dirty="0" smtClean="0"/>
            <a:t>Missing user data</a:t>
          </a:r>
        </a:p>
        <a:p>
          <a:r>
            <a:rPr lang="en-US" sz="1400" b="1" dirty="0" smtClean="0"/>
            <a:t>Popularity imbalance</a:t>
          </a:r>
        </a:p>
        <a:p>
          <a:r>
            <a:rPr lang="en-US" sz="1400" b="1" dirty="0" smtClean="0"/>
            <a:t>External factors excluded</a:t>
          </a:r>
        </a:p>
        <a:p>
          <a:r>
            <a:rPr lang="en-US" sz="1400" b="1" dirty="0" smtClean="0"/>
            <a:t>Weak feature correlations</a:t>
          </a:r>
          <a:endParaRPr lang="en-US" sz="1400" b="1" dirty="0"/>
        </a:p>
      </dgm:t>
    </dgm:pt>
    <dgm:pt modelId="{B5A39B42-741A-4933-A49A-6C5A07F5A29F}" type="parTrans" cxnId="{701E69FA-3473-4CAE-AA54-958B1E2650BF}">
      <dgm:prSet/>
      <dgm:spPr/>
      <dgm:t>
        <a:bodyPr/>
        <a:lstStyle/>
        <a:p>
          <a:endParaRPr lang="en-US"/>
        </a:p>
      </dgm:t>
    </dgm:pt>
    <dgm:pt modelId="{C5C01CE3-4B8E-467B-96FB-5728ED6215FA}" type="sibTrans" cxnId="{701E69FA-3473-4CAE-AA54-958B1E2650BF}">
      <dgm:prSet/>
      <dgm:spPr/>
      <dgm:t>
        <a:bodyPr/>
        <a:lstStyle/>
        <a:p>
          <a:endParaRPr lang="en-US"/>
        </a:p>
      </dgm:t>
    </dgm:pt>
    <dgm:pt modelId="{9FDC3B1A-300B-4547-BC7A-6EBF7303F725}" type="pres">
      <dgm:prSet presAssocID="{2CB465BA-7688-4239-980D-CFF75BD10766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56BDD5-6A00-434A-BB83-8E464202B454}" type="pres">
      <dgm:prSet presAssocID="{2CB465BA-7688-4239-980D-CFF75BD10766}" presName="Background" presStyleLbl="bgImgPlace1" presStyleIdx="0" presStyleCnt="1"/>
      <dgm:spPr/>
    </dgm:pt>
    <dgm:pt modelId="{1A0229D3-7022-4958-974E-EDE3E20DB986}" type="pres">
      <dgm:prSet presAssocID="{2CB465BA-7688-4239-980D-CFF75BD10766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2A985B-42E6-4855-928F-DCD7AC086745}" type="pres">
      <dgm:prSet presAssocID="{2CB465BA-7688-4239-980D-CFF75BD10766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B4E55-934C-4900-89AB-B3A3A59223A8}" type="pres">
      <dgm:prSet presAssocID="{2CB465BA-7688-4239-980D-CFF75BD10766}" presName="Plus" presStyleLbl="alignNode1" presStyleIdx="0" presStyleCnt="2"/>
      <dgm:spPr/>
    </dgm:pt>
    <dgm:pt modelId="{87C0FE2C-F5C5-4520-81FC-238A48307EFC}" type="pres">
      <dgm:prSet presAssocID="{2CB465BA-7688-4239-980D-CFF75BD10766}" presName="Minus" presStyleLbl="alignNode1" presStyleIdx="1" presStyleCnt="2"/>
      <dgm:spPr/>
    </dgm:pt>
    <dgm:pt modelId="{9D7A02AE-82C9-46B4-8775-1863389E9013}" type="pres">
      <dgm:prSet presAssocID="{2CB465BA-7688-4239-980D-CFF75BD10766}" presName="Divider" presStyleLbl="parChTrans1D1" presStyleIdx="0" presStyleCnt="1"/>
      <dgm:spPr/>
    </dgm:pt>
  </dgm:ptLst>
  <dgm:cxnLst>
    <dgm:cxn modelId="{80555E8D-266E-4893-BD05-EF309BD452A4}" srcId="{2CB465BA-7688-4239-980D-CFF75BD10766}" destId="{668C37BD-65B3-48B2-9E1F-0CDE6BE21807}" srcOrd="0" destOrd="0" parTransId="{23B6B864-7756-44E7-9318-E5D0DB65C41B}" sibTransId="{204CFED9-472E-4535-82C3-135F288D872A}"/>
    <dgm:cxn modelId="{23BF9EA8-A433-484B-A027-87696FD92272}" type="presOf" srcId="{2CB465BA-7688-4239-980D-CFF75BD10766}" destId="{9FDC3B1A-300B-4547-BC7A-6EBF7303F725}" srcOrd="0" destOrd="0" presId="urn:microsoft.com/office/officeart/2009/3/layout/PlusandMinus"/>
    <dgm:cxn modelId="{42AA368C-6C90-42AD-BF4B-765C08C258C5}" type="presOf" srcId="{668C37BD-65B3-48B2-9E1F-0CDE6BE21807}" destId="{1A0229D3-7022-4958-974E-EDE3E20DB986}" srcOrd="0" destOrd="0" presId="urn:microsoft.com/office/officeart/2009/3/layout/PlusandMinus"/>
    <dgm:cxn modelId="{701E69FA-3473-4CAE-AA54-958B1E2650BF}" srcId="{2CB465BA-7688-4239-980D-CFF75BD10766}" destId="{A38FECE4-DF7D-426B-A485-5AA6D96F8E62}" srcOrd="1" destOrd="0" parTransId="{B5A39B42-741A-4933-A49A-6C5A07F5A29F}" sibTransId="{C5C01CE3-4B8E-467B-96FB-5728ED6215FA}"/>
    <dgm:cxn modelId="{50488273-E2C3-420B-AF81-AEB556A37033}" type="presOf" srcId="{A38FECE4-DF7D-426B-A485-5AA6D96F8E62}" destId="{902A985B-42E6-4855-928F-DCD7AC086745}" srcOrd="0" destOrd="0" presId="urn:microsoft.com/office/officeart/2009/3/layout/PlusandMinus"/>
    <dgm:cxn modelId="{7AC92B77-637E-4379-AA7D-C248E99251E1}" type="presParOf" srcId="{9FDC3B1A-300B-4547-BC7A-6EBF7303F725}" destId="{0E56BDD5-6A00-434A-BB83-8E464202B454}" srcOrd="0" destOrd="0" presId="urn:microsoft.com/office/officeart/2009/3/layout/PlusandMinus"/>
    <dgm:cxn modelId="{E53F8440-3E08-49FB-A099-AF9C0F97D0BE}" type="presParOf" srcId="{9FDC3B1A-300B-4547-BC7A-6EBF7303F725}" destId="{1A0229D3-7022-4958-974E-EDE3E20DB986}" srcOrd="1" destOrd="0" presId="urn:microsoft.com/office/officeart/2009/3/layout/PlusandMinus"/>
    <dgm:cxn modelId="{638D6CB4-BFF4-417B-8709-9F346B301730}" type="presParOf" srcId="{9FDC3B1A-300B-4547-BC7A-6EBF7303F725}" destId="{902A985B-42E6-4855-928F-DCD7AC086745}" srcOrd="2" destOrd="0" presId="urn:microsoft.com/office/officeart/2009/3/layout/PlusandMinus"/>
    <dgm:cxn modelId="{09101C23-7864-4AE7-BBE6-5B25F278E890}" type="presParOf" srcId="{9FDC3B1A-300B-4547-BC7A-6EBF7303F725}" destId="{466B4E55-934C-4900-89AB-B3A3A59223A8}" srcOrd="3" destOrd="0" presId="urn:microsoft.com/office/officeart/2009/3/layout/PlusandMinus"/>
    <dgm:cxn modelId="{A8AB1AAF-4157-485A-99F6-6C2C18033A82}" type="presParOf" srcId="{9FDC3B1A-300B-4547-BC7A-6EBF7303F725}" destId="{87C0FE2C-F5C5-4520-81FC-238A48307EFC}" srcOrd="4" destOrd="0" presId="urn:microsoft.com/office/officeart/2009/3/layout/PlusandMinus"/>
    <dgm:cxn modelId="{41A5563D-3E2F-493A-B664-08C57CD3BD92}" type="presParOf" srcId="{9FDC3B1A-300B-4547-BC7A-6EBF7303F725}" destId="{9D7A02AE-82C9-46B4-8775-1863389E9013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0F2588-D5C9-49F2-984A-6B955CFD1CF5}" type="doc">
      <dgm:prSet loTypeId="urn:microsoft.com/office/officeart/2009/3/layout/PlusandMinus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FE45C4-B6F8-4358-AC88-3185D2391DFC}">
      <dgm:prSet phldrT="[Text]"/>
      <dgm:spPr/>
      <dgm:t>
        <a:bodyPr/>
        <a:lstStyle/>
        <a:p>
          <a:r>
            <a:rPr lang="en-US" dirty="0" smtClean="0"/>
            <a:t>Strong model accuracy</a:t>
          </a:r>
        </a:p>
        <a:p>
          <a:r>
            <a:rPr lang="en-US" dirty="0" smtClean="0"/>
            <a:t>Stable cross-validation</a:t>
          </a:r>
          <a:endParaRPr lang="en-US" dirty="0"/>
        </a:p>
      </dgm:t>
    </dgm:pt>
    <dgm:pt modelId="{CEABC270-413B-4E6E-A54F-A23E5EFBBB5D}" type="parTrans" cxnId="{1C17CEB3-CEF3-4D62-8AC4-03076781C085}">
      <dgm:prSet/>
      <dgm:spPr/>
      <dgm:t>
        <a:bodyPr/>
        <a:lstStyle/>
        <a:p>
          <a:endParaRPr lang="en-US"/>
        </a:p>
      </dgm:t>
    </dgm:pt>
    <dgm:pt modelId="{8464CDF4-83F5-4607-9171-F17814D486AE}" type="sibTrans" cxnId="{1C17CEB3-CEF3-4D62-8AC4-03076781C085}">
      <dgm:prSet/>
      <dgm:spPr/>
      <dgm:t>
        <a:bodyPr/>
        <a:lstStyle/>
        <a:p>
          <a:endParaRPr lang="en-US"/>
        </a:p>
      </dgm:t>
    </dgm:pt>
    <dgm:pt modelId="{9AB60F36-A9F5-4982-9BFA-16D361B046EA}">
      <dgm:prSet phldrT="[Text]" custT="1"/>
      <dgm:spPr/>
      <dgm:t>
        <a:bodyPr/>
        <a:lstStyle/>
        <a:p>
          <a:r>
            <a:rPr lang="en-US" sz="1600" b="1" dirty="0" err="1" smtClean="0"/>
            <a:t>Heteroscedastic</a:t>
          </a:r>
          <a:r>
            <a:rPr lang="en-US" sz="1600" b="1" dirty="0" smtClean="0"/>
            <a:t> residuals</a:t>
          </a:r>
        </a:p>
        <a:p>
          <a:r>
            <a:rPr lang="en-US" sz="1600" b="1" dirty="0" smtClean="0"/>
            <a:t>Limited model tuning</a:t>
          </a:r>
        </a:p>
        <a:p>
          <a:r>
            <a:rPr lang="en-US" sz="1600" b="1" dirty="0" smtClean="0"/>
            <a:t>Performance drop at extremes</a:t>
          </a:r>
          <a:endParaRPr lang="en-US" sz="1600" b="1" dirty="0"/>
        </a:p>
      </dgm:t>
    </dgm:pt>
    <dgm:pt modelId="{2677C9E5-6687-4CC5-9021-DCE537B1F4EE}" type="parTrans" cxnId="{8B9930E5-829A-4035-9AF0-C2B1356425B7}">
      <dgm:prSet/>
      <dgm:spPr/>
      <dgm:t>
        <a:bodyPr/>
        <a:lstStyle/>
        <a:p>
          <a:endParaRPr lang="en-US"/>
        </a:p>
      </dgm:t>
    </dgm:pt>
    <dgm:pt modelId="{A77BABA2-9D84-4F9A-AA4E-4C8A4273975A}" type="sibTrans" cxnId="{8B9930E5-829A-4035-9AF0-C2B1356425B7}">
      <dgm:prSet/>
      <dgm:spPr/>
      <dgm:t>
        <a:bodyPr/>
        <a:lstStyle/>
        <a:p>
          <a:endParaRPr lang="en-US"/>
        </a:p>
      </dgm:t>
    </dgm:pt>
    <dgm:pt modelId="{5B6ABEDC-4ED8-4BA3-822A-300902282656}" type="pres">
      <dgm:prSet presAssocID="{D80F2588-D5C9-49F2-984A-6B955CFD1CF5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9C7DD9-748E-4F81-A84D-1EEF7CA84F47}" type="pres">
      <dgm:prSet presAssocID="{D80F2588-D5C9-49F2-984A-6B955CFD1CF5}" presName="Background" presStyleLbl="bgImgPlace1" presStyleIdx="0" presStyleCnt="1" custLinFactNeighborX="-1149" custLinFactNeighborY="-11101"/>
      <dgm:spPr/>
    </dgm:pt>
    <dgm:pt modelId="{C0904381-203B-4018-B1D3-06B2C121E7ED}" type="pres">
      <dgm:prSet presAssocID="{D80F2588-D5C9-49F2-984A-6B955CFD1CF5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2AD07-6076-43A8-9CC9-F4E56D87557A}" type="pres">
      <dgm:prSet presAssocID="{D80F2588-D5C9-49F2-984A-6B955CFD1CF5}" presName="ParentText2" presStyleLbl="revTx" presStyleIdx="1" presStyleCnt="2" custLinFactNeighborX="2723" custLinFactNeighborY="-1247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EA13DF-D5C5-4C9C-BE83-5F8761F06455}" type="pres">
      <dgm:prSet presAssocID="{D80F2588-D5C9-49F2-984A-6B955CFD1CF5}" presName="Plus" presStyleLbl="alignNode1" presStyleIdx="0" presStyleCnt="2"/>
      <dgm:spPr/>
    </dgm:pt>
    <dgm:pt modelId="{9AD096E6-5988-436E-9732-2A28E5572AB8}" type="pres">
      <dgm:prSet presAssocID="{D80F2588-D5C9-49F2-984A-6B955CFD1CF5}" presName="Minus" presStyleLbl="alignNode1" presStyleIdx="1" presStyleCnt="2" custLinFactNeighborX="-12500" custLinFactNeighborY="-60529"/>
      <dgm:spPr/>
    </dgm:pt>
    <dgm:pt modelId="{ECBF9FFB-B9B4-45E2-92DF-03A78F42A3BB}" type="pres">
      <dgm:prSet presAssocID="{D80F2588-D5C9-49F2-984A-6B955CFD1CF5}" presName="Divider" presStyleLbl="parChTrans1D1" presStyleIdx="0" presStyleCnt="1"/>
      <dgm:spPr/>
    </dgm:pt>
  </dgm:ptLst>
  <dgm:cxnLst>
    <dgm:cxn modelId="{D2DF692F-66A1-4029-A120-9C056E895CCA}" type="presOf" srcId="{9AB60F36-A9F5-4982-9BFA-16D361B046EA}" destId="{98F2AD07-6076-43A8-9CC9-F4E56D87557A}" srcOrd="0" destOrd="0" presId="urn:microsoft.com/office/officeart/2009/3/layout/PlusandMinus"/>
    <dgm:cxn modelId="{D400048B-09AB-4CF5-9888-9FC8FC8D562C}" type="presOf" srcId="{D80F2588-D5C9-49F2-984A-6B955CFD1CF5}" destId="{5B6ABEDC-4ED8-4BA3-822A-300902282656}" srcOrd="0" destOrd="0" presId="urn:microsoft.com/office/officeart/2009/3/layout/PlusandMinus"/>
    <dgm:cxn modelId="{8B9930E5-829A-4035-9AF0-C2B1356425B7}" srcId="{D80F2588-D5C9-49F2-984A-6B955CFD1CF5}" destId="{9AB60F36-A9F5-4982-9BFA-16D361B046EA}" srcOrd="1" destOrd="0" parTransId="{2677C9E5-6687-4CC5-9021-DCE537B1F4EE}" sibTransId="{A77BABA2-9D84-4F9A-AA4E-4C8A4273975A}"/>
    <dgm:cxn modelId="{1C17CEB3-CEF3-4D62-8AC4-03076781C085}" srcId="{D80F2588-D5C9-49F2-984A-6B955CFD1CF5}" destId="{84FE45C4-B6F8-4358-AC88-3185D2391DFC}" srcOrd="0" destOrd="0" parTransId="{CEABC270-413B-4E6E-A54F-A23E5EFBBB5D}" sibTransId="{8464CDF4-83F5-4607-9171-F17814D486AE}"/>
    <dgm:cxn modelId="{454D6B76-F05C-489B-96A6-F56868C2F9BD}" type="presOf" srcId="{84FE45C4-B6F8-4358-AC88-3185D2391DFC}" destId="{C0904381-203B-4018-B1D3-06B2C121E7ED}" srcOrd="0" destOrd="0" presId="urn:microsoft.com/office/officeart/2009/3/layout/PlusandMinus"/>
    <dgm:cxn modelId="{A40E60DE-2BBA-43F7-BDED-B0633157A0C4}" type="presParOf" srcId="{5B6ABEDC-4ED8-4BA3-822A-300902282656}" destId="{B49C7DD9-748E-4F81-A84D-1EEF7CA84F47}" srcOrd="0" destOrd="0" presId="urn:microsoft.com/office/officeart/2009/3/layout/PlusandMinus"/>
    <dgm:cxn modelId="{4CC39EFA-F7BD-4201-BAFB-F4B6F73AA074}" type="presParOf" srcId="{5B6ABEDC-4ED8-4BA3-822A-300902282656}" destId="{C0904381-203B-4018-B1D3-06B2C121E7ED}" srcOrd="1" destOrd="0" presId="urn:microsoft.com/office/officeart/2009/3/layout/PlusandMinus"/>
    <dgm:cxn modelId="{ADC83999-F1CF-4FC2-AFE5-DDA4877FF5B3}" type="presParOf" srcId="{5B6ABEDC-4ED8-4BA3-822A-300902282656}" destId="{98F2AD07-6076-43A8-9CC9-F4E56D87557A}" srcOrd="2" destOrd="0" presId="urn:microsoft.com/office/officeart/2009/3/layout/PlusandMinus"/>
    <dgm:cxn modelId="{E16C5D96-41C7-4F51-8632-31D1E2043607}" type="presParOf" srcId="{5B6ABEDC-4ED8-4BA3-822A-300902282656}" destId="{52EA13DF-D5C5-4C9C-BE83-5F8761F06455}" srcOrd="3" destOrd="0" presId="urn:microsoft.com/office/officeart/2009/3/layout/PlusandMinus"/>
    <dgm:cxn modelId="{00D03243-96EC-4E51-A66B-AA174C0812ED}" type="presParOf" srcId="{5B6ABEDC-4ED8-4BA3-822A-300902282656}" destId="{9AD096E6-5988-436E-9732-2A28E5572AB8}" srcOrd="4" destOrd="0" presId="urn:microsoft.com/office/officeart/2009/3/layout/PlusandMinus"/>
    <dgm:cxn modelId="{CB535F70-5D1A-4D08-9247-0DF36DBCBDF9}" type="presParOf" srcId="{5B6ABEDC-4ED8-4BA3-822A-300902282656}" destId="{ECBF9FFB-B9B4-45E2-92DF-03A78F42A3BB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D6A7E6C-1080-4DEE-9AD3-E18E920FBA60}" type="doc">
      <dgm:prSet loTypeId="urn:microsoft.com/office/officeart/2009/3/layout/PlusandMinus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CD2A59-F0F0-40DB-B468-925402D1E892}">
      <dgm:prSet phldrT="[Text]" custT="1"/>
      <dgm:spPr/>
      <dgm:t>
        <a:bodyPr/>
        <a:lstStyle/>
        <a:p>
          <a:r>
            <a:rPr lang="en-US" sz="2000" dirty="0" smtClean="0"/>
            <a:t>Meaningful mood groups</a:t>
          </a:r>
        </a:p>
        <a:p>
          <a:r>
            <a:rPr lang="en-US" sz="2000" dirty="0" smtClean="0"/>
            <a:t>Simple interpretable method</a:t>
          </a:r>
          <a:endParaRPr lang="en-US" sz="2000" dirty="0"/>
        </a:p>
      </dgm:t>
    </dgm:pt>
    <dgm:pt modelId="{D6E86043-D31C-495D-A22C-F53258DF0F27}" type="parTrans" cxnId="{1F141D71-7A42-4A5E-80C4-8F72521B4A8D}">
      <dgm:prSet/>
      <dgm:spPr/>
      <dgm:t>
        <a:bodyPr/>
        <a:lstStyle/>
        <a:p>
          <a:endParaRPr lang="en-US"/>
        </a:p>
      </dgm:t>
    </dgm:pt>
    <dgm:pt modelId="{DCA4360C-3F44-40BC-B133-969F4F7F70E9}" type="sibTrans" cxnId="{1F141D71-7A42-4A5E-80C4-8F72521B4A8D}">
      <dgm:prSet/>
      <dgm:spPr/>
      <dgm:t>
        <a:bodyPr/>
        <a:lstStyle/>
        <a:p>
          <a:endParaRPr lang="en-US"/>
        </a:p>
      </dgm:t>
    </dgm:pt>
    <dgm:pt modelId="{38D13BE0-DF11-4C36-86A9-72BDF857FF5F}">
      <dgm:prSet phldrT="[Text]" custT="1"/>
      <dgm:spPr/>
      <dgm:t>
        <a:bodyPr/>
        <a:lstStyle/>
        <a:p>
          <a:r>
            <a:rPr lang="en-US" sz="1800" dirty="0" smtClean="0"/>
            <a:t>Cluster overlap</a:t>
          </a:r>
        </a:p>
        <a:p>
          <a:r>
            <a:rPr lang="en-US" sz="1800" dirty="0" smtClean="0"/>
            <a:t>Subjective mood labels</a:t>
          </a:r>
        </a:p>
        <a:p>
          <a:r>
            <a:rPr lang="en-US" sz="1800" dirty="0" smtClean="0"/>
            <a:t>K-Means assumptions</a:t>
          </a:r>
          <a:endParaRPr lang="en-US" sz="1800" dirty="0"/>
        </a:p>
      </dgm:t>
    </dgm:pt>
    <dgm:pt modelId="{832BBF71-20A9-4D29-86BE-3AB8585935EB}" type="parTrans" cxnId="{9BB2D42A-D177-4B88-8741-6F78C71D8A69}">
      <dgm:prSet/>
      <dgm:spPr/>
      <dgm:t>
        <a:bodyPr/>
        <a:lstStyle/>
        <a:p>
          <a:endParaRPr lang="en-US"/>
        </a:p>
      </dgm:t>
    </dgm:pt>
    <dgm:pt modelId="{CAEB1B3F-B2E8-41E1-8753-7DF6993830A4}" type="sibTrans" cxnId="{9BB2D42A-D177-4B88-8741-6F78C71D8A69}">
      <dgm:prSet/>
      <dgm:spPr/>
      <dgm:t>
        <a:bodyPr/>
        <a:lstStyle/>
        <a:p>
          <a:endParaRPr lang="en-US"/>
        </a:p>
      </dgm:t>
    </dgm:pt>
    <dgm:pt modelId="{08DBB16C-E011-4102-B730-CB6C882F0759}" type="pres">
      <dgm:prSet presAssocID="{1D6A7E6C-1080-4DEE-9AD3-E18E920FBA60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594A07-0BC7-43F7-B955-2D89F99D6771}" type="pres">
      <dgm:prSet presAssocID="{1D6A7E6C-1080-4DEE-9AD3-E18E920FBA60}" presName="Background" presStyleLbl="bgImgPlace1" presStyleIdx="0" presStyleCnt="1"/>
      <dgm:spPr/>
      <dgm:t>
        <a:bodyPr/>
        <a:lstStyle/>
        <a:p>
          <a:endParaRPr lang="en-US"/>
        </a:p>
      </dgm:t>
    </dgm:pt>
    <dgm:pt modelId="{F8DBD773-BA41-4CE1-BB59-72F9D24C8C2C}" type="pres">
      <dgm:prSet presAssocID="{1D6A7E6C-1080-4DEE-9AD3-E18E920FBA60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607BDF-EC11-40B0-A68F-69DC2121BE0C}" type="pres">
      <dgm:prSet presAssocID="{1D6A7E6C-1080-4DEE-9AD3-E18E920FBA60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A5315A-0701-4BA5-B5C1-A58CF5A0ECDB}" type="pres">
      <dgm:prSet presAssocID="{1D6A7E6C-1080-4DEE-9AD3-E18E920FBA60}" presName="Plus" presStyleLbl="alignNode1" presStyleIdx="0" presStyleCnt="2"/>
      <dgm:spPr/>
    </dgm:pt>
    <dgm:pt modelId="{D9D88C49-851F-4DC5-B14F-9055F6F6BD12}" type="pres">
      <dgm:prSet presAssocID="{1D6A7E6C-1080-4DEE-9AD3-E18E920FBA60}" presName="Minus" presStyleLbl="alignNode1" presStyleIdx="1" presStyleCnt="2"/>
      <dgm:spPr/>
    </dgm:pt>
    <dgm:pt modelId="{80C88E76-7F5E-43E3-9D3D-A2E6B5688AA2}" type="pres">
      <dgm:prSet presAssocID="{1D6A7E6C-1080-4DEE-9AD3-E18E920FBA60}" presName="Divider" presStyleLbl="parChTrans1D1" presStyleIdx="0" presStyleCnt="1"/>
      <dgm:spPr/>
    </dgm:pt>
  </dgm:ptLst>
  <dgm:cxnLst>
    <dgm:cxn modelId="{9BB2D42A-D177-4B88-8741-6F78C71D8A69}" srcId="{1D6A7E6C-1080-4DEE-9AD3-E18E920FBA60}" destId="{38D13BE0-DF11-4C36-86A9-72BDF857FF5F}" srcOrd="1" destOrd="0" parTransId="{832BBF71-20A9-4D29-86BE-3AB8585935EB}" sibTransId="{CAEB1B3F-B2E8-41E1-8753-7DF6993830A4}"/>
    <dgm:cxn modelId="{991A23BE-8E00-4EB5-B71A-47A751FBA41A}" type="presOf" srcId="{38D13BE0-DF11-4C36-86A9-72BDF857FF5F}" destId="{DD607BDF-EC11-40B0-A68F-69DC2121BE0C}" srcOrd="0" destOrd="0" presId="urn:microsoft.com/office/officeart/2009/3/layout/PlusandMinus"/>
    <dgm:cxn modelId="{12B40F77-047D-4474-B428-E813B7B3B0BB}" type="presOf" srcId="{87CD2A59-F0F0-40DB-B468-925402D1E892}" destId="{F8DBD773-BA41-4CE1-BB59-72F9D24C8C2C}" srcOrd="0" destOrd="0" presId="urn:microsoft.com/office/officeart/2009/3/layout/PlusandMinus"/>
    <dgm:cxn modelId="{1F141D71-7A42-4A5E-80C4-8F72521B4A8D}" srcId="{1D6A7E6C-1080-4DEE-9AD3-E18E920FBA60}" destId="{87CD2A59-F0F0-40DB-B468-925402D1E892}" srcOrd="0" destOrd="0" parTransId="{D6E86043-D31C-495D-A22C-F53258DF0F27}" sibTransId="{DCA4360C-3F44-40BC-B133-969F4F7F70E9}"/>
    <dgm:cxn modelId="{97ACDEBF-A298-4444-8716-FB1D01DE0A78}" type="presOf" srcId="{1D6A7E6C-1080-4DEE-9AD3-E18E920FBA60}" destId="{08DBB16C-E011-4102-B730-CB6C882F0759}" srcOrd="0" destOrd="0" presId="urn:microsoft.com/office/officeart/2009/3/layout/PlusandMinus"/>
    <dgm:cxn modelId="{EDD4C47D-917F-4E8E-920E-CEAF0FC1A32D}" type="presParOf" srcId="{08DBB16C-E011-4102-B730-CB6C882F0759}" destId="{F2594A07-0BC7-43F7-B955-2D89F99D6771}" srcOrd="0" destOrd="0" presId="urn:microsoft.com/office/officeart/2009/3/layout/PlusandMinus"/>
    <dgm:cxn modelId="{7C5AC991-8637-4594-BA15-87F16F2811D4}" type="presParOf" srcId="{08DBB16C-E011-4102-B730-CB6C882F0759}" destId="{F8DBD773-BA41-4CE1-BB59-72F9D24C8C2C}" srcOrd="1" destOrd="0" presId="urn:microsoft.com/office/officeart/2009/3/layout/PlusandMinus"/>
    <dgm:cxn modelId="{FCA18034-F2EC-41FC-815B-A15386583358}" type="presParOf" srcId="{08DBB16C-E011-4102-B730-CB6C882F0759}" destId="{DD607BDF-EC11-40B0-A68F-69DC2121BE0C}" srcOrd="2" destOrd="0" presId="urn:microsoft.com/office/officeart/2009/3/layout/PlusandMinus"/>
    <dgm:cxn modelId="{70D3CEBF-27FD-4ADE-AFDC-D0A0418BD466}" type="presParOf" srcId="{08DBB16C-E011-4102-B730-CB6C882F0759}" destId="{61A5315A-0701-4BA5-B5C1-A58CF5A0ECDB}" srcOrd="3" destOrd="0" presId="urn:microsoft.com/office/officeart/2009/3/layout/PlusandMinus"/>
    <dgm:cxn modelId="{694246FE-4546-405F-96E2-349E926D9B61}" type="presParOf" srcId="{08DBB16C-E011-4102-B730-CB6C882F0759}" destId="{D9D88C49-851F-4DC5-B14F-9055F6F6BD12}" srcOrd="4" destOrd="0" presId="urn:microsoft.com/office/officeart/2009/3/layout/PlusandMinus"/>
    <dgm:cxn modelId="{93CC2264-E60F-4595-89A8-0BD55F7CE18A}" type="presParOf" srcId="{08DBB16C-E011-4102-B730-CB6C882F0759}" destId="{80C88E76-7F5E-43E3-9D3D-A2E6B5688AA2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C681AD4-59ED-4ECF-8014-037A2153D57A}" type="doc">
      <dgm:prSet loTypeId="urn:microsoft.com/office/officeart/2009/3/layout/PlusandMinus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D539C1-8C7B-4EDB-AB8E-95B0C4AE6C3E}">
      <dgm:prSet phldrT="[Text]" custT="1"/>
      <dgm:spPr/>
      <dgm:t>
        <a:bodyPr/>
        <a:lstStyle/>
        <a:p>
          <a:endParaRPr lang="en-US" sz="1600" dirty="0"/>
        </a:p>
      </dgm:t>
    </dgm:pt>
    <dgm:pt modelId="{F2EAD114-48FE-455C-9A1B-FA9B25C25F1B}" type="parTrans" cxnId="{61489CF7-1D2A-405D-B2B9-F7AFDFAB6E5C}">
      <dgm:prSet/>
      <dgm:spPr/>
      <dgm:t>
        <a:bodyPr/>
        <a:lstStyle/>
        <a:p>
          <a:endParaRPr lang="en-US"/>
        </a:p>
      </dgm:t>
    </dgm:pt>
    <dgm:pt modelId="{06FABD97-ECC1-463B-83CD-DE5836A90394}" type="sibTrans" cxnId="{61489CF7-1D2A-405D-B2B9-F7AFDFAB6E5C}">
      <dgm:prSet/>
      <dgm:spPr/>
      <dgm:t>
        <a:bodyPr/>
        <a:lstStyle/>
        <a:p>
          <a:endParaRPr lang="en-US"/>
        </a:p>
      </dgm:t>
    </dgm:pt>
    <dgm:pt modelId="{76526AA6-D74D-44E2-809A-41C17E759329}">
      <dgm:prSet phldrT="[Text]" custT="1"/>
      <dgm:spPr/>
      <dgm:t>
        <a:bodyPr/>
        <a:lstStyle/>
        <a:p>
          <a:r>
            <a:rPr lang="en-US" sz="1600" b="1" dirty="0" smtClean="0"/>
            <a:t>Basic recommender logic</a:t>
          </a:r>
        </a:p>
        <a:p>
          <a:r>
            <a:rPr lang="en-US" sz="1600" b="1" dirty="0" smtClean="0"/>
            <a:t>No personalization</a:t>
          </a:r>
        </a:p>
        <a:p>
          <a:r>
            <a:rPr lang="en-US" sz="1600" b="1" dirty="0" smtClean="0"/>
            <a:t>No hybrid filtering</a:t>
          </a:r>
          <a:endParaRPr lang="en-US" sz="1600" b="1" dirty="0"/>
        </a:p>
      </dgm:t>
    </dgm:pt>
    <dgm:pt modelId="{4C5CD53F-80AB-4F5C-801A-6EEFA7F34A35}" type="parTrans" cxnId="{F7727F6D-AE99-4994-BBFB-128DBEB0904C}">
      <dgm:prSet/>
      <dgm:spPr/>
      <dgm:t>
        <a:bodyPr/>
        <a:lstStyle/>
        <a:p>
          <a:endParaRPr lang="en-US"/>
        </a:p>
      </dgm:t>
    </dgm:pt>
    <dgm:pt modelId="{794D33A5-6F15-46BB-AEAD-17293966DEEA}" type="sibTrans" cxnId="{F7727F6D-AE99-4994-BBFB-128DBEB0904C}">
      <dgm:prSet/>
      <dgm:spPr/>
      <dgm:t>
        <a:bodyPr/>
        <a:lstStyle/>
        <a:p>
          <a:endParaRPr lang="en-US"/>
        </a:p>
      </dgm:t>
    </dgm:pt>
    <dgm:pt modelId="{0CEF56DD-2C76-4FD5-A43C-3F8F24E6D266}" type="pres">
      <dgm:prSet presAssocID="{AC681AD4-59ED-4ECF-8014-037A2153D57A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A364BB6-A2A6-4499-80E5-0C9122B9F2B1}" type="pres">
      <dgm:prSet presAssocID="{AC681AD4-59ED-4ECF-8014-037A2153D57A}" presName="Background" presStyleLbl="bgImgPlace1" presStyleIdx="0" presStyleCnt="1"/>
      <dgm:spPr/>
    </dgm:pt>
    <dgm:pt modelId="{E9EB3B6B-70F2-4C17-8404-995BC730F0A3}" type="pres">
      <dgm:prSet presAssocID="{AC681AD4-59ED-4ECF-8014-037A2153D57A}" presName="ParentText1" presStyleLbl="revTx" presStyleIdx="0" presStyleCnt="2" custLinFactNeighborX="-2425" custLinFactNeighborY="-67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C327B2-EE3F-48F3-AEB9-31944DD410FA}" type="pres">
      <dgm:prSet presAssocID="{AC681AD4-59ED-4ECF-8014-037A2153D57A}" presName="ParentText2" presStyleLbl="revTx" presStyleIdx="1" presStyleCnt="2" custLinFactNeighborX="399" custLinFactNeighborY="-671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017FB-FCD4-4ABD-8C6A-FA85BBD55466}" type="pres">
      <dgm:prSet presAssocID="{AC681AD4-59ED-4ECF-8014-037A2153D57A}" presName="Plus" presStyleLbl="alignNode1" presStyleIdx="0" presStyleCnt="2"/>
      <dgm:spPr/>
    </dgm:pt>
    <dgm:pt modelId="{E642B488-A2C9-462F-9297-B60C69816D08}" type="pres">
      <dgm:prSet presAssocID="{AC681AD4-59ED-4ECF-8014-037A2153D57A}" presName="Minus" presStyleLbl="alignNode1" presStyleIdx="1" presStyleCnt="2"/>
      <dgm:spPr/>
    </dgm:pt>
    <dgm:pt modelId="{695E8E24-A166-40E4-881F-554ACD51F895}" type="pres">
      <dgm:prSet presAssocID="{AC681AD4-59ED-4ECF-8014-037A2153D57A}" presName="Divider" presStyleLbl="parChTrans1D1" presStyleIdx="0" presStyleCnt="1"/>
      <dgm:spPr/>
    </dgm:pt>
  </dgm:ptLst>
  <dgm:cxnLst>
    <dgm:cxn modelId="{942CF3D5-689B-42BF-A746-FB60370ACB07}" type="presOf" srcId="{AAD539C1-8C7B-4EDB-AB8E-95B0C4AE6C3E}" destId="{E9EB3B6B-70F2-4C17-8404-995BC730F0A3}" srcOrd="0" destOrd="0" presId="urn:microsoft.com/office/officeart/2009/3/layout/PlusandMinus"/>
    <dgm:cxn modelId="{F7727F6D-AE99-4994-BBFB-128DBEB0904C}" srcId="{AC681AD4-59ED-4ECF-8014-037A2153D57A}" destId="{76526AA6-D74D-44E2-809A-41C17E759329}" srcOrd="1" destOrd="0" parTransId="{4C5CD53F-80AB-4F5C-801A-6EEFA7F34A35}" sibTransId="{794D33A5-6F15-46BB-AEAD-17293966DEEA}"/>
    <dgm:cxn modelId="{701F9401-CB37-43C2-B810-0EE5F5AC1429}" type="presOf" srcId="{76526AA6-D74D-44E2-809A-41C17E759329}" destId="{76C327B2-EE3F-48F3-AEB9-31944DD410FA}" srcOrd="0" destOrd="0" presId="urn:microsoft.com/office/officeart/2009/3/layout/PlusandMinus"/>
    <dgm:cxn modelId="{61489CF7-1D2A-405D-B2B9-F7AFDFAB6E5C}" srcId="{AC681AD4-59ED-4ECF-8014-037A2153D57A}" destId="{AAD539C1-8C7B-4EDB-AB8E-95B0C4AE6C3E}" srcOrd="0" destOrd="0" parTransId="{F2EAD114-48FE-455C-9A1B-FA9B25C25F1B}" sibTransId="{06FABD97-ECC1-463B-83CD-DE5836A90394}"/>
    <dgm:cxn modelId="{CBF76C09-E458-4FDB-9D39-2F3AB7976AC3}" type="presOf" srcId="{AC681AD4-59ED-4ECF-8014-037A2153D57A}" destId="{0CEF56DD-2C76-4FD5-A43C-3F8F24E6D266}" srcOrd="0" destOrd="0" presId="urn:microsoft.com/office/officeart/2009/3/layout/PlusandMinus"/>
    <dgm:cxn modelId="{2B8B9895-C373-4C20-AA45-E9D738136410}" type="presParOf" srcId="{0CEF56DD-2C76-4FD5-A43C-3F8F24E6D266}" destId="{4A364BB6-A2A6-4499-80E5-0C9122B9F2B1}" srcOrd="0" destOrd="0" presId="urn:microsoft.com/office/officeart/2009/3/layout/PlusandMinus"/>
    <dgm:cxn modelId="{191C29A0-7936-41F9-ABB0-51E75C36BCD9}" type="presParOf" srcId="{0CEF56DD-2C76-4FD5-A43C-3F8F24E6D266}" destId="{E9EB3B6B-70F2-4C17-8404-995BC730F0A3}" srcOrd="1" destOrd="0" presId="urn:microsoft.com/office/officeart/2009/3/layout/PlusandMinus"/>
    <dgm:cxn modelId="{E88CB835-2106-4475-A046-CE2F75584CF0}" type="presParOf" srcId="{0CEF56DD-2C76-4FD5-A43C-3F8F24E6D266}" destId="{76C327B2-EE3F-48F3-AEB9-31944DD410FA}" srcOrd="2" destOrd="0" presId="urn:microsoft.com/office/officeart/2009/3/layout/PlusandMinus"/>
    <dgm:cxn modelId="{E971FA22-CF4D-409B-BB24-28237150221E}" type="presParOf" srcId="{0CEF56DD-2C76-4FD5-A43C-3F8F24E6D266}" destId="{042017FB-FCD4-4ABD-8C6A-FA85BBD55466}" srcOrd="3" destOrd="0" presId="urn:microsoft.com/office/officeart/2009/3/layout/PlusandMinus"/>
    <dgm:cxn modelId="{032D1F7F-C45E-48D5-B388-00BFE10A88F4}" type="presParOf" srcId="{0CEF56DD-2C76-4FD5-A43C-3F8F24E6D266}" destId="{E642B488-A2C9-462F-9297-B60C69816D08}" srcOrd="4" destOrd="0" presId="urn:microsoft.com/office/officeart/2009/3/layout/PlusandMinus"/>
    <dgm:cxn modelId="{692306B9-DBAA-468E-BBF8-C55BCCCABEBB}" type="presParOf" srcId="{0CEF56DD-2C76-4FD5-A43C-3F8F24E6D266}" destId="{695E8E24-A166-40E4-881F-554ACD51F895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DDC2F-E2A9-4AAB-8702-57FB596040CB}">
      <dsp:nvSpPr>
        <dsp:cNvPr id="0" name=""/>
        <dsp:cNvSpPr/>
      </dsp:nvSpPr>
      <dsp:spPr>
        <a:xfrm rot="5400000">
          <a:off x="5298008" y="-2300824"/>
          <a:ext cx="492606" cy="521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Speed of the track in beats per minute (BPM)</a:t>
          </a:r>
          <a:endParaRPr lang="en-US" sz="2000" kern="1200" dirty="0"/>
        </a:p>
      </dsp:txBody>
      <dsp:txXfrm rot="-5400000">
        <a:off x="2935224" y="86007"/>
        <a:ext cx="5194129" cy="444512"/>
      </dsp:txXfrm>
    </dsp:sp>
    <dsp:sp modelId="{95537F0E-226B-401C-B25F-2463B10B17F1}">
      <dsp:nvSpPr>
        <dsp:cNvPr id="0" name=""/>
        <dsp:cNvSpPr/>
      </dsp:nvSpPr>
      <dsp:spPr>
        <a:xfrm>
          <a:off x="0" y="384"/>
          <a:ext cx="2935224" cy="615757"/>
        </a:xfrm>
        <a:prstGeom prst="roundRect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tx1"/>
              </a:solidFill>
            </a:rPr>
            <a:t>Tempo</a:t>
          </a:r>
          <a:endParaRPr lang="en-US" sz="2700" b="1" kern="1200" dirty="0">
            <a:solidFill>
              <a:schemeClr val="tx1"/>
            </a:solidFill>
          </a:endParaRPr>
        </a:p>
      </dsp:txBody>
      <dsp:txXfrm>
        <a:off x="30059" y="30443"/>
        <a:ext cx="2875106" cy="555639"/>
      </dsp:txXfrm>
    </dsp:sp>
    <dsp:sp modelId="{5D35C144-89E8-490E-B6C0-A6DDEBFEA40E}">
      <dsp:nvSpPr>
        <dsp:cNvPr id="0" name=""/>
        <dsp:cNvSpPr/>
      </dsp:nvSpPr>
      <dsp:spPr>
        <a:xfrm rot="5400000">
          <a:off x="5298008" y="-1654279"/>
          <a:ext cx="492606" cy="521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Intensity and activity level of the track</a:t>
          </a:r>
          <a:endParaRPr lang="en-US" sz="2000" kern="1200" dirty="0"/>
        </a:p>
      </dsp:txBody>
      <dsp:txXfrm rot="-5400000">
        <a:off x="2935224" y="732552"/>
        <a:ext cx="5194129" cy="444512"/>
      </dsp:txXfrm>
    </dsp:sp>
    <dsp:sp modelId="{D71AFD65-B696-49B3-B3D1-0F197657E524}">
      <dsp:nvSpPr>
        <dsp:cNvPr id="0" name=""/>
        <dsp:cNvSpPr/>
      </dsp:nvSpPr>
      <dsp:spPr>
        <a:xfrm>
          <a:off x="0" y="646929"/>
          <a:ext cx="2935224" cy="615757"/>
        </a:xfrm>
        <a:prstGeom prst="roundRect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tx1"/>
              </a:solidFill>
            </a:rPr>
            <a:t>Energy</a:t>
          </a:r>
          <a:endParaRPr lang="en-US" sz="2700" b="1" kern="1200" dirty="0">
            <a:solidFill>
              <a:schemeClr val="tx1"/>
            </a:solidFill>
          </a:endParaRPr>
        </a:p>
      </dsp:txBody>
      <dsp:txXfrm>
        <a:off x="30059" y="676988"/>
        <a:ext cx="2875106" cy="555639"/>
      </dsp:txXfrm>
    </dsp:sp>
    <dsp:sp modelId="{462F338B-875D-4708-A02B-50C4289F902C}">
      <dsp:nvSpPr>
        <dsp:cNvPr id="0" name=""/>
        <dsp:cNvSpPr/>
      </dsp:nvSpPr>
      <dsp:spPr>
        <a:xfrm rot="5400000">
          <a:off x="5298008" y="-1007733"/>
          <a:ext cx="492606" cy="521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Musical positivity or emotional brightness of a track</a:t>
          </a:r>
          <a:endParaRPr lang="en-US" sz="1800" kern="1200" dirty="0"/>
        </a:p>
      </dsp:txBody>
      <dsp:txXfrm rot="-5400000">
        <a:off x="2935224" y="1379098"/>
        <a:ext cx="5194129" cy="444512"/>
      </dsp:txXfrm>
    </dsp:sp>
    <dsp:sp modelId="{716FE199-5206-40D9-B73D-8DA7F106C361}">
      <dsp:nvSpPr>
        <dsp:cNvPr id="0" name=""/>
        <dsp:cNvSpPr/>
      </dsp:nvSpPr>
      <dsp:spPr>
        <a:xfrm>
          <a:off x="0" y="1295402"/>
          <a:ext cx="2935224" cy="615757"/>
        </a:xfrm>
        <a:prstGeom prst="roundRect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tx1"/>
              </a:solidFill>
            </a:rPr>
            <a:t>Valence</a:t>
          </a:r>
          <a:endParaRPr lang="en-US" sz="2700" b="1" kern="1200" dirty="0">
            <a:solidFill>
              <a:schemeClr val="tx1"/>
            </a:solidFill>
          </a:endParaRPr>
        </a:p>
      </dsp:txBody>
      <dsp:txXfrm>
        <a:off x="30059" y="1325461"/>
        <a:ext cx="2875106" cy="555639"/>
      </dsp:txXfrm>
    </dsp:sp>
    <dsp:sp modelId="{3723E086-5C64-4692-916B-9227630CFA4B}">
      <dsp:nvSpPr>
        <dsp:cNvPr id="0" name=""/>
        <dsp:cNvSpPr/>
      </dsp:nvSpPr>
      <dsp:spPr>
        <a:xfrm rot="5400000">
          <a:off x="5298008" y="-361188"/>
          <a:ext cx="492606" cy="521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Likelihood that the track is acoustic (uses non-electronic instruments)</a:t>
          </a:r>
          <a:endParaRPr lang="en-US" sz="1800" kern="1200" dirty="0"/>
        </a:p>
      </dsp:txBody>
      <dsp:txXfrm rot="-5400000">
        <a:off x="2935224" y="2025643"/>
        <a:ext cx="5194129" cy="444512"/>
      </dsp:txXfrm>
    </dsp:sp>
    <dsp:sp modelId="{AADC14C5-F3A8-47C1-A4C8-3658456C18F6}">
      <dsp:nvSpPr>
        <dsp:cNvPr id="0" name=""/>
        <dsp:cNvSpPr/>
      </dsp:nvSpPr>
      <dsp:spPr>
        <a:xfrm>
          <a:off x="0" y="1940021"/>
          <a:ext cx="2935224" cy="615757"/>
        </a:xfrm>
        <a:prstGeom prst="roundRect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err="1" smtClean="0">
              <a:solidFill>
                <a:schemeClr val="tx1"/>
              </a:solidFill>
            </a:rPr>
            <a:t>Acousticness</a:t>
          </a:r>
          <a:endParaRPr lang="en-US" sz="2700" b="1" kern="1200" dirty="0">
            <a:solidFill>
              <a:schemeClr val="tx1"/>
            </a:solidFill>
          </a:endParaRPr>
        </a:p>
      </dsp:txBody>
      <dsp:txXfrm>
        <a:off x="30059" y="1970080"/>
        <a:ext cx="2875106" cy="555639"/>
      </dsp:txXfrm>
    </dsp:sp>
    <dsp:sp modelId="{576914C1-D5C5-4F02-B5BD-6C8C00109B38}">
      <dsp:nvSpPr>
        <dsp:cNvPr id="0" name=""/>
        <dsp:cNvSpPr/>
      </dsp:nvSpPr>
      <dsp:spPr>
        <a:xfrm rot="5400000">
          <a:off x="5298008" y="285357"/>
          <a:ext cx="492606" cy="521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Presence of spoken words in a track</a:t>
          </a:r>
          <a:endParaRPr lang="en-US" sz="2000" kern="1200" dirty="0"/>
        </a:p>
      </dsp:txBody>
      <dsp:txXfrm rot="-5400000">
        <a:off x="2935224" y="2672189"/>
        <a:ext cx="5194129" cy="444512"/>
      </dsp:txXfrm>
    </dsp:sp>
    <dsp:sp modelId="{DA392298-9CE5-47A8-8A86-BF2510E27477}">
      <dsp:nvSpPr>
        <dsp:cNvPr id="0" name=""/>
        <dsp:cNvSpPr/>
      </dsp:nvSpPr>
      <dsp:spPr>
        <a:xfrm>
          <a:off x="0" y="2586566"/>
          <a:ext cx="2935224" cy="615757"/>
        </a:xfrm>
        <a:prstGeom prst="roundRect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err="1" smtClean="0">
              <a:solidFill>
                <a:schemeClr val="tx1"/>
              </a:solidFill>
            </a:rPr>
            <a:t>Speechiness</a:t>
          </a:r>
          <a:endParaRPr lang="en-US" sz="2700" b="1" kern="1200" dirty="0">
            <a:solidFill>
              <a:schemeClr val="tx1"/>
            </a:solidFill>
          </a:endParaRPr>
        </a:p>
      </dsp:txBody>
      <dsp:txXfrm>
        <a:off x="30059" y="2616625"/>
        <a:ext cx="2875106" cy="555639"/>
      </dsp:txXfrm>
    </dsp:sp>
    <dsp:sp modelId="{02C329E5-796C-41F5-823A-C81199A8CD8F}">
      <dsp:nvSpPr>
        <dsp:cNvPr id="0" name=""/>
        <dsp:cNvSpPr/>
      </dsp:nvSpPr>
      <dsp:spPr>
        <a:xfrm rot="5400000">
          <a:off x="5298008" y="931903"/>
          <a:ext cx="492606" cy="521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Probability that the track is instrumental, without vocals</a:t>
          </a:r>
          <a:endParaRPr lang="en-US" sz="1800" kern="1200" dirty="0"/>
        </a:p>
      </dsp:txBody>
      <dsp:txXfrm rot="-5400000">
        <a:off x="2935224" y="3318735"/>
        <a:ext cx="5194129" cy="444512"/>
      </dsp:txXfrm>
    </dsp:sp>
    <dsp:sp modelId="{954766A1-3186-449C-ADF1-02E53E00A5C0}">
      <dsp:nvSpPr>
        <dsp:cNvPr id="0" name=""/>
        <dsp:cNvSpPr/>
      </dsp:nvSpPr>
      <dsp:spPr>
        <a:xfrm>
          <a:off x="0" y="3233112"/>
          <a:ext cx="2935224" cy="615757"/>
        </a:xfrm>
        <a:prstGeom prst="roundRect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err="1" smtClean="0">
              <a:solidFill>
                <a:schemeClr val="tx1"/>
              </a:solidFill>
            </a:rPr>
            <a:t>Instrumentalness</a:t>
          </a:r>
          <a:endParaRPr lang="en-US" sz="2700" b="1" kern="1200" dirty="0">
            <a:solidFill>
              <a:schemeClr val="tx1"/>
            </a:solidFill>
          </a:endParaRPr>
        </a:p>
      </dsp:txBody>
      <dsp:txXfrm>
        <a:off x="30059" y="3263171"/>
        <a:ext cx="2875106" cy="555639"/>
      </dsp:txXfrm>
    </dsp:sp>
    <dsp:sp modelId="{45CC82B4-E0C5-4041-B7C7-987E9D9DA847}">
      <dsp:nvSpPr>
        <dsp:cNvPr id="0" name=""/>
        <dsp:cNvSpPr/>
      </dsp:nvSpPr>
      <dsp:spPr>
        <a:xfrm rot="5400000">
          <a:off x="5298008" y="1578448"/>
          <a:ext cx="492606" cy="52181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Detects the presence of an audience; higher values suggest a live recording</a:t>
          </a:r>
          <a:endParaRPr lang="en-US" sz="18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/>
        </a:p>
      </dsp:txBody>
      <dsp:txXfrm rot="-5400000">
        <a:off x="2935224" y="3965280"/>
        <a:ext cx="5194129" cy="444512"/>
      </dsp:txXfrm>
    </dsp:sp>
    <dsp:sp modelId="{C1CC28F3-D012-41A7-B22E-F48B62BE669B}">
      <dsp:nvSpPr>
        <dsp:cNvPr id="0" name=""/>
        <dsp:cNvSpPr/>
      </dsp:nvSpPr>
      <dsp:spPr>
        <a:xfrm>
          <a:off x="0" y="3879658"/>
          <a:ext cx="2935224" cy="615757"/>
        </a:xfrm>
        <a:prstGeom prst="roundRect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solidFill>
                <a:schemeClr val="tx1"/>
              </a:solidFill>
            </a:rPr>
            <a:t>     </a:t>
          </a:r>
          <a:r>
            <a:rPr lang="en-US" sz="2700" b="1" kern="1200" dirty="0" err="1" smtClean="0">
              <a:solidFill>
                <a:schemeClr val="tx1"/>
              </a:solidFill>
            </a:rPr>
            <a:t>Liveness</a:t>
          </a:r>
          <a:r>
            <a:rPr lang="en-US" sz="2700" kern="1200" dirty="0" smtClean="0"/>
            <a:t>	</a:t>
          </a:r>
          <a:endParaRPr lang="en-US" sz="2700" kern="1200" dirty="0"/>
        </a:p>
      </dsp:txBody>
      <dsp:txXfrm>
        <a:off x="30059" y="3909717"/>
        <a:ext cx="2875106" cy="5556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C1BAC-12D6-4C6B-B79B-80A3DA265413}">
      <dsp:nvSpPr>
        <dsp:cNvPr id="0" name=""/>
        <dsp:cNvSpPr/>
      </dsp:nvSpPr>
      <dsp:spPr>
        <a:xfrm rot="5400000">
          <a:off x="3753961" y="-1459537"/>
          <a:ext cx="782637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/>
            <a:t>NumPy</a:t>
          </a:r>
          <a:r>
            <a:rPr lang="en-US" sz="2200" kern="1200" dirty="0" smtClean="0"/>
            <a:t> 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Pandas </a:t>
          </a:r>
          <a:endParaRPr lang="en-US" sz="2200" kern="1200" dirty="0"/>
        </a:p>
      </dsp:txBody>
      <dsp:txXfrm rot="-5400000">
        <a:off x="2194560" y="138069"/>
        <a:ext cx="3863235" cy="706227"/>
      </dsp:txXfrm>
    </dsp:sp>
    <dsp:sp modelId="{EA100041-0089-49CF-AF57-0776EAA56190}">
      <dsp:nvSpPr>
        <dsp:cNvPr id="0" name=""/>
        <dsp:cNvSpPr/>
      </dsp:nvSpPr>
      <dsp:spPr>
        <a:xfrm>
          <a:off x="0" y="2033"/>
          <a:ext cx="2194560" cy="978296"/>
        </a:xfrm>
        <a:prstGeom prst="roundRect">
          <a:avLst/>
        </a:prstGeom>
        <a:solidFill>
          <a:schemeClr val="accent5"/>
        </a:solidFill>
        <a:ln w="47625" cap="flat" cmpd="dbl" algn="ctr">
          <a:solidFill>
            <a:schemeClr val="lt1"/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1" kern="1200" dirty="0" smtClean="0">
            <a:solidFill>
              <a:schemeClr val="tx1"/>
            </a:solidFill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Numerical &amp; Data Handling</a:t>
          </a:r>
          <a:r>
            <a:rPr lang="en-US" sz="2000" kern="1200" dirty="0" smtClean="0"/>
            <a:t>
</a:t>
          </a:r>
          <a:endParaRPr lang="en-US" sz="2000" kern="1200" dirty="0"/>
        </a:p>
      </dsp:txBody>
      <dsp:txXfrm>
        <a:off x="47756" y="49789"/>
        <a:ext cx="2099048" cy="882784"/>
      </dsp:txXfrm>
    </dsp:sp>
    <dsp:sp modelId="{8C775637-46D4-4FBD-81A5-E16E504896E6}">
      <dsp:nvSpPr>
        <dsp:cNvPr id="0" name=""/>
        <dsp:cNvSpPr/>
      </dsp:nvSpPr>
      <dsp:spPr>
        <a:xfrm rot="5400000">
          <a:off x="3753961" y="-432325"/>
          <a:ext cx="782637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/>
            <a:t>Matplotlib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/>
            <a:t>Seaborn</a:t>
          </a:r>
          <a:endParaRPr lang="en-US" sz="2200" kern="1200" dirty="0"/>
        </a:p>
      </dsp:txBody>
      <dsp:txXfrm rot="-5400000">
        <a:off x="2194560" y="1165281"/>
        <a:ext cx="3863235" cy="706227"/>
      </dsp:txXfrm>
    </dsp:sp>
    <dsp:sp modelId="{115A7FD1-8B7B-495D-B068-8740495038FD}">
      <dsp:nvSpPr>
        <dsp:cNvPr id="0" name=""/>
        <dsp:cNvSpPr/>
      </dsp:nvSpPr>
      <dsp:spPr>
        <a:xfrm>
          <a:off x="0" y="1029245"/>
          <a:ext cx="2194560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b="1" kern="1200" dirty="0" smtClean="0">
            <a:solidFill>
              <a:schemeClr val="tx1"/>
            </a:solidFill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Visualization</a:t>
          </a:r>
          <a:r>
            <a:rPr lang="en-US" sz="2000" kern="1200" dirty="0" smtClean="0"/>
            <a:t>
</a:t>
          </a:r>
          <a:endParaRPr lang="en-US" sz="2000" kern="1200" dirty="0"/>
        </a:p>
      </dsp:txBody>
      <dsp:txXfrm>
        <a:off x="47756" y="1077001"/>
        <a:ext cx="2099048" cy="882784"/>
      </dsp:txXfrm>
    </dsp:sp>
    <dsp:sp modelId="{558FB92F-EC86-42C8-A71F-A41F900FB544}">
      <dsp:nvSpPr>
        <dsp:cNvPr id="0" name=""/>
        <dsp:cNvSpPr/>
      </dsp:nvSpPr>
      <dsp:spPr>
        <a:xfrm rot="5400000">
          <a:off x="3753961" y="594885"/>
          <a:ext cx="782637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/>
            <a:t>Scikit</a:t>
          </a:r>
          <a:r>
            <a:rPr lang="en-US" sz="2200" kern="1200" dirty="0" smtClean="0"/>
            <a:t>-learn (</a:t>
          </a:r>
          <a:r>
            <a:rPr lang="en-US" sz="2200" kern="1200" dirty="0" err="1" smtClean="0"/>
            <a:t>sklearn</a:t>
          </a:r>
          <a:r>
            <a:rPr lang="en-US" sz="2200" kern="1200" dirty="0" smtClean="0"/>
            <a:t>)</a:t>
          </a:r>
          <a:endParaRPr lang="en-US" sz="2200" kern="1200" dirty="0"/>
        </a:p>
      </dsp:txBody>
      <dsp:txXfrm rot="-5400000">
        <a:off x="2194560" y="2192492"/>
        <a:ext cx="3863235" cy="706227"/>
      </dsp:txXfrm>
    </dsp:sp>
    <dsp:sp modelId="{29D700C1-F0F8-435A-9009-7707D07AE426}">
      <dsp:nvSpPr>
        <dsp:cNvPr id="0" name=""/>
        <dsp:cNvSpPr/>
      </dsp:nvSpPr>
      <dsp:spPr>
        <a:xfrm>
          <a:off x="0" y="2056457"/>
          <a:ext cx="2194560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 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Machine Learning &amp; Modeling</a:t>
          </a:r>
          <a:r>
            <a:rPr lang="en-US" sz="2000" kern="1200" dirty="0" smtClean="0"/>
            <a:t>
</a:t>
          </a:r>
          <a:endParaRPr lang="en-US" sz="2000" kern="1200" dirty="0"/>
        </a:p>
      </dsp:txBody>
      <dsp:txXfrm>
        <a:off x="47756" y="2104213"/>
        <a:ext cx="2099048" cy="882784"/>
      </dsp:txXfrm>
    </dsp:sp>
    <dsp:sp modelId="{85EED7F1-A468-4AE2-8DCC-823259E0D7DE}">
      <dsp:nvSpPr>
        <dsp:cNvPr id="0" name=""/>
        <dsp:cNvSpPr/>
      </dsp:nvSpPr>
      <dsp:spPr>
        <a:xfrm rot="5400000">
          <a:off x="3753961" y="1622097"/>
          <a:ext cx="782637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err="1" smtClean="0"/>
            <a:t>Scipy</a:t>
          </a:r>
          <a:endParaRPr lang="en-US" sz="2200" kern="1200" dirty="0"/>
        </a:p>
      </dsp:txBody>
      <dsp:txXfrm rot="-5400000">
        <a:off x="2194560" y="3219704"/>
        <a:ext cx="3863235" cy="706227"/>
      </dsp:txXfrm>
    </dsp:sp>
    <dsp:sp modelId="{22045EB9-22B9-4F47-876B-6DAB0FB147A2}">
      <dsp:nvSpPr>
        <dsp:cNvPr id="0" name=""/>
        <dsp:cNvSpPr/>
      </dsp:nvSpPr>
      <dsp:spPr>
        <a:xfrm>
          <a:off x="0" y="3083669"/>
          <a:ext cx="2194560" cy="978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Statistical analysis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47756" y="3131425"/>
        <a:ext cx="2099048" cy="8827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3A019-5B08-4C6D-B6BD-3CF94CE074DA}">
      <dsp:nvSpPr>
        <dsp:cNvPr id="0" name=""/>
        <dsp:cNvSpPr/>
      </dsp:nvSpPr>
      <dsp:spPr>
        <a:xfrm>
          <a:off x="611504" y="0"/>
          <a:ext cx="6930390" cy="44958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EAB6317-3FB6-4E2B-9939-F887E37AAFFA}">
      <dsp:nvSpPr>
        <dsp:cNvPr id="0" name=""/>
        <dsp:cNvSpPr/>
      </dsp:nvSpPr>
      <dsp:spPr>
        <a:xfrm>
          <a:off x="276291" y="1348740"/>
          <a:ext cx="2446020" cy="1798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Performed </a:t>
          </a:r>
          <a:r>
            <a:rPr lang="en-US" sz="1700" b="1" kern="1200" smtClean="0"/>
            <a:t>K-Means clustering</a:t>
          </a:r>
          <a:r>
            <a:rPr lang="en-US" sz="1700" kern="1200" smtClean="0"/>
            <a:t> on mood features:</a:t>
          </a:r>
          <a:br>
            <a:rPr lang="en-US" sz="1700" kern="1200" smtClean="0"/>
          </a:br>
          <a:r>
            <a:rPr lang="en-US" sz="1700" kern="1200" smtClean="0"/>
            <a:t>valence, energy, acousticness, danceability, tempo, loudness</a:t>
          </a:r>
          <a:endParaRPr lang="en-US" sz="1700" kern="1200"/>
        </a:p>
      </dsp:txBody>
      <dsp:txXfrm>
        <a:off x="364078" y="1436527"/>
        <a:ext cx="2270446" cy="1622746"/>
      </dsp:txXfrm>
    </dsp:sp>
    <dsp:sp modelId="{E46093E2-8754-480D-84DD-BBA07CF87C21}">
      <dsp:nvSpPr>
        <dsp:cNvPr id="0" name=""/>
        <dsp:cNvSpPr/>
      </dsp:nvSpPr>
      <dsp:spPr>
        <a:xfrm>
          <a:off x="2853689" y="1348740"/>
          <a:ext cx="2446020" cy="1798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Formed </a:t>
          </a:r>
          <a:r>
            <a:rPr lang="en-US" sz="1700" b="1" kern="1200" smtClean="0"/>
            <a:t>4 emotional clusters</a:t>
          </a:r>
          <a:r>
            <a:rPr lang="en-US" sz="1700" kern="1200" smtClean="0"/>
            <a:t>: Aggressive, Happy, Sad, Chill</a:t>
          </a:r>
          <a:endParaRPr lang="en-US" sz="1700" kern="1200"/>
        </a:p>
      </dsp:txBody>
      <dsp:txXfrm>
        <a:off x="2941476" y="1436527"/>
        <a:ext cx="2270446" cy="1622746"/>
      </dsp:txXfrm>
    </dsp:sp>
    <dsp:sp modelId="{9B45B34F-3A0E-4028-B9C5-55539F0A3184}">
      <dsp:nvSpPr>
        <dsp:cNvPr id="0" name=""/>
        <dsp:cNvSpPr/>
      </dsp:nvSpPr>
      <dsp:spPr>
        <a:xfrm>
          <a:off x="5431088" y="1348740"/>
          <a:ext cx="2446020" cy="1798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Applied </a:t>
          </a:r>
          <a:r>
            <a:rPr lang="en-US" sz="1700" b="1" kern="1200" dirty="0" smtClean="0"/>
            <a:t>Principal Component Analysis (PCA)</a:t>
          </a:r>
          <a:endParaRPr lang="en-US" sz="1700" kern="1200" dirty="0"/>
        </a:p>
      </dsp:txBody>
      <dsp:txXfrm>
        <a:off x="5518875" y="1436527"/>
        <a:ext cx="2270446" cy="16227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6BDD5-6A00-434A-BB83-8E464202B454}">
      <dsp:nvSpPr>
        <dsp:cNvPr id="0" name=""/>
        <dsp:cNvSpPr/>
      </dsp:nvSpPr>
      <dsp:spPr>
        <a:xfrm>
          <a:off x="349757" y="863295"/>
          <a:ext cx="3380994" cy="174727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1A0229D3-7022-4958-974E-EDE3E20DB986}">
      <dsp:nvSpPr>
        <dsp:cNvPr id="0" name=""/>
        <dsp:cNvSpPr/>
      </dsp:nvSpPr>
      <dsp:spPr>
        <a:xfrm>
          <a:off x="450799" y="1067641"/>
          <a:ext cx="1570024" cy="1494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Rich audio features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Publicly available data</a:t>
          </a:r>
        </a:p>
      </dsp:txBody>
      <dsp:txXfrm>
        <a:off x="450799" y="1067641"/>
        <a:ext cx="1570024" cy="1494774"/>
      </dsp:txXfrm>
    </dsp:sp>
    <dsp:sp modelId="{902A985B-42E6-4855-928F-DCD7AC086745}">
      <dsp:nvSpPr>
        <dsp:cNvPr id="0" name=""/>
        <dsp:cNvSpPr/>
      </dsp:nvSpPr>
      <dsp:spPr>
        <a:xfrm>
          <a:off x="2055799" y="1067641"/>
          <a:ext cx="1570024" cy="1494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Missing user data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Popularity imbalance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External factors excluded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Weak feature correlations</a:t>
          </a:r>
          <a:endParaRPr lang="en-US" sz="1400" b="1" kern="1200" dirty="0"/>
        </a:p>
      </dsp:txBody>
      <dsp:txXfrm>
        <a:off x="2055799" y="1067641"/>
        <a:ext cx="1570024" cy="1494774"/>
      </dsp:txXfrm>
    </dsp:sp>
    <dsp:sp modelId="{466B4E55-934C-4900-89AB-B3A3A59223A8}">
      <dsp:nvSpPr>
        <dsp:cNvPr id="0" name=""/>
        <dsp:cNvSpPr/>
      </dsp:nvSpPr>
      <dsp:spPr>
        <a:xfrm>
          <a:off x="0" y="513627"/>
          <a:ext cx="660654" cy="660654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C0FE2C-F5C5-4520-81FC-238A48307EFC}">
      <dsp:nvSpPr>
        <dsp:cNvPr id="0" name=""/>
        <dsp:cNvSpPr/>
      </dsp:nvSpPr>
      <dsp:spPr>
        <a:xfrm>
          <a:off x="3264408" y="751214"/>
          <a:ext cx="621792" cy="2130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7A02AE-82C9-46B4-8775-1863389E9013}">
      <dsp:nvSpPr>
        <dsp:cNvPr id="0" name=""/>
        <dsp:cNvSpPr/>
      </dsp:nvSpPr>
      <dsp:spPr>
        <a:xfrm>
          <a:off x="2040255" y="1070838"/>
          <a:ext cx="388" cy="1427653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C7DD9-748E-4F81-A84D-1EEF7CA84F47}">
      <dsp:nvSpPr>
        <dsp:cNvPr id="0" name=""/>
        <dsp:cNvSpPr/>
      </dsp:nvSpPr>
      <dsp:spPr>
        <a:xfrm>
          <a:off x="304814" y="674135"/>
          <a:ext cx="3314700" cy="171301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tint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0904381-203B-4018-B1D3-06B2C121E7ED}">
      <dsp:nvSpPr>
        <dsp:cNvPr id="0" name=""/>
        <dsp:cNvSpPr/>
      </dsp:nvSpPr>
      <dsp:spPr>
        <a:xfrm>
          <a:off x="441959" y="1064637"/>
          <a:ext cx="1539240" cy="1465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Strong model accuracy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Stable cross-validation</a:t>
          </a:r>
          <a:endParaRPr lang="en-US" sz="2100" kern="1200" dirty="0"/>
        </a:p>
      </dsp:txBody>
      <dsp:txXfrm>
        <a:off x="441959" y="1064637"/>
        <a:ext cx="1539240" cy="1465464"/>
      </dsp:txXfrm>
    </dsp:sp>
    <dsp:sp modelId="{98F2AD07-6076-43A8-9CC9-F4E56D87557A}">
      <dsp:nvSpPr>
        <dsp:cNvPr id="0" name=""/>
        <dsp:cNvSpPr/>
      </dsp:nvSpPr>
      <dsp:spPr>
        <a:xfrm>
          <a:off x="2057403" y="881849"/>
          <a:ext cx="1539240" cy="1465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err="1" smtClean="0"/>
            <a:t>Heteroscedastic</a:t>
          </a:r>
          <a:r>
            <a:rPr lang="en-US" sz="1600" b="1" kern="1200" dirty="0" smtClean="0"/>
            <a:t> residuals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Limited model tuning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Performance drop at extremes</a:t>
          </a:r>
          <a:endParaRPr lang="en-US" sz="1600" b="1" kern="1200" dirty="0"/>
        </a:p>
      </dsp:txBody>
      <dsp:txXfrm>
        <a:off x="2057403" y="881849"/>
        <a:ext cx="1539240" cy="1465464"/>
      </dsp:txXfrm>
    </dsp:sp>
    <dsp:sp modelId="{52EA13DF-D5C5-4C9C-BE83-5F8761F06455}">
      <dsp:nvSpPr>
        <dsp:cNvPr id="0" name=""/>
        <dsp:cNvSpPr/>
      </dsp:nvSpPr>
      <dsp:spPr>
        <a:xfrm>
          <a:off x="0" y="521485"/>
          <a:ext cx="647700" cy="647700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AD096E6-5988-436E-9732-2A28E5572AB8}">
      <dsp:nvSpPr>
        <dsp:cNvPr id="0" name=""/>
        <dsp:cNvSpPr/>
      </dsp:nvSpPr>
      <dsp:spPr>
        <a:xfrm>
          <a:off x="3124200" y="627966"/>
          <a:ext cx="609600" cy="2089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CBF9FFB-B9B4-45E2-92DF-03A78F42A3BB}">
      <dsp:nvSpPr>
        <dsp:cNvPr id="0" name=""/>
        <dsp:cNvSpPr/>
      </dsp:nvSpPr>
      <dsp:spPr>
        <a:xfrm>
          <a:off x="2000249" y="1067770"/>
          <a:ext cx="381" cy="1399660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594A07-0BC7-43F7-B955-2D89F99D6771}">
      <dsp:nvSpPr>
        <dsp:cNvPr id="0" name=""/>
        <dsp:cNvSpPr/>
      </dsp:nvSpPr>
      <dsp:spPr>
        <a:xfrm>
          <a:off x="336041" y="890699"/>
          <a:ext cx="3248406" cy="167875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tint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8DBD773-BA41-4CE1-BB59-72F9D24C8C2C}">
      <dsp:nvSpPr>
        <dsp:cNvPr id="0" name=""/>
        <dsp:cNvSpPr/>
      </dsp:nvSpPr>
      <dsp:spPr>
        <a:xfrm>
          <a:off x="433120" y="1087032"/>
          <a:ext cx="1508455" cy="1436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Meaningful mood groups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Simple interpretable method</a:t>
          </a:r>
          <a:endParaRPr lang="en-US" sz="2000" kern="1200" dirty="0"/>
        </a:p>
      </dsp:txBody>
      <dsp:txXfrm>
        <a:off x="433120" y="1087032"/>
        <a:ext cx="1508455" cy="1436155"/>
      </dsp:txXfrm>
    </dsp:sp>
    <dsp:sp modelId="{DD607BDF-EC11-40B0-A68F-69DC2121BE0C}">
      <dsp:nvSpPr>
        <dsp:cNvPr id="0" name=""/>
        <dsp:cNvSpPr/>
      </dsp:nvSpPr>
      <dsp:spPr>
        <a:xfrm>
          <a:off x="1975180" y="1087032"/>
          <a:ext cx="1508455" cy="1436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Cluster overlap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Subjective mood labels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K-Means assumptions</a:t>
          </a:r>
          <a:endParaRPr lang="en-US" sz="1800" kern="1200" dirty="0"/>
        </a:p>
      </dsp:txBody>
      <dsp:txXfrm>
        <a:off x="1975180" y="1087032"/>
        <a:ext cx="1508455" cy="1436155"/>
      </dsp:txXfrm>
    </dsp:sp>
    <dsp:sp modelId="{61A5315A-0701-4BA5-B5C1-A58CF5A0ECDB}">
      <dsp:nvSpPr>
        <dsp:cNvPr id="0" name=""/>
        <dsp:cNvSpPr/>
      </dsp:nvSpPr>
      <dsp:spPr>
        <a:xfrm>
          <a:off x="0" y="554743"/>
          <a:ext cx="634746" cy="634746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D88C49-851F-4DC5-B14F-9055F6F6BD12}">
      <dsp:nvSpPr>
        <dsp:cNvPr id="0" name=""/>
        <dsp:cNvSpPr/>
      </dsp:nvSpPr>
      <dsp:spPr>
        <a:xfrm>
          <a:off x="3136392" y="783013"/>
          <a:ext cx="597408" cy="204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0C88E76-7F5E-43E3-9D3D-A2E6B5688AA2}">
      <dsp:nvSpPr>
        <dsp:cNvPr id="0" name=""/>
        <dsp:cNvSpPr/>
      </dsp:nvSpPr>
      <dsp:spPr>
        <a:xfrm>
          <a:off x="1960244" y="1090103"/>
          <a:ext cx="373" cy="1371666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64BB6-A2A6-4499-80E5-0C9122B9F2B1}">
      <dsp:nvSpPr>
        <dsp:cNvPr id="0" name=""/>
        <dsp:cNvSpPr/>
      </dsp:nvSpPr>
      <dsp:spPr>
        <a:xfrm>
          <a:off x="336042" y="814499"/>
          <a:ext cx="3248405" cy="167875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tint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9EB3B6B-70F2-4C17-8404-995BC730F0A3}">
      <dsp:nvSpPr>
        <dsp:cNvPr id="0" name=""/>
        <dsp:cNvSpPr/>
      </dsp:nvSpPr>
      <dsp:spPr>
        <a:xfrm>
          <a:off x="396540" y="914394"/>
          <a:ext cx="1508455" cy="1436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>
        <a:off x="396540" y="914394"/>
        <a:ext cx="1508455" cy="1436155"/>
      </dsp:txXfrm>
    </dsp:sp>
    <dsp:sp modelId="{76C327B2-EE3F-48F3-AEB9-31944DD410FA}">
      <dsp:nvSpPr>
        <dsp:cNvPr id="0" name=""/>
        <dsp:cNvSpPr/>
      </dsp:nvSpPr>
      <dsp:spPr>
        <a:xfrm>
          <a:off x="1981198" y="914394"/>
          <a:ext cx="1508455" cy="1436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Basic recommender logic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No personalization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No hybrid filtering</a:t>
          </a:r>
          <a:endParaRPr lang="en-US" sz="1600" b="1" kern="1200" dirty="0"/>
        </a:p>
      </dsp:txBody>
      <dsp:txXfrm>
        <a:off x="1981198" y="914394"/>
        <a:ext cx="1508455" cy="1436155"/>
      </dsp:txXfrm>
    </dsp:sp>
    <dsp:sp modelId="{042017FB-FCD4-4ABD-8C6A-FA85BBD55466}">
      <dsp:nvSpPr>
        <dsp:cNvPr id="0" name=""/>
        <dsp:cNvSpPr/>
      </dsp:nvSpPr>
      <dsp:spPr>
        <a:xfrm>
          <a:off x="0" y="478543"/>
          <a:ext cx="634746" cy="634746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642B488-A2C9-462F-9297-B60C69816D08}">
      <dsp:nvSpPr>
        <dsp:cNvPr id="0" name=""/>
        <dsp:cNvSpPr/>
      </dsp:nvSpPr>
      <dsp:spPr>
        <a:xfrm>
          <a:off x="3136392" y="706813"/>
          <a:ext cx="597407" cy="2047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95E8E24-A166-40E4-881F-554ACD51F895}">
      <dsp:nvSpPr>
        <dsp:cNvPr id="0" name=""/>
        <dsp:cNvSpPr/>
      </dsp:nvSpPr>
      <dsp:spPr>
        <a:xfrm>
          <a:off x="1960244" y="1013903"/>
          <a:ext cx="373" cy="1371666"/>
        </a:xfrm>
        <a:prstGeom prst="line">
          <a:avLst/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9F831-B3B9-43D8-B5D4-58E8F9598161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C5828-D4F3-409E-BAC4-8D35F8545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4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C5828-D4F3-409E-BAC4-8D35F85459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27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C5828-D4F3-409E-BAC4-8D35F85459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67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A0FBF18-8B60-41FD-8D7B-88E6AACC7497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5769B0-60E9-4DF4-905F-9F17605E0E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BF18-8B60-41FD-8D7B-88E6AACC7497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769B0-60E9-4DF4-905F-9F17605E0E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A0FBF18-8B60-41FD-8D7B-88E6AACC7497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05769B0-60E9-4DF4-905F-9F17605E0E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BF18-8B60-41FD-8D7B-88E6AACC7497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05769B0-60E9-4DF4-905F-9F17605E0E8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BF18-8B60-41FD-8D7B-88E6AACC7497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05769B0-60E9-4DF4-905F-9F17605E0E8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A0FBF18-8B60-41FD-8D7B-88E6AACC7497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05769B0-60E9-4DF4-905F-9F17605E0E8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A0FBF18-8B60-41FD-8D7B-88E6AACC7497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05769B0-60E9-4DF4-905F-9F17605E0E8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BF18-8B60-41FD-8D7B-88E6AACC7497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05769B0-60E9-4DF4-905F-9F17605E0E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BF18-8B60-41FD-8D7B-88E6AACC7497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5769B0-60E9-4DF4-905F-9F17605E0E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BF18-8B60-41FD-8D7B-88E6AACC7497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05769B0-60E9-4DF4-905F-9F17605E0E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A0FBF18-8B60-41FD-8D7B-88E6AACC7497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05769B0-60E9-4DF4-905F-9F17605E0E8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0FBF18-8B60-41FD-8D7B-88E6AACC7497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05769B0-60E9-4DF4-905F-9F17605E0E8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18" Type="http://schemas.openxmlformats.org/officeDocument/2006/relationships/diagramLayout" Target="../diagrams/layout7.xml"/><Relationship Id="rId3" Type="http://schemas.openxmlformats.org/officeDocument/2006/relationships/diagramLayout" Target="../diagrams/layout4.xml"/><Relationship Id="rId21" Type="http://schemas.microsoft.com/office/2007/relationships/diagramDrawing" Target="../diagrams/drawing7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17" Type="http://schemas.openxmlformats.org/officeDocument/2006/relationships/diagramData" Target="../diagrams/data7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20" Type="http://schemas.openxmlformats.org/officeDocument/2006/relationships/diagramColors" Target="../diagrams/colors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19" Type="http://schemas.openxmlformats.org/officeDocument/2006/relationships/diagramQuickStyle" Target="../diagrams/quickStyle7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657600" y="1254707"/>
            <a:ext cx="2514600" cy="2133600"/>
          </a:xfrm>
        </p:spPr>
        <p:txBody>
          <a:bodyPr>
            <a:normAutofit/>
          </a:bodyPr>
          <a:lstStyle/>
          <a:p>
            <a:endParaRPr lang="en-US" b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FATHIMA KHENZA 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479632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25922" y="2244060"/>
            <a:ext cx="9395837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MACHINE LEARNING ANALYSIS</a:t>
            </a:r>
            <a:r>
              <a:rPr lang="en-US" sz="4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en-US" sz="4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4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OF SPOTIFY TRACKS</a:t>
            </a:r>
            <a:endParaRPr lang="en-US" sz="4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637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386616" y="1979716"/>
            <a:ext cx="1391787" cy="947651"/>
          </a:xfrm>
          <a:custGeom>
            <a:avLst/>
            <a:gdLst>
              <a:gd name="connsiteX0" fmla="*/ 0 w 1353133"/>
              <a:gd name="connsiteY0" fmla="*/ 56160 h 561600"/>
              <a:gd name="connsiteX1" fmla="*/ 56160 w 1353133"/>
              <a:gd name="connsiteY1" fmla="*/ 0 h 561600"/>
              <a:gd name="connsiteX2" fmla="*/ 1296973 w 1353133"/>
              <a:gd name="connsiteY2" fmla="*/ 0 h 561600"/>
              <a:gd name="connsiteX3" fmla="*/ 1353133 w 1353133"/>
              <a:gd name="connsiteY3" fmla="*/ 56160 h 561600"/>
              <a:gd name="connsiteX4" fmla="*/ 1353133 w 1353133"/>
              <a:gd name="connsiteY4" fmla="*/ 505440 h 561600"/>
              <a:gd name="connsiteX5" fmla="*/ 1296973 w 1353133"/>
              <a:gd name="connsiteY5" fmla="*/ 561600 h 561600"/>
              <a:gd name="connsiteX6" fmla="*/ 56160 w 1353133"/>
              <a:gd name="connsiteY6" fmla="*/ 561600 h 561600"/>
              <a:gd name="connsiteX7" fmla="*/ 0 w 1353133"/>
              <a:gd name="connsiteY7" fmla="*/ 505440 h 561600"/>
              <a:gd name="connsiteX8" fmla="*/ 0 w 1353133"/>
              <a:gd name="connsiteY8" fmla="*/ 56160 h 56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3133" h="561600">
                <a:moveTo>
                  <a:pt x="0" y="56160"/>
                </a:moveTo>
                <a:cubicBezTo>
                  <a:pt x="0" y="25144"/>
                  <a:pt x="25144" y="0"/>
                  <a:pt x="56160" y="0"/>
                </a:cubicBezTo>
                <a:lnTo>
                  <a:pt x="1296973" y="0"/>
                </a:lnTo>
                <a:cubicBezTo>
                  <a:pt x="1327989" y="0"/>
                  <a:pt x="1353133" y="25144"/>
                  <a:pt x="1353133" y="56160"/>
                </a:cubicBezTo>
                <a:lnTo>
                  <a:pt x="1353133" y="505440"/>
                </a:lnTo>
                <a:cubicBezTo>
                  <a:pt x="1353133" y="536456"/>
                  <a:pt x="1327989" y="561600"/>
                  <a:pt x="1296973" y="561600"/>
                </a:cubicBezTo>
                <a:lnTo>
                  <a:pt x="56160" y="561600"/>
                </a:lnTo>
                <a:cubicBezTo>
                  <a:pt x="25144" y="561600"/>
                  <a:pt x="0" y="536456"/>
                  <a:pt x="0" y="505440"/>
                </a:cubicBezTo>
                <a:lnTo>
                  <a:pt x="0" y="5616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456" tIns="92456" rIns="92456" bIns="236730" numCol="1" spcCol="1270" anchor="t" anchorCtr="0">
            <a:noAutofit/>
          </a:bodyPr>
          <a:lstStyle/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kern="1200" dirty="0" smtClean="0"/>
              <a:t>Random </a:t>
            </a:r>
            <a:r>
              <a:rPr lang="en-US" b="1" dirty="0"/>
              <a:t>F</a:t>
            </a:r>
            <a:r>
              <a:rPr lang="en-US" b="1" kern="1200" dirty="0" smtClean="0"/>
              <a:t>orest</a:t>
            </a:r>
            <a:endParaRPr lang="en-US" b="1" kern="1200" dirty="0"/>
          </a:p>
        </p:txBody>
      </p:sp>
      <p:sp>
        <p:nvSpPr>
          <p:cNvPr id="7" name="Freeform 6"/>
          <p:cNvSpPr/>
          <p:nvPr/>
        </p:nvSpPr>
        <p:spPr>
          <a:xfrm>
            <a:off x="671681" y="2611483"/>
            <a:ext cx="1391787" cy="1539933"/>
          </a:xfrm>
          <a:custGeom>
            <a:avLst/>
            <a:gdLst>
              <a:gd name="connsiteX0" fmla="*/ 0 w 1353133"/>
              <a:gd name="connsiteY0" fmla="*/ 91260 h 912600"/>
              <a:gd name="connsiteX1" fmla="*/ 91260 w 1353133"/>
              <a:gd name="connsiteY1" fmla="*/ 0 h 912600"/>
              <a:gd name="connsiteX2" fmla="*/ 1261873 w 1353133"/>
              <a:gd name="connsiteY2" fmla="*/ 0 h 912600"/>
              <a:gd name="connsiteX3" fmla="*/ 1353133 w 1353133"/>
              <a:gd name="connsiteY3" fmla="*/ 91260 h 912600"/>
              <a:gd name="connsiteX4" fmla="*/ 1353133 w 1353133"/>
              <a:gd name="connsiteY4" fmla="*/ 821340 h 912600"/>
              <a:gd name="connsiteX5" fmla="*/ 1261873 w 1353133"/>
              <a:gd name="connsiteY5" fmla="*/ 912600 h 912600"/>
              <a:gd name="connsiteX6" fmla="*/ 91260 w 1353133"/>
              <a:gd name="connsiteY6" fmla="*/ 912600 h 912600"/>
              <a:gd name="connsiteX7" fmla="*/ 0 w 1353133"/>
              <a:gd name="connsiteY7" fmla="*/ 821340 h 912600"/>
              <a:gd name="connsiteX8" fmla="*/ 0 w 1353133"/>
              <a:gd name="connsiteY8" fmla="*/ 91260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3133" h="912600">
                <a:moveTo>
                  <a:pt x="0" y="91260"/>
                </a:moveTo>
                <a:cubicBezTo>
                  <a:pt x="0" y="40858"/>
                  <a:pt x="40858" y="0"/>
                  <a:pt x="91260" y="0"/>
                </a:cubicBezTo>
                <a:lnTo>
                  <a:pt x="1261873" y="0"/>
                </a:lnTo>
                <a:cubicBezTo>
                  <a:pt x="1312275" y="0"/>
                  <a:pt x="1353133" y="40858"/>
                  <a:pt x="1353133" y="91260"/>
                </a:cubicBezTo>
                <a:lnTo>
                  <a:pt x="1353133" y="821340"/>
                </a:lnTo>
                <a:cubicBezTo>
                  <a:pt x="1353133" y="871742"/>
                  <a:pt x="1312275" y="912600"/>
                  <a:pt x="1261873" y="912600"/>
                </a:cubicBezTo>
                <a:lnTo>
                  <a:pt x="91260" y="912600"/>
                </a:lnTo>
                <a:cubicBezTo>
                  <a:pt x="40858" y="912600"/>
                  <a:pt x="0" y="871742"/>
                  <a:pt x="0" y="821340"/>
                </a:cubicBezTo>
                <a:lnTo>
                  <a:pt x="0" y="91260"/>
                </a:ln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9185" tIns="119185" rIns="119185" bIns="119185" numCol="1" spcCol="1270" anchor="t" anchorCtr="0">
            <a:noAutofit/>
          </a:bodyPr>
          <a:lstStyle/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kern="1200" dirty="0" smtClean="0">
                <a:solidFill>
                  <a:schemeClr val="bg1">
                    <a:lumMod val="10000"/>
                  </a:schemeClr>
                </a:solidFill>
              </a:rPr>
              <a:t>Regression </a:t>
            </a:r>
            <a:endParaRPr lang="en-US" kern="1200" dirty="0">
              <a:solidFill>
                <a:schemeClr val="bg1">
                  <a:lumMod val="10000"/>
                </a:schemeClr>
              </a:solidFill>
            </a:endParaRPr>
          </a:p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kern="1200" dirty="0" smtClean="0">
                <a:solidFill>
                  <a:schemeClr val="bg1">
                    <a:lumMod val="10000"/>
                  </a:schemeClr>
                </a:solidFill>
              </a:rPr>
              <a:t>Feature importance</a:t>
            </a:r>
            <a:endParaRPr lang="en-US" kern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989394" y="2011362"/>
            <a:ext cx="447299" cy="568474"/>
          </a:xfrm>
          <a:custGeom>
            <a:avLst/>
            <a:gdLst>
              <a:gd name="connsiteX0" fmla="*/ 0 w 434876"/>
              <a:gd name="connsiteY0" fmla="*/ 67378 h 336891"/>
              <a:gd name="connsiteX1" fmla="*/ 266431 w 434876"/>
              <a:gd name="connsiteY1" fmla="*/ 67378 h 336891"/>
              <a:gd name="connsiteX2" fmla="*/ 266431 w 434876"/>
              <a:gd name="connsiteY2" fmla="*/ 0 h 336891"/>
              <a:gd name="connsiteX3" fmla="*/ 434876 w 434876"/>
              <a:gd name="connsiteY3" fmla="*/ 168446 h 336891"/>
              <a:gd name="connsiteX4" fmla="*/ 266431 w 434876"/>
              <a:gd name="connsiteY4" fmla="*/ 336891 h 336891"/>
              <a:gd name="connsiteX5" fmla="*/ 266431 w 434876"/>
              <a:gd name="connsiteY5" fmla="*/ 269513 h 336891"/>
              <a:gd name="connsiteX6" fmla="*/ 0 w 434876"/>
              <a:gd name="connsiteY6" fmla="*/ 269513 h 336891"/>
              <a:gd name="connsiteX7" fmla="*/ 0 w 434876"/>
              <a:gd name="connsiteY7" fmla="*/ 67378 h 336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4876" h="336891">
                <a:moveTo>
                  <a:pt x="0" y="67378"/>
                </a:moveTo>
                <a:lnTo>
                  <a:pt x="266431" y="67378"/>
                </a:lnTo>
                <a:lnTo>
                  <a:pt x="266431" y="0"/>
                </a:lnTo>
                <a:lnTo>
                  <a:pt x="434876" y="168446"/>
                </a:lnTo>
                <a:lnTo>
                  <a:pt x="266431" y="336891"/>
                </a:lnTo>
                <a:lnTo>
                  <a:pt x="266431" y="269513"/>
                </a:lnTo>
                <a:lnTo>
                  <a:pt x="0" y="269513"/>
                </a:lnTo>
                <a:lnTo>
                  <a:pt x="0" y="67378"/>
                </a:lnTo>
                <a:close/>
              </a:path>
            </a:pathLst>
          </a:cu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7378" rIns="101067" bIns="67378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/>
          </a:p>
        </p:txBody>
      </p:sp>
      <p:sp>
        <p:nvSpPr>
          <p:cNvPr id="9" name="Freeform 8"/>
          <p:cNvSpPr/>
          <p:nvPr/>
        </p:nvSpPr>
        <p:spPr>
          <a:xfrm>
            <a:off x="2622364" y="1979716"/>
            <a:ext cx="1391787" cy="947651"/>
          </a:xfrm>
          <a:custGeom>
            <a:avLst/>
            <a:gdLst>
              <a:gd name="connsiteX0" fmla="*/ 0 w 1353133"/>
              <a:gd name="connsiteY0" fmla="*/ 56160 h 561600"/>
              <a:gd name="connsiteX1" fmla="*/ 56160 w 1353133"/>
              <a:gd name="connsiteY1" fmla="*/ 0 h 561600"/>
              <a:gd name="connsiteX2" fmla="*/ 1296973 w 1353133"/>
              <a:gd name="connsiteY2" fmla="*/ 0 h 561600"/>
              <a:gd name="connsiteX3" fmla="*/ 1353133 w 1353133"/>
              <a:gd name="connsiteY3" fmla="*/ 56160 h 561600"/>
              <a:gd name="connsiteX4" fmla="*/ 1353133 w 1353133"/>
              <a:gd name="connsiteY4" fmla="*/ 505440 h 561600"/>
              <a:gd name="connsiteX5" fmla="*/ 1296973 w 1353133"/>
              <a:gd name="connsiteY5" fmla="*/ 561600 h 561600"/>
              <a:gd name="connsiteX6" fmla="*/ 56160 w 1353133"/>
              <a:gd name="connsiteY6" fmla="*/ 561600 h 561600"/>
              <a:gd name="connsiteX7" fmla="*/ 0 w 1353133"/>
              <a:gd name="connsiteY7" fmla="*/ 505440 h 561600"/>
              <a:gd name="connsiteX8" fmla="*/ 0 w 1353133"/>
              <a:gd name="connsiteY8" fmla="*/ 56160 h 56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3133" h="561600">
                <a:moveTo>
                  <a:pt x="0" y="56160"/>
                </a:moveTo>
                <a:cubicBezTo>
                  <a:pt x="0" y="25144"/>
                  <a:pt x="25144" y="0"/>
                  <a:pt x="56160" y="0"/>
                </a:cubicBezTo>
                <a:lnTo>
                  <a:pt x="1296973" y="0"/>
                </a:lnTo>
                <a:cubicBezTo>
                  <a:pt x="1327989" y="0"/>
                  <a:pt x="1353133" y="25144"/>
                  <a:pt x="1353133" y="56160"/>
                </a:cubicBezTo>
                <a:lnTo>
                  <a:pt x="1353133" y="505440"/>
                </a:lnTo>
                <a:cubicBezTo>
                  <a:pt x="1353133" y="536456"/>
                  <a:pt x="1327989" y="561600"/>
                  <a:pt x="1296973" y="561600"/>
                </a:cubicBezTo>
                <a:lnTo>
                  <a:pt x="56160" y="561600"/>
                </a:lnTo>
                <a:cubicBezTo>
                  <a:pt x="25144" y="561600"/>
                  <a:pt x="0" y="536456"/>
                  <a:pt x="0" y="505440"/>
                </a:cubicBezTo>
                <a:lnTo>
                  <a:pt x="0" y="5616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456" tIns="92456" rIns="92456" bIns="236730" numCol="1" spcCol="1270" anchor="t" anchorCtr="0">
            <a:noAutofit/>
          </a:bodyPr>
          <a:lstStyle/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 smtClean="0"/>
              <a:t>PCA</a:t>
            </a:r>
            <a:endParaRPr lang="en-US" sz="2000" b="1" kern="1200" dirty="0"/>
          </a:p>
        </p:txBody>
      </p:sp>
      <p:sp>
        <p:nvSpPr>
          <p:cNvPr id="10" name="Freeform 9"/>
          <p:cNvSpPr/>
          <p:nvPr/>
        </p:nvSpPr>
        <p:spPr>
          <a:xfrm>
            <a:off x="2907429" y="2611483"/>
            <a:ext cx="1391787" cy="1539933"/>
          </a:xfrm>
          <a:custGeom>
            <a:avLst/>
            <a:gdLst>
              <a:gd name="connsiteX0" fmla="*/ 0 w 1353133"/>
              <a:gd name="connsiteY0" fmla="*/ 91260 h 912600"/>
              <a:gd name="connsiteX1" fmla="*/ 91260 w 1353133"/>
              <a:gd name="connsiteY1" fmla="*/ 0 h 912600"/>
              <a:gd name="connsiteX2" fmla="*/ 1261873 w 1353133"/>
              <a:gd name="connsiteY2" fmla="*/ 0 h 912600"/>
              <a:gd name="connsiteX3" fmla="*/ 1353133 w 1353133"/>
              <a:gd name="connsiteY3" fmla="*/ 91260 h 912600"/>
              <a:gd name="connsiteX4" fmla="*/ 1353133 w 1353133"/>
              <a:gd name="connsiteY4" fmla="*/ 821340 h 912600"/>
              <a:gd name="connsiteX5" fmla="*/ 1261873 w 1353133"/>
              <a:gd name="connsiteY5" fmla="*/ 912600 h 912600"/>
              <a:gd name="connsiteX6" fmla="*/ 91260 w 1353133"/>
              <a:gd name="connsiteY6" fmla="*/ 912600 h 912600"/>
              <a:gd name="connsiteX7" fmla="*/ 0 w 1353133"/>
              <a:gd name="connsiteY7" fmla="*/ 821340 h 912600"/>
              <a:gd name="connsiteX8" fmla="*/ 0 w 1353133"/>
              <a:gd name="connsiteY8" fmla="*/ 91260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3133" h="912600">
                <a:moveTo>
                  <a:pt x="0" y="91260"/>
                </a:moveTo>
                <a:cubicBezTo>
                  <a:pt x="0" y="40858"/>
                  <a:pt x="40858" y="0"/>
                  <a:pt x="91260" y="0"/>
                </a:cubicBezTo>
                <a:lnTo>
                  <a:pt x="1261873" y="0"/>
                </a:lnTo>
                <a:cubicBezTo>
                  <a:pt x="1312275" y="0"/>
                  <a:pt x="1353133" y="40858"/>
                  <a:pt x="1353133" y="91260"/>
                </a:cubicBezTo>
                <a:lnTo>
                  <a:pt x="1353133" y="821340"/>
                </a:lnTo>
                <a:cubicBezTo>
                  <a:pt x="1353133" y="871742"/>
                  <a:pt x="1312275" y="912600"/>
                  <a:pt x="1261873" y="912600"/>
                </a:cubicBezTo>
                <a:lnTo>
                  <a:pt x="91260" y="912600"/>
                </a:lnTo>
                <a:cubicBezTo>
                  <a:pt x="40858" y="912600"/>
                  <a:pt x="0" y="871742"/>
                  <a:pt x="0" y="821340"/>
                </a:cubicBezTo>
                <a:lnTo>
                  <a:pt x="0" y="91260"/>
                </a:ln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9185" tIns="119185" rIns="119185" bIns="119185" numCol="1" spcCol="1270" anchor="t" anchorCtr="0">
            <a:noAutofit/>
          </a:bodyPr>
          <a:lstStyle/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kern="1200" dirty="0" smtClean="0">
                <a:solidFill>
                  <a:schemeClr val="bg1">
                    <a:lumMod val="10000"/>
                  </a:schemeClr>
                </a:solidFill>
              </a:rPr>
              <a:t>Reduce mood features to 2D</a:t>
            </a:r>
            <a:endParaRPr lang="en-US" kern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4225142" y="2011362"/>
            <a:ext cx="447299" cy="568474"/>
          </a:xfrm>
          <a:custGeom>
            <a:avLst/>
            <a:gdLst>
              <a:gd name="connsiteX0" fmla="*/ 0 w 434876"/>
              <a:gd name="connsiteY0" fmla="*/ 67378 h 336891"/>
              <a:gd name="connsiteX1" fmla="*/ 266431 w 434876"/>
              <a:gd name="connsiteY1" fmla="*/ 67378 h 336891"/>
              <a:gd name="connsiteX2" fmla="*/ 266431 w 434876"/>
              <a:gd name="connsiteY2" fmla="*/ 0 h 336891"/>
              <a:gd name="connsiteX3" fmla="*/ 434876 w 434876"/>
              <a:gd name="connsiteY3" fmla="*/ 168446 h 336891"/>
              <a:gd name="connsiteX4" fmla="*/ 266431 w 434876"/>
              <a:gd name="connsiteY4" fmla="*/ 336891 h 336891"/>
              <a:gd name="connsiteX5" fmla="*/ 266431 w 434876"/>
              <a:gd name="connsiteY5" fmla="*/ 269513 h 336891"/>
              <a:gd name="connsiteX6" fmla="*/ 0 w 434876"/>
              <a:gd name="connsiteY6" fmla="*/ 269513 h 336891"/>
              <a:gd name="connsiteX7" fmla="*/ 0 w 434876"/>
              <a:gd name="connsiteY7" fmla="*/ 67378 h 336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4876" h="336891">
                <a:moveTo>
                  <a:pt x="0" y="67378"/>
                </a:moveTo>
                <a:lnTo>
                  <a:pt x="266431" y="67378"/>
                </a:lnTo>
                <a:lnTo>
                  <a:pt x="266431" y="0"/>
                </a:lnTo>
                <a:lnTo>
                  <a:pt x="434876" y="168446"/>
                </a:lnTo>
                <a:lnTo>
                  <a:pt x="266431" y="336891"/>
                </a:lnTo>
                <a:lnTo>
                  <a:pt x="266431" y="269513"/>
                </a:lnTo>
                <a:lnTo>
                  <a:pt x="0" y="269513"/>
                </a:lnTo>
                <a:lnTo>
                  <a:pt x="0" y="67378"/>
                </a:lnTo>
                <a:close/>
              </a:path>
            </a:pathLst>
          </a:cu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7378" rIns="101067" bIns="67378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/>
          </a:p>
        </p:txBody>
      </p:sp>
      <p:sp>
        <p:nvSpPr>
          <p:cNvPr id="12" name="Freeform 11"/>
          <p:cNvSpPr/>
          <p:nvPr/>
        </p:nvSpPr>
        <p:spPr>
          <a:xfrm>
            <a:off x="4858113" y="1979716"/>
            <a:ext cx="1391787" cy="947651"/>
          </a:xfrm>
          <a:custGeom>
            <a:avLst/>
            <a:gdLst>
              <a:gd name="connsiteX0" fmla="*/ 0 w 1353133"/>
              <a:gd name="connsiteY0" fmla="*/ 56160 h 561600"/>
              <a:gd name="connsiteX1" fmla="*/ 56160 w 1353133"/>
              <a:gd name="connsiteY1" fmla="*/ 0 h 561600"/>
              <a:gd name="connsiteX2" fmla="*/ 1296973 w 1353133"/>
              <a:gd name="connsiteY2" fmla="*/ 0 h 561600"/>
              <a:gd name="connsiteX3" fmla="*/ 1353133 w 1353133"/>
              <a:gd name="connsiteY3" fmla="*/ 56160 h 561600"/>
              <a:gd name="connsiteX4" fmla="*/ 1353133 w 1353133"/>
              <a:gd name="connsiteY4" fmla="*/ 505440 h 561600"/>
              <a:gd name="connsiteX5" fmla="*/ 1296973 w 1353133"/>
              <a:gd name="connsiteY5" fmla="*/ 561600 h 561600"/>
              <a:gd name="connsiteX6" fmla="*/ 56160 w 1353133"/>
              <a:gd name="connsiteY6" fmla="*/ 561600 h 561600"/>
              <a:gd name="connsiteX7" fmla="*/ 0 w 1353133"/>
              <a:gd name="connsiteY7" fmla="*/ 505440 h 561600"/>
              <a:gd name="connsiteX8" fmla="*/ 0 w 1353133"/>
              <a:gd name="connsiteY8" fmla="*/ 56160 h 56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3133" h="561600">
                <a:moveTo>
                  <a:pt x="0" y="56160"/>
                </a:moveTo>
                <a:cubicBezTo>
                  <a:pt x="0" y="25144"/>
                  <a:pt x="25144" y="0"/>
                  <a:pt x="56160" y="0"/>
                </a:cubicBezTo>
                <a:lnTo>
                  <a:pt x="1296973" y="0"/>
                </a:lnTo>
                <a:cubicBezTo>
                  <a:pt x="1327989" y="0"/>
                  <a:pt x="1353133" y="25144"/>
                  <a:pt x="1353133" y="56160"/>
                </a:cubicBezTo>
                <a:lnTo>
                  <a:pt x="1353133" y="505440"/>
                </a:lnTo>
                <a:cubicBezTo>
                  <a:pt x="1353133" y="536456"/>
                  <a:pt x="1327989" y="561600"/>
                  <a:pt x="1296973" y="561600"/>
                </a:cubicBezTo>
                <a:lnTo>
                  <a:pt x="56160" y="561600"/>
                </a:lnTo>
                <a:cubicBezTo>
                  <a:pt x="25144" y="561600"/>
                  <a:pt x="0" y="536456"/>
                  <a:pt x="0" y="505440"/>
                </a:cubicBezTo>
                <a:lnTo>
                  <a:pt x="0" y="5616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456" tIns="92456" rIns="92456" bIns="236730" numCol="1" spcCol="1270" anchor="t" anchorCtr="0">
            <a:noAutofit/>
          </a:bodyPr>
          <a:lstStyle/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b="1" kern="1200" dirty="0" smtClean="0"/>
              <a:t>Clustering</a:t>
            </a:r>
            <a:endParaRPr lang="en-US" b="1" kern="1200" dirty="0"/>
          </a:p>
        </p:txBody>
      </p:sp>
      <p:sp>
        <p:nvSpPr>
          <p:cNvPr id="13" name="Freeform 12"/>
          <p:cNvSpPr/>
          <p:nvPr/>
        </p:nvSpPr>
        <p:spPr>
          <a:xfrm>
            <a:off x="5143178" y="2611483"/>
            <a:ext cx="1391787" cy="1539933"/>
          </a:xfrm>
          <a:custGeom>
            <a:avLst/>
            <a:gdLst>
              <a:gd name="connsiteX0" fmla="*/ 0 w 1353133"/>
              <a:gd name="connsiteY0" fmla="*/ 91260 h 912600"/>
              <a:gd name="connsiteX1" fmla="*/ 91260 w 1353133"/>
              <a:gd name="connsiteY1" fmla="*/ 0 h 912600"/>
              <a:gd name="connsiteX2" fmla="*/ 1261873 w 1353133"/>
              <a:gd name="connsiteY2" fmla="*/ 0 h 912600"/>
              <a:gd name="connsiteX3" fmla="*/ 1353133 w 1353133"/>
              <a:gd name="connsiteY3" fmla="*/ 91260 h 912600"/>
              <a:gd name="connsiteX4" fmla="*/ 1353133 w 1353133"/>
              <a:gd name="connsiteY4" fmla="*/ 821340 h 912600"/>
              <a:gd name="connsiteX5" fmla="*/ 1261873 w 1353133"/>
              <a:gd name="connsiteY5" fmla="*/ 912600 h 912600"/>
              <a:gd name="connsiteX6" fmla="*/ 91260 w 1353133"/>
              <a:gd name="connsiteY6" fmla="*/ 912600 h 912600"/>
              <a:gd name="connsiteX7" fmla="*/ 0 w 1353133"/>
              <a:gd name="connsiteY7" fmla="*/ 821340 h 912600"/>
              <a:gd name="connsiteX8" fmla="*/ 0 w 1353133"/>
              <a:gd name="connsiteY8" fmla="*/ 91260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3133" h="912600">
                <a:moveTo>
                  <a:pt x="0" y="91260"/>
                </a:moveTo>
                <a:cubicBezTo>
                  <a:pt x="0" y="40858"/>
                  <a:pt x="40858" y="0"/>
                  <a:pt x="91260" y="0"/>
                </a:cubicBezTo>
                <a:lnTo>
                  <a:pt x="1261873" y="0"/>
                </a:lnTo>
                <a:cubicBezTo>
                  <a:pt x="1312275" y="0"/>
                  <a:pt x="1353133" y="40858"/>
                  <a:pt x="1353133" y="91260"/>
                </a:cubicBezTo>
                <a:lnTo>
                  <a:pt x="1353133" y="821340"/>
                </a:lnTo>
                <a:cubicBezTo>
                  <a:pt x="1353133" y="871742"/>
                  <a:pt x="1312275" y="912600"/>
                  <a:pt x="1261873" y="912600"/>
                </a:cubicBezTo>
                <a:lnTo>
                  <a:pt x="91260" y="912600"/>
                </a:lnTo>
                <a:cubicBezTo>
                  <a:pt x="40858" y="912600"/>
                  <a:pt x="0" y="871742"/>
                  <a:pt x="0" y="821340"/>
                </a:cubicBezTo>
                <a:lnTo>
                  <a:pt x="0" y="91260"/>
                </a:ln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9185" tIns="119185" rIns="119185" bIns="119185" numCol="1" spcCol="1270" anchor="t" anchorCtr="0">
            <a:noAutofit/>
          </a:bodyPr>
          <a:lstStyle/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kern="1200" dirty="0" smtClean="0">
                <a:solidFill>
                  <a:schemeClr val="bg1">
                    <a:lumMod val="10000"/>
                  </a:schemeClr>
                </a:solidFill>
              </a:rPr>
              <a:t>Group songs by emotion</a:t>
            </a:r>
            <a:endParaRPr lang="en-US" kern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6460890" y="2011362"/>
            <a:ext cx="447299" cy="568474"/>
          </a:xfrm>
          <a:custGeom>
            <a:avLst/>
            <a:gdLst>
              <a:gd name="connsiteX0" fmla="*/ 0 w 434876"/>
              <a:gd name="connsiteY0" fmla="*/ 67378 h 336891"/>
              <a:gd name="connsiteX1" fmla="*/ 266431 w 434876"/>
              <a:gd name="connsiteY1" fmla="*/ 67378 h 336891"/>
              <a:gd name="connsiteX2" fmla="*/ 266431 w 434876"/>
              <a:gd name="connsiteY2" fmla="*/ 0 h 336891"/>
              <a:gd name="connsiteX3" fmla="*/ 434876 w 434876"/>
              <a:gd name="connsiteY3" fmla="*/ 168446 h 336891"/>
              <a:gd name="connsiteX4" fmla="*/ 266431 w 434876"/>
              <a:gd name="connsiteY4" fmla="*/ 336891 h 336891"/>
              <a:gd name="connsiteX5" fmla="*/ 266431 w 434876"/>
              <a:gd name="connsiteY5" fmla="*/ 269513 h 336891"/>
              <a:gd name="connsiteX6" fmla="*/ 0 w 434876"/>
              <a:gd name="connsiteY6" fmla="*/ 269513 h 336891"/>
              <a:gd name="connsiteX7" fmla="*/ 0 w 434876"/>
              <a:gd name="connsiteY7" fmla="*/ 67378 h 336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4876" h="336891">
                <a:moveTo>
                  <a:pt x="0" y="67378"/>
                </a:moveTo>
                <a:lnTo>
                  <a:pt x="266431" y="67378"/>
                </a:lnTo>
                <a:lnTo>
                  <a:pt x="266431" y="0"/>
                </a:lnTo>
                <a:lnTo>
                  <a:pt x="434876" y="168446"/>
                </a:lnTo>
                <a:lnTo>
                  <a:pt x="266431" y="336891"/>
                </a:lnTo>
                <a:lnTo>
                  <a:pt x="266431" y="269513"/>
                </a:lnTo>
                <a:lnTo>
                  <a:pt x="0" y="269513"/>
                </a:lnTo>
                <a:lnTo>
                  <a:pt x="0" y="67378"/>
                </a:lnTo>
                <a:close/>
              </a:path>
            </a:pathLst>
          </a:cu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7378" rIns="101067" bIns="67378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000" kern="1200"/>
          </a:p>
        </p:txBody>
      </p:sp>
      <p:sp>
        <p:nvSpPr>
          <p:cNvPr id="15" name="Freeform 14"/>
          <p:cNvSpPr/>
          <p:nvPr/>
        </p:nvSpPr>
        <p:spPr>
          <a:xfrm>
            <a:off x="7093861" y="1979716"/>
            <a:ext cx="1391787" cy="947651"/>
          </a:xfrm>
          <a:custGeom>
            <a:avLst/>
            <a:gdLst>
              <a:gd name="connsiteX0" fmla="*/ 0 w 1353133"/>
              <a:gd name="connsiteY0" fmla="*/ 56160 h 561600"/>
              <a:gd name="connsiteX1" fmla="*/ 56160 w 1353133"/>
              <a:gd name="connsiteY1" fmla="*/ 0 h 561600"/>
              <a:gd name="connsiteX2" fmla="*/ 1296973 w 1353133"/>
              <a:gd name="connsiteY2" fmla="*/ 0 h 561600"/>
              <a:gd name="connsiteX3" fmla="*/ 1353133 w 1353133"/>
              <a:gd name="connsiteY3" fmla="*/ 56160 h 561600"/>
              <a:gd name="connsiteX4" fmla="*/ 1353133 w 1353133"/>
              <a:gd name="connsiteY4" fmla="*/ 505440 h 561600"/>
              <a:gd name="connsiteX5" fmla="*/ 1296973 w 1353133"/>
              <a:gd name="connsiteY5" fmla="*/ 561600 h 561600"/>
              <a:gd name="connsiteX6" fmla="*/ 56160 w 1353133"/>
              <a:gd name="connsiteY6" fmla="*/ 561600 h 561600"/>
              <a:gd name="connsiteX7" fmla="*/ 0 w 1353133"/>
              <a:gd name="connsiteY7" fmla="*/ 505440 h 561600"/>
              <a:gd name="connsiteX8" fmla="*/ 0 w 1353133"/>
              <a:gd name="connsiteY8" fmla="*/ 56160 h 56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3133" h="561600">
                <a:moveTo>
                  <a:pt x="0" y="56160"/>
                </a:moveTo>
                <a:cubicBezTo>
                  <a:pt x="0" y="25144"/>
                  <a:pt x="25144" y="0"/>
                  <a:pt x="56160" y="0"/>
                </a:cubicBezTo>
                <a:lnTo>
                  <a:pt x="1296973" y="0"/>
                </a:lnTo>
                <a:cubicBezTo>
                  <a:pt x="1327989" y="0"/>
                  <a:pt x="1353133" y="25144"/>
                  <a:pt x="1353133" y="56160"/>
                </a:cubicBezTo>
                <a:lnTo>
                  <a:pt x="1353133" y="505440"/>
                </a:lnTo>
                <a:cubicBezTo>
                  <a:pt x="1353133" y="536456"/>
                  <a:pt x="1327989" y="561600"/>
                  <a:pt x="1296973" y="561600"/>
                </a:cubicBezTo>
                <a:lnTo>
                  <a:pt x="56160" y="561600"/>
                </a:lnTo>
                <a:cubicBezTo>
                  <a:pt x="25144" y="561600"/>
                  <a:pt x="0" y="536456"/>
                  <a:pt x="0" y="505440"/>
                </a:cubicBezTo>
                <a:lnTo>
                  <a:pt x="0" y="5616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456" tIns="92456" rIns="92456" bIns="236730" numCol="1" spcCol="1270" anchor="t" anchorCtr="0">
            <a:noAutofit/>
          </a:bodyPr>
          <a:lstStyle/>
          <a:p>
            <a:pPr lvl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kern="1200" dirty="0" smtClean="0"/>
              <a:t>Recommendation</a:t>
            </a:r>
            <a:r>
              <a:rPr lang="en-US" sz="1300" kern="1200" dirty="0" smtClean="0"/>
              <a:t> </a:t>
            </a:r>
            <a:endParaRPr lang="en-US" sz="13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7378926" y="2611483"/>
            <a:ext cx="1391787" cy="1539933"/>
          </a:xfrm>
          <a:custGeom>
            <a:avLst/>
            <a:gdLst>
              <a:gd name="connsiteX0" fmla="*/ 0 w 1353133"/>
              <a:gd name="connsiteY0" fmla="*/ 91260 h 912600"/>
              <a:gd name="connsiteX1" fmla="*/ 91260 w 1353133"/>
              <a:gd name="connsiteY1" fmla="*/ 0 h 912600"/>
              <a:gd name="connsiteX2" fmla="*/ 1261873 w 1353133"/>
              <a:gd name="connsiteY2" fmla="*/ 0 h 912600"/>
              <a:gd name="connsiteX3" fmla="*/ 1353133 w 1353133"/>
              <a:gd name="connsiteY3" fmla="*/ 91260 h 912600"/>
              <a:gd name="connsiteX4" fmla="*/ 1353133 w 1353133"/>
              <a:gd name="connsiteY4" fmla="*/ 821340 h 912600"/>
              <a:gd name="connsiteX5" fmla="*/ 1261873 w 1353133"/>
              <a:gd name="connsiteY5" fmla="*/ 912600 h 912600"/>
              <a:gd name="connsiteX6" fmla="*/ 91260 w 1353133"/>
              <a:gd name="connsiteY6" fmla="*/ 912600 h 912600"/>
              <a:gd name="connsiteX7" fmla="*/ 0 w 1353133"/>
              <a:gd name="connsiteY7" fmla="*/ 821340 h 912600"/>
              <a:gd name="connsiteX8" fmla="*/ 0 w 1353133"/>
              <a:gd name="connsiteY8" fmla="*/ 91260 h 91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3133" h="912600">
                <a:moveTo>
                  <a:pt x="0" y="91260"/>
                </a:moveTo>
                <a:cubicBezTo>
                  <a:pt x="0" y="40858"/>
                  <a:pt x="40858" y="0"/>
                  <a:pt x="91260" y="0"/>
                </a:cubicBezTo>
                <a:lnTo>
                  <a:pt x="1261873" y="0"/>
                </a:lnTo>
                <a:cubicBezTo>
                  <a:pt x="1312275" y="0"/>
                  <a:pt x="1353133" y="40858"/>
                  <a:pt x="1353133" y="91260"/>
                </a:cubicBezTo>
                <a:lnTo>
                  <a:pt x="1353133" y="821340"/>
                </a:lnTo>
                <a:cubicBezTo>
                  <a:pt x="1353133" y="871742"/>
                  <a:pt x="1312275" y="912600"/>
                  <a:pt x="1261873" y="912600"/>
                </a:cubicBezTo>
                <a:lnTo>
                  <a:pt x="91260" y="912600"/>
                </a:lnTo>
                <a:cubicBezTo>
                  <a:pt x="40858" y="912600"/>
                  <a:pt x="0" y="871742"/>
                  <a:pt x="0" y="821340"/>
                </a:cubicBezTo>
                <a:lnTo>
                  <a:pt x="0" y="91260"/>
                </a:ln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9185" tIns="119185" rIns="119185" bIns="119185" numCol="1" spcCol="1270" anchor="t" anchorCtr="0">
            <a:noAutofit/>
          </a:bodyPr>
          <a:lstStyle/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kern="1200" dirty="0" smtClean="0">
                <a:solidFill>
                  <a:schemeClr val="bg1">
                    <a:lumMod val="10000"/>
                  </a:schemeClr>
                </a:solidFill>
              </a:rPr>
              <a:t>Emotion oriented</a:t>
            </a:r>
            <a:endParaRPr lang="en-US" kern="1200" dirty="0">
              <a:solidFill>
                <a:schemeClr val="bg1">
                  <a:lumMod val="10000"/>
                </a:schemeClr>
              </a:solidFill>
            </a:endParaRPr>
          </a:p>
          <a:p>
            <a:pPr marL="114300" lvl="1" indent="-114300" algn="l" defTabSz="5778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kern="1200" dirty="0" smtClean="0">
                <a:solidFill>
                  <a:schemeClr val="bg1">
                    <a:lumMod val="10000"/>
                  </a:schemeClr>
                </a:solidFill>
              </a:rPr>
              <a:t>Feature similarity</a:t>
            </a:r>
            <a:endParaRPr lang="en-US" kern="12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>
                    <a:lumMod val="10000"/>
                  </a:schemeClr>
                </a:solidFill>
              </a:rPr>
              <a:t>Key Analytical Techniques in Sequence</a:t>
            </a:r>
          </a:p>
        </p:txBody>
      </p:sp>
    </p:spTree>
    <p:extLst>
      <p:ext uri="{BB962C8B-B14F-4D97-AF65-F5344CB8AC3E}">
        <p14:creationId xmlns:p14="http://schemas.microsoft.com/office/powerpoint/2010/main" val="287308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124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Prepared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the dataset for EDA and pattern discovery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27440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Removed 1 row with multiple missing values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Corrected invalid loudness values (e.g., positive dB → negative dB)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Replaced invalid </a:t>
            </a:r>
            <a:r>
              <a:rPr lang="en-US" sz="2400" dirty="0" err="1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time_signature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 values (e.g., 0 → 2)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Verified data types and logical ranges for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9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To 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understand the characteristics and underlying patterns in the dataset.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</p:spTree>
    <p:extLst>
      <p:ext uri="{BB962C8B-B14F-4D97-AF65-F5344CB8AC3E}">
        <p14:creationId xmlns:p14="http://schemas.microsoft.com/office/powerpoint/2010/main" val="26675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+mn-lt"/>
              </a:rPr>
              <a:t>Popularity Distribution Histogram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53" y="2057400"/>
            <a:ext cx="5257801" cy="35749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6324600" y="2385904"/>
            <a:ext cx="2209800" cy="2308324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10000"/>
                  </a:schemeClr>
                </a:solidFill>
              </a:rPr>
              <a:t>he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histogram reveals a high concentration of songs with very low popularity, while extremely popular tracks are relatively rare in the 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>
                    <a:lumMod val="10000"/>
                  </a:schemeClr>
                </a:solidFill>
              </a:rPr>
              <a:t>Energy Distribution Histogram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438400"/>
            <a:ext cx="5029200" cy="37315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15000" y="3124200"/>
            <a:ext cx="2971800" cy="2031325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The plot revealed that the majority of songs tend to have higher energy values, indicating a general preference for more energetic music in the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1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Explicit vs. Non-Explicit Tracks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41104"/>
            <a:ext cx="5010923" cy="3795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0" y="2514600"/>
            <a:ext cx="2057400" cy="2862322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itchFamily="18" charset="0"/>
                <a:ea typeface="Cambria" pitchFamily="18" charset="0"/>
              </a:rPr>
              <a:t>The dataset is heavily dominated by non-explicit songs, with explicit tracks making up only a small 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portion.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73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Correlation Heat Map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676400"/>
            <a:ext cx="6516908" cy="47601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11277600" y="2057400"/>
            <a:ext cx="609600" cy="10618291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114550" lvl="4" indent="-285750">
              <a:buFont typeface="Wingdings" pitchFamily="2" charset="2"/>
              <a:buChar char="v"/>
            </a:pPr>
            <a:r>
              <a:rPr lang="en-US" dirty="0"/>
              <a:t>M</a:t>
            </a:r>
            <a:r>
              <a:rPr lang="en-US" dirty="0" smtClean="0"/>
              <a:t>ost </a:t>
            </a:r>
            <a:r>
              <a:rPr lang="en-US" dirty="0"/>
              <a:t>numerical features showed weak </a:t>
            </a:r>
            <a:r>
              <a:rPr lang="en-US" dirty="0" smtClean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Insights from the Correlation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Most numerical features showed weak or negligible correlations.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Strong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negative correlation was found between Energy and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Acousticness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Energy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and Loudness exhibited a strong positive correlation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1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bg1">
                    <a:lumMod val="10000"/>
                  </a:schemeClr>
                </a:solidFill>
              </a:rPr>
              <a:t>Acousticness</a:t>
            </a:r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vs. Energy Line Plot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14" y="1764694"/>
            <a:ext cx="4834830" cy="44075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19800" y="2167953"/>
            <a:ext cx="2690191" cy="3600986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T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he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plot shows a generally negative but non-linear relationship between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Acousticness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and Energy, with noticeable fluctuations.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6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3810000"/>
          </a:xfrm>
        </p:spPr>
        <p:txBody>
          <a:bodyPr>
            <a:normAutofit/>
          </a:bodyPr>
          <a:lstStyle/>
          <a:p>
            <a:endParaRPr lang="en-US" sz="2400" b="1" dirty="0" smtClean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Music </a:t>
            </a:r>
            <a:r>
              <a:rPr lang="en-US" sz="2400" b="1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is a daily essential for millions, and </a:t>
            </a:r>
            <a:r>
              <a:rPr lang="en-US" sz="24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‘</a:t>
            </a:r>
            <a:r>
              <a:rPr lang="en-US" sz="2400" b="1" dirty="0" err="1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Spotify</a:t>
            </a:r>
            <a:r>
              <a:rPr lang="en-US" sz="24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’ </a:t>
            </a:r>
            <a:r>
              <a:rPr lang="en-US" sz="2400" b="1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is </a:t>
            </a:r>
            <a:r>
              <a:rPr lang="en-US" sz="24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o</a:t>
            </a:r>
            <a:r>
              <a:rPr lang="en-US" sz="2400" b="1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n</a:t>
            </a:r>
            <a:r>
              <a:rPr lang="en-US" sz="24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e of the most widely used music </a:t>
            </a:r>
            <a:r>
              <a:rPr lang="en-US" sz="2400" b="1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streaming platform worldwide</a:t>
            </a:r>
            <a:r>
              <a:rPr lang="en-US" sz="2400" b="1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.</a:t>
            </a:r>
          </a:p>
          <a:p>
            <a:pPr algn="just"/>
            <a:endParaRPr lang="en-US" sz="2400" b="1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524000"/>
            <a:ext cx="76200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3801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Loudness vs. Energy Scatter Plot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48" y="2209800"/>
            <a:ext cx="4837747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486400" y="2286000"/>
            <a:ext cx="3200400" cy="3323987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The scatter plot shows a general positive correlation between Loudness and Energy, with some exceptions where energy exceeds 0.7 despite loudness being below -20.</a:t>
            </a:r>
          </a:p>
        </p:txBody>
      </p:sp>
    </p:spTree>
    <p:extLst>
      <p:ext uri="{BB962C8B-B14F-4D97-AF65-F5344CB8AC3E}">
        <p14:creationId xmlns:p14="http://schemas.microsoft.com/office/powerpoint/2010/main" val="3130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153400" cy="9906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>
                    <a:lumMod val="10000"/>
                  </a:schemeClr>
                </a:solidFill>
              </a:rPr>
              <a:t>Genre-wise Distribution of High-Energy, </a:t>
            </a:r>
            <a:r>
              <a:rPr lang="en-US" sz="3200" b="1" dirty="0" smtClean="0">
                <a:solidFill>
                  <a:schemeClr val="bg1">
                    <a:lumMod val="10000"/>
                  </a:schemeClr>
                </a:solidFill>
              </a:rPr>
              <a:t/>
            </a:r>
            <a:br>
              <a:rPr lang="en-US" sz="3200" b="1" dirty="0" smtClean="0">
                <a:solidFill>
                  <a:schemeClr val="bg1">
                    <a:lumMod val="10000"/>
                  </a:schemeClr>
                </a:solidFill>
              </a:rPr>
            </a:br>
            <a:r>
              <a:rPr lang="en-US" sz="3200" b="1" dirty="0" smtClean="0">
                <a:solidFill>
                  <a:schemeClr val="bg1">
                    <a:lumMod val="10000"/>
                  </a:schemeClr>
                </a:solidFill>
              </a:rPr>
              <a:t>Low-Loudness</a:t>
            </a:r>
            <a:r>
              <a:rPr lang="en-US" sz="3200" b="1" dirty="0">
                <a:solidFill>
                  <a:schemeClr val="bg1">
                    <a:lumMod val="10000"/>
                  </a:schemeClr>
                </a:solidFill>
              </a:rPr>
              <a:t> Tracks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751217"/>
              </p:ext>
            </p:extLst>
          </p:nvPr>
        </p:nvGraphicFramePr>
        <p:xfrm>
          <a:off x="609600" y="2209800"/>
          <a:ext cx="51816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</a:tblGrid>
              <a:tr h="558800">
                <a:tc>
                  <a:txBody>
                    <a:bodyPr/>
                    <a:lstStyle/>
                    <a:p>
                      <a:r>
                        <a:rPr lang="en-US" dirty="0" smtClean="0"/>
                        <a:t>TRACK GE</a:t>
                      </a:r>
                      <a:r>
                        <a:rPr kumimoji="0" lang="en-US" kern="1200" dirty="0" smtClean="0">
                          <a:effectLst/>
                        </a:rPr>
                        <a:t>N</a:t>
                      </a:r>
                      <a:r>
                        <a:rPr lang="en-US" dirty="0" smtClean="0"/>
                        <a:t>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</a:t>
                      </a:r>
                      <a:r>
                        <a:rPr kumimoji="0" lang="en-US" kern="1200" dirty="0" smtClean="0">
                          <a:effectLst/>
                        </a:rPr>
                        <a:t>N</a:t>
                      </a:r>
                      <a:r>
                        <a:rPr lang="en-US" dirty="0" smtClean="0"/>
                        <a:t>TS</a:t>
                      </a:r>
                      <a:endParaRPr lang="en-US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dirty="0" smtClean="0"/>
                        <a:t>SLEEP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dirty="0" smtClean="0"/>
                        <a:t>WORLD MUSIC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dirty="0" smtClean="0"/>
                        <a:t>COMEDY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dirty="0" smtClean="0"/>
                        <a:t>BLACK</a:t>
                      </a:r>
                      <a:r>
                        <a:rPr lang="en-US" baseline="0" dirty="0" smtClean="0"/>
                        <a:t> METAL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58800">
                <a:tc>
                  <a:txBody>
                    <a:bodyPr/>
                    <a:lstStyle/>
                    <a:p>
                      <a:r>
                        <a:rPr lang="en-US" dirty="0" smtClean="0"/>
                        <a:t>DETROIT TECHNO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19800" y="2514600"/>
            <a:ext cx="2895600" cy="2805255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The 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Sleep genre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dominates this exception cluster, accounting for 99 out of the total cases, while all other genres appear only marginally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..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5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>
                    <a:lumMod val="10000"/>
                  </a:schemeClr>
                </a:solidFill>
              </a:rPr>
              <a:t>Popularity Distribution </a:t>
            </a:r>
            <a:r>
              <a:rPr lang="en-US" sz="3600" b="1" dirty="0" smtClean="0">
                <a:solidFill>
                  <a:schemeClr val="bg1">
                    <a:lumMod val="10000"/>
                  </a:schemeClr>
                </a:solidFill>
              </a:rPr>
              <a:t/>
            </a:r>
            <a:br>
              <a:rPr lang="en-US" sz="3600" b="1" dirty="0" smtClean="0">
                <a:solidFill>
                  <a:schemeClr val="bg1">
                    <a:lumMod val="10000"/>
                  </a:schemeClr>
                </a:solidFill>
              </a:rPr>
            </a:br>
            <a:r>
              <a:rPr lang="en-US" sz="3600" b="1" dirty="0" smtClean="0">
                <a:solidFill>
                  <a:schemeClr val="bg1">
                    <a:lumMod val="10000"/>
                  </a:schemeClr>
                </a:solidFill>
              </a:rPr>
              <a:t>– </a:t>
            </a:r>
            <a:r>
              <a:rPr lang="en-US" sz="3600" b="1" dirty="0">
                <a:solidFill>
                  <a:schemeClr val="bg1">
                    <a:lumMod val="10000"/>
                  </a:schemeClr>
                </a:solidFill>
              </a:rPr>
              <a:t>Non-Dominant Genres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0"/>
            <a:ext cx="5867400" cy="39624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6324600" y="2294495"/>
            <a:ext cx="2590800" cy="3139321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Non-dominant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genres also show higher counts in lower popularity, reflecting 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the overall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 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dataset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 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trend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.</a:t>
            </a:r>
            <a:endParaRPr lang="en-US" sz="2000" b="1" dirty="0">
              <a:latin typeface="Cambria" pitchFamily="18" charset="0"/>
              <a:ea typeface="Cambria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22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Popularity Distribution – Dominant Genres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04" y="2590800"/>
            <a:ext cx="5562599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6019800" y="2279374"/>
            <a:ext cx="2971800" cy="4062651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Dominant genres show a noticeable increase in higher popularity ranges, indicating their stronger appeal among listeners compared to non-dominant genres.</a:t>
            </a:r>
            <a:endParaRPr lang="en-US" sz="2000" b="1" dirty="0">
              <a:latin typeface="Cambria" pitchFamily="18" charset="0"/>
              <a:ea typeface="Cambria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ambria" pitchFamily="18" charset="0"/>
                <a:ea typeface="Cambria" pitchFamily="18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38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Box 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Plot: Popularity across Energy Levels</a:t>
            </a: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" y="2590800"/>
            <a:ext cx="563880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943600" y="2120348"/>
            <a:ext cx="2819400" cy="4062651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E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xplicit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songs with low energy have greater variability in popularity, while higher energy levels correspond to a lower median popularity for explicit tracks.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95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>
                    <a:lumMod val="10000"/>
                  </a:schemeClr>
                </a:solidFill>
              </a:rPr>
              <a:t>Liveness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 Distribution Box Plot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6629400" cy="4770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335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Inferences from </a:t>
            </a:r>
            <a:r>
              <a:rPr lang="en-US" b="1" dirty="0" err="1">
                <a:solidFill>
                  <a:schemeClr val="bg1">
                    <a:lumMod val="10000"/>
                  </a:schemeClr>
                </a:solidFill>
              </a:rPr>
              <a:t>Liveness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 Distribution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ambria" pitchFamily="18" charset="0"/>
                <a:ea typeface="Cambria" pitchFamily="18" charset="0"/>
              </a:rPr>
              <a:t>Heavily right-skewed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; most values between </a:t>
            </a:r>
            <a:r>
              <a:rPr lang="en-US" sz="2400" b="1" dirty="0">
                <a:latin typeface="Cambria" pitchFamily="18" charset="0"/>
                <a:ea typeface="Cambria" pitchFamily="18" charset="0"/>
              </a:rPr>
              <a:t>0.0–0.2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ambria" pitchFamily="18" charset="0"/>
                <a:ea typeface="Cambria" pitchFamily="18" charset="0"/>
              </a:rPr>
              <a:t>High-</a:t>
            </a:r>
            <a:r>
              <a:rPr lang="en-US" sz="2400" b="1" dirty="0" err="1">
                <a:latin typeface="Cambria" pitchFamily="18" charset="0"/>
                <a:ea typeface="Cambria" pitchFamily="18" charset="0"/>
              </a:rPr>
              <a:t>liveness</a:t>
            </a:r>
            <a:r>
              <a:rPr lang="en-US" sz="2400" b="1" dirty="0">
                <a:latin typeface="Cambria" pitchFamily="18" charset="0"/>
                <a:ea typeface="Cambria" pitchFamily="18" charset="0"/>
              </a:rPr>
              <a:t> outliers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detected using </a:t>
            </a:r>
            <a:r>
              <a:rPr lang="en-US" sz="2400" b="1" dirty="0">
                <a:latin typeface="Cambria" pitchFamily="18" charset="0"/>
                <a:ea typeface="Cambria" pitchFamily="18" charset="0"/>
              </a:rPr>
              <a:t>IQR method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Outliers mostly from </a:t>
            </a:r>
            <a:r>
              <a:rPr lang="en-US" sz="2400" b="1" dirty="0">
                <a:latin typeface="Cambria" pitchFamily="18" charset="0"/>
                <a:ea typeface="Cambria" pitchFamily="18" charset="0"/>
              </a:rPr>
              <a:t>performance-based genres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:</a:t>
            </a:r>
            <a:br>
              <a:rPr lang="en-US" sz="2400" dirty="0">
                <a:latin typeface="Cambria" pitchFamily="18" charset="0"/>
                <a:ea typeface="Cambria" pitchFamily="18" charset="0"/>
              </a:rPr>
            </a:br>
            <a:r>
              <a:rPr lang="en-US" sz="2400" dirty="0">
                <a:latin typeface="Cambria" pitchFamily="18" charset="0"/>
                <a:ea typeface="Cambria" pitchFamily="18" charset="0"/>
              </a:rPr>
              <a:t>– </a:t>
            </a:r>
            <a:r>
              <a:rPr lang="en-US" sz="2400" b="1" dirty="0">
                <a:latin typeface="Cambria" pitchFamily="18" charset="0"/>
                <a:ea typeface="Cambria" pitchFamily="18" charset="0"/>
              </a:rPr>
              <a:t>Comedy, </a:t>
            </a:r>
            <a:r>
              <a:rPr lang="en-US" sz="2400" b="1" dirty="0" err="1">
                <a:latin typeface="Cambria" pitchFamily="18" charset="0"/>
                <a:ea typeface="Cambria" pitchFamily="18" charset="0"/>
              </a:rPr>
              <a:t>pagode</a:t>
            </a:r>
            <a:r>
              <a:rPr lang="en-US" sz="2400" b="1" dirty="0">
                <a:latin typeface="Cambria" pitchFamily="18" charset="0"/>
                <a:ea typeface="Cambria" pitchFamily="18" charset="0"/>
              </a:rPr>
              <a:t>, </a:t>
            </a:r>
            <a:r>
              <a:rPr lang="en-US" sz="2400" b="1" dirty="0" err="1">
                <a:latin typeface="Cambria" pitchFamily="18" charset="0"/>
                <a:ea typeface="Cambria" pitchFamily="18" charset="0"/>
              </a:rPr>
              <a:t>sertanejo</a:t>
            </a:r>
            <a:r>
              <a:rPr lang="en-US" sz="2400" b="1" dirty="0">
                <a:latin typeface="Cambria" pitchFamily="18" charset="0"/>
                <a:ea typeface="Cambria" pitchFamily="18" charset="0"/>
              </a:rPr>
              <a:t>, samba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Suggests these tracks include </a:t>
            </a:r>
            <a:r>
              <a:rPr lang="en-US" sz="2400" b="1" dirty="0">
                <a:latin typeface="Cambria" pitchFamily="18" charset="0"/>
                <a:ea typeface="Cambria" pitchFamily="18" charset="0"/>
              </a:rPr>
              <a:t>live audience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or </a:t>
            </a:r>
            <a:r>
              <a:rPr lang="en-US" sz="2400" b="1" dirty="0">
                <a:latin typeface="Cambria" pitchFamily="18" charset="0"/>
                <a:ea typeface="Cambria" pitchFamily="18" charset="0"/>
              </a:rPr>
              <a:t>ambient elements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Outliers are genre-driven, not random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7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>
                    <a:lumMod val="10000"/>
                  </a:schemeClr>
                </a:solidFill>
              </a:rPr>
              <a:t>Box Plot: </a:t>
            </a:r>
            <a:r>
              <a:rPr lang="en-US" sz="3600" b="1" dirty="0" err="1">
                <a:solidFill>
                  <a:schemeClr val="bg1">
                    <a:lumMod val="10000"/>
                  </a:schemeClr>
                </a:solidFill>
              </a:rPr>
              <a:t>Instrumentalness</a:t>
            </a:r>
            <a:r>
              <a:rPr lang="en-US" sz="3600" b="1" dirty="0">
                <a:solidFill>
                  <a:schemeClr val="bg1">
                    <a:lumMod val="10000"/>
                  </a:schemeClr>
                </a:solidFill>
              </a:rPr>
              <a:t> Distribution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5694045" cy="42348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480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>
                    <a:lumMod val="10000"/>
                  </a:schemeClr>
                </a:solidFill>
              </a:rPr>
              <a:t>Inferences from </a:t>
            </a:r>
            <a:r>
              <a:rPr lang="en-US" sz="3600" b="1" dirty="0" err="1">
                <a:solidFill>
                  <a:schemeClr val="bg1">
                    <a:lumMod val="10000"/>
                  </a:schemeClr>
                </a:solidFill>
              </a:rPr>
              <a:t>Instrumentalness</a:t>
            </a:r>
            <a:r>
              <a:rPr lang="en-US" sz="3600" b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bg1">
                    <a:lumMod val="10000"/>
                  </a:schemeClr>
                </a:solidFill>
              </a:rPr>
              <a:t>Distribution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Suggests </a:t>
            </a:r>
            <a:r>
              <a:rPr lang="en-US" sz="2400" dirty="0"/>
              <a:t>tracks are either </a:t>
            </a:r>
            <a:r>
              <a:rPr lang="en-US" sz="2400" b="1" dirty="0"/>
              <a:t>strongly vocal</a:t>
            </a:r>
            <a:r>
              <a:rPr lang="en-US" sz="2400" dirty="0"/>
              <a:t> or </a:t>
            </a:r>
            <a:r>
              <a:rPr lang="en-US" sz="2400" b="1" dirty="0"/>
              <a:t>purely instrumental</a:t>
            </a:r>
            <a:endParaRPr lang="en-US" sz="2400" dirty="0"/>
          </a:p>
          <a:p>
            <a:r>
              <a:rPr lang="en-US" sz="2400" dirty="0" smtClean="0"/>
              <a:t>High </a:t>
            </a:r>
            <a:r>
              <a:rPr lang="en-US" sz="2400" dirty="0"/>
              <a:t>outliers mostly from </a:t>
            </a:r>
            <a:r>
              <a:rPr lang="en-US" sz="2400" b="1" dirty="0"/>
              <a:t>minimal techno, Detroit techno, sleep, new age</a:t>
            </a:r>
            <a:endParaRPr lang="en-US" sz="2400" dirty="0"/>
          </a:p>
          <a:p>
            <a:r>
              <a:rPr lang="en-US" sz="2400" dirty="0" err="1"/>
              <a:t>Instrumentalness</a:t>
            </a:r>
            <a:r>
              <a:rPr lang="en-US" sz="2400" dirty="0"/>
              <a:t> is </a:t>
            </a:r>
            <a:r>
              <a:rPr lang="en-US" sz="2400" b="1" dirty="0"/>
              <a:t>genre-specific</a:t>
            </a:r>
            <a:r>
              <a:rPr lang="en-US" sz="2400" dirty="0"/>
              <a:t>, not random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576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Box Plot: </a:t>
            </a:r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Tempo 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Distribution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6400"/>
            <a:ext cx="5715000" cy="457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865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8382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Arial Unicode MS" pitchFamily="34" charset="-128"/>
                <a:cs typeface="Arial Unicode MS" pitchFamily="34" charset="-128"/>
              </a:rPr>
              <a:t>Dual-Purpose Impact of Music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Helps artists a</a:t>
            </a:r>
            <a:r>
              <a:rPr lang="en-US" sz="2400" dirty="0"/>
              <a:t>n</a:t>
            </a:r>
            <a:r>
              <a:rPr lang="en-US" sz="2400" dirty="0" smtClean="0"/>
              <a:t>d distributors understand what drives reach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Guides production, marketing a</a:t>
            </a:r>
            <a:r>
              <a:rPr lang="en-US" sz="2400" dirty="0"/>
              <a:t>n</a:t>
            </a:r>
            <a:r>
              <a:rPr lang="en-US" sz="2400" dirty="0" smtClean="0"/>
              <a:t>d distribution decisions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Useful for building recommendation system a</a:t>
            </a:r>
            <a:r>
              <a:rPr lang="en-US" sz="2400" dirty="0"/>
              <a:t>n</a:t>
            </a:r>
            <a:r>
              <a:rPr lang="en-US" sz="2400" dirty="0" smtClean="0"/>
              <a:t>d mood </a:t>
            </a:r>
            <a:r>
              <a:rPr lang="en-US" sz="2400" dirty="0"/>
              <a:t>b</a:t>
            </a:r>
            <a:r>
              <a:rPr lang="en-US" sz="2400" dirty="0" smtClean="0"/>
              <a:t>ased playlist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Empower listeners to fi</a:t>
            </a:r>
            <a:r>
              <a:rPr lang="en-US" sz="2400" dirty="0"/>
              <a:t>n</a:t>
            </a:r>
            <a:r>
              <a:rPr lang="en-US" sz="2400" dirty="0" smtClean="0"/>
              <a:t>d songs they love</a:t>
            </a:r>
            <a:endParaRPr lang="en-US"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solidFill>
            <a:srgbClr val="00B050"/>
          </a:solidFill>
          <a:ln w="38100">
            <a:solidFill>
              <a:schemeClr val="accent6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Popularity as a commercial indicator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solidFill>
            <a:srgbClr val="00B050"/>
          </a:solidFill>
          <a:ln w="38100">
            <a:solidFill>
              <a:schemeClr val="accent6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smtClean="0"/>
              <a:t>Musical features as personalization 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9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Inferences from </a:t>
            </a:r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Tempo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sz="2600" dirty="0">
                <a:latin typeface="Cambria" pitchFamily="18" charset="0"/>
                <a:ea typeface="Cambria" pitchFamily="18" charset="0"/>
              </a:rPr>
              <a:t>Near-normal distribution; most tracks between </a:t>
            </a:r>
            <a:r>
              <a:rPr lang="en-US" sz="2600" b="1" dirty="0" smtClean="0">
                <a:latin typeface="Cambria" pitchFamily="18" charset="0"/>
                <a:ea typeface="Cambria" pitchFamily="18" charset="0"/>
              </a:rPr>
              <a:t>100–140 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BPM</a:t>
            </a:r>
          </a:p>
          <a:p>
            <a:pPr>
              <a:lnSpc>
                <a:spcPct val="160000"/>
              </a:lnSpc>
            </a:pPr>
            <a:r>
              <a:rPr lang="en-US" sz="2600" dirty="0">
                <a:latin typeface="Cambria" pitchFamily="18" charset="0"/>
                <a:ea typeface="Cambria" pitchFamily="18" charset="0"/>
              </a:rPr>
              <a:t>Peak around </a:t>
            </a:r>
            <a:r>
              <a:rPr lang="en-US" sz="2600" b="1" dirty="0" smtClean="0">
                <a:latin typeface="Cambria" pitchFamily="18" charset="0"/>
                <a:ea typeface="Cambria" pitchFamily="18" charset="0"/>
              </a:rPr>
              <a:t>130</a:t>
            </a:r>
            <a:r>
              <a:rPr lang="en-US" sz="2600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BPM → common in pop, hip-hop, electronic</a:t>
            </a:r>
          </a:p>
          <a:p>
            <a:pPr>
              <a:lnSpc>
                <a:spcPct val="160000"/>
              </a:lnSpc>
            </a:pPr>
            <a:r>
              <a:rPr lang="en-US" sz="2600" dirty="0">
                <a:latin typeface="Cambria" pitchFamily="18" charset="0"/>
                <a:ea typeface="Cambria" pitchFamily="18" charset="0"/>
              </a:rPr>
              <a:t>Reflects industry preference for danceable, listener-friendly tempos</a:t>
            </a:r>
          </a:p>
          <a:p>
            <a:pPr>
              <a:lnSpc>
                <a:spcPct val="160000"/>
              </a:lnSpc>
            </a:pPr>
            <a:r>
              <a:rPr lang="en-US" sz="2600" dirty="0">
                <a:latin typeface="Cambria" pitchFamily="18" charset="0"/>
                <a:ea typeface="Cambria" pitchFamily="18" charset="0"/>
              </a:rPr>
              <a:t>Low outliers </a:t>
            </a:r>
            <a:r>
              <a:rPr lang="en-US" sz="2600" b="1" dirty="0">
                <a:latin typeface="Cambria" pitchFamily="18" charset="0"/>
                <a:ea typeface="Cambria" pitchFamily="18" charset="0"/>
              </a:rPr>
              <a:t>(&lt; </a:t>
            </a:r>
            <a:r>
              <a:rPr lang="en-US" sz="2600" b="1" dirty="0" smtClean="0">
                <a:latin typeface="Cambria" pitchFamily="18" charset="0"/>
                <a:ea typeface="Cambria" pitchFamily="18" charset="0"/>
              </a:rPr>
              <a:t>40 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BPM) seen in sleep/ambient genres</a:t>
            </a:r>
          </a:p>
          <a:p>
            <a:pPr>
              <a:lnSpc>
                <a:spcPct val="160000"/>
              </a:lnSpc>
            </a:pPr>
            <a:r>
              <a:rPr lang="en-US" sz="2600" dirty="0">
                <a:latin typeface="Cambria" pitchFamily="18" charset="0"/>
                <a:ea typeface="Cambria" pitchFamily="18" charset="0"/>
              </a:rPr>
              <a:t>High outliers </a:t>
            </a:r>
            <a:r>
              <a:rPr lang="en-US" sz="2600" b="1" dirty="0">
                <a:latin typeface="Cambria" pitchFamily="18" charset="0"/>
                <a:ea typeface="Cambria" pitchFamily="18" charset="0"/>
              </a:rPr>
              <a:t>(&gt; 200 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BPM) in piano, rock, songwriter genres</a:t>
            </a:r>
          </a:p>
          <a:p>
            <a:pPr>
              <a:lnSpc>
                <a:spcPct val="160000"/>
              </a:lnSpc>
            </a:pPr>
            <a:r>
              <a:rPr lang="en-US" sz="2600" dirty="0">
                <a:latin typeface="Cambria" pitchFamily="18" charset="0"/>
                <a:ea typeface="Cambria" pitchFamily="18" charset="0"/>
              </a:rPr>
              <a:t>Outliers highlight tempo diversity in </a:t>
            </a:r>
            <a:r>
              <a:rPr lang="en-US" sz="2600" dirty="0" smtClean="0">
                <a:latin typeface="Cambria" pitchFamily="18" charset="0"/>
                <a:ea typeface="Cambria" pitchFamily="18" charset="0"/>
              </a:rPr>
              <a:t>expressive </a:t>
            </a:r>
            <a:r>
              <a:rPr lang="en-US" sz="2600" dirty="0">
                <a:latin typeface="Cambria" pitchFamily="18" charset="0"/>
                <a:ea typeface="Cambria" pitchFamily="18" charset="0"/>
              </a:rPr>
              <a:t>music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3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Box Plot: </a:t>
            </a:r>
            <a:r>
              <a:rPr lang="en-US" b="1" dirty="0" err="1">
                <a:solidFill>
                  <a:schemeClr val="bg1">
                    <a:lumMod val="10000"/>
                  </a:schemeClr>
                </a:solidFill>
              </a:rPr>
              <a:t>Speechiness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 Distribution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5791200" cy="42373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07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Inferences from </a:t>
            </a:r>
            <a:r>
              <a:rPr lang="en-US" b="1" dirty="0" err="1">
                <a:solidFill>
                  <a:schemeClr val="bg1">
                    <a:lumMod val="10000"/>
                  </a:schemeClr>
                </a:solidFill>
              </a:rPr>
              <a:t>Speechiness</a:t>
            </a:r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Strong right-skew observed; most values &lt; </a:t>
            </a:r>
            <a:r>
              <a:rPr lang="en-US" sz="2400" b="1" dirty="0">
                <a:latin typeface="Cambria" pitchFamily="18" charset="0"/>
                <a:ea typeface="Cambria" pitchFamily="18" charset="0"/>
              </a:rPr>
              <a:t>0.3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Indicates dominance of sung/melodic vocals in mainstream tracks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Few tracks with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speechiness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&gt; </a:t>
            </a:r>
            <a:r>
              <a:rPr lang="en-US" sz="2400" b="1" dirty="0">
                <a:latin typeface="Cambria" pitchFamily="18" charset="0"/>
                <a:ea typeface="Cambria" pitchFamily="18" charset="0"/>
              </a:rPr>
              <a:t>0.66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— likely rap, spoken word, etc.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Outliers often from comedy, j-dance, dancehall, hardcore, and kids genres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Mid-range </a:t>
            </a:r>
            <a:r>
              <a:rPr lang="en-US" sz="2400" b="1" dirty="0">
                <a:latin typeface="Cambria" pitchFamily="18" charset="0"/>
                <a:ea typeface="Cambria" pitchFamily="18" charset="0"/>
              </a:rPr>
              <a:t>(0.4–0.66)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is sparse → clear divide between musical vs. speech-based tracks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27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8194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b="1" dirty="0" smtClean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To 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assess whether explicit tracks differ in popularity compared to non-explicit </a:t>
            </a:r>
            <a:r>
              <a:rPr lang="en-US" sz="2400" b="1" dirty="0" smtClean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ones</a:t>
            </a:r>
          </a:p>
          <a:p>
            <a:endParaRPr lang="en-US" sz="2400" b="1" dirty="0" smtClean="0">
              <a:solidFill>
                <a:schemeClr val="bg1">
                  <a:lumMod val="10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b="1" dirty="0" smtClean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To 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determine whether a track’s musical mode (major or minor) influences its popularity</a:t>
            </a:r>
            <a:endParaRPr lang="en-US" sz="2400" b="1" dirty="0" smtClean="0">
              <a:solidFill>
                <a:schemeClr val="bg1">
                  <a:lumMod val="10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chemeClr val="bg1">
                  <a:lumMod val="10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Statistical Hypothesis </a:t>
            </a:r>
            <a:r>
              <a:rPr lang="en-US" sz="3600" b="1" dirty="0" smtClean="0"/>
              <a:t>Testing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3919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chemeClr val="bg1">
                    <a:lumMod val="10000"/>
                  </a:schemeClr>
                </a:solidFill>
              </a:rPr>
              <a:t/>
            </a:r>
            <a:br>
              <a:rPr lang="en-US" sz="4000" b="1" dirty="0" smtClean="0">
                <a:solidFill>
                  <a:schemeClr val="bg1">
                    <a:lumMod val="10000"/>
                  </a:schemeClr>
                </a:solidFill>
              </a:rPr>
            </a:br>
            <a:r>
              <a:rPr lang="en-US" sz="4000" b="1" dirty="0" smtClean="0">
                <a:solidFill>
                  <a:schemeClr val="bg1">
                    <a:lumMod val="10000"/>
                  </a:schemeClr>
                </a:solidFill>
              </a:rPr>
              <a:t>Popularity </a:t>
            </a:r>
            <a:r>
              <a:rPr lang="en-US" sz="4000" b="1" dirty="0">
                <a:solidFill>
                  <a:schemeClr val="bg1">
                    <a:lumMod val="10000"/>
                  </a:schemeClr>
                </a:solidFill>
              </a:rPr>
              <a:t>Differences by Explicit Content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00400" y="1905000"/>
            <a:ext cx="5486400" cy="43434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ambria" pitchFamily="18" charset="0"/>
                <a:ea typeface="Cambria" pitchFamily="18" charset="0"/>
              </a:rPr>
              <a:t>H₀: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There is no significant difference in popularity between explicit and non-explicit tracks.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ambria" pitchFamily="18" charset="0"/>
                <a:ea typeface="Cambria" pitchFamily="18" charset="0"/>
              </a:rPr>
              <a:t>H₁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: There is a significant difference in popularity between the two groups.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ambria" pitchFamily="18" charset="0"/>
                <a:ea typeface="Cambria" pitchFamily="18" charset="0"/>
              </a:rPr>
              <a:t>p-value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: 0.000 → ✅ Statistically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significant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Inference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: Explicit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tracks have slightly higher mean and median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popularity Suggests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better listener engagement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97984"/>
              </p:ext>
            </p:extLst>
          </p:nvPr>
        </p:nvGraphicFramePr>
        <p:xfrm>
          <a:off x="228600" y="2514600"/>
          <a:ext cx="2590800" cy="232664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863600"/>
                <a:gridCol w="863600"/>
                <a:gridCol w="863600"/>
              </a:tblGrid>
              <a:tr h="355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Track type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Mean popularity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Median popularity</a:t>
                      </a:r>
                    </a:p>
                  </a:txBody>
                  <a:tcPr marL="68580" marR="68580" marT="0" marB="0"/>
                </a:tc>
              </a:tr>
              <a:tr h="889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Explicit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36.52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37.5</a:t>
                      </a:r>
                    </a:p>
                  </a:txBody>
                  <a:tcPr marL="68580" marR="68580" marT="0" marB="0"/>
                </a:tc>
              </a:tr>
              <a:tr h="8890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Non-Explicit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33.02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34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600" y="2166058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Popularity Statistics by Explicitness</a:t>
            </a:r>
          </a:p>
        </p:txBody>
      </p:sp>
    </p:spTree>
    <p:extLst>
      <p:ext uri="{BB962C8B-B14F-4D97-AF65-F5344CB8AC3E}">
        <p14:creationId xmlns:p14="http://schemas.microsoft.com/office/powerpoint/2010/main" val="8074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>
                    <a:lumMod val="10000"/>
                  </a:schemeClr>
                </a:solidFill>
              </a:rPr>
              <a:t>Popularity vs. Musical Mode (Major/Minor</a:t>
            </a:r>
            <a:r>
              <a:rPr lang="en-US" sz="3600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24200" y="1905000"/>
            <a:ext cx="5641848" cy="4191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ambria" pitchFamily="18" charset="0"/>
                <a:ea typeface="Cambria" pitchFamily="18" charset="0"/>
              </a:rPr>
              <a:t>H₀</a:t>
            </a:r>
            <a:r>
              <a:rPr lang="en-US" dirty="0">
                <a:latin typeface="Cambria" pitchFamily="18" charset="0"/>
                <a:ea typeface="Cambria" pitchFamily="18" charset="0"/>
              </a:rPr>
              <a:t>: No difference in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popularity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Cambria" pitchFamily="18" charset="0"/>
                <a:ea typeface="Cambria" pitchFamily="18" charset="0"/>
              </a:rPr>
              <a:t>    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H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₁</a:t>
            </a:r>
            <a:r>
              <a:rPr lang="en-US" dirty="0">
                <a:latin typeface="Cambria" pitchFamily="18" charset="0"/>
                <a:ea typeface="Cambria" pitchFamily="18" charset="0"/>
              </a:rPr>
              <a:t>: Significant difference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exists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ambria" pitchFamily="18" charset="0"/>
                <a:ea typeface="Cambria" pitchFamily="18" charset="0"/>
              </a:rPr>
              <a:t>p-value</a:t>
            </a:r>
            <a:r>
              <a:rPr lang="en-US" dirty="0">
                <a:latin typeface="Cambria" pitchFamily="18" charset="0"/>
                <a:ea typeface="Cambria" pitchFamily="18" charset="0"/>
              </a:rPr>
              <a:t>: 0.000 → ✅ Statistically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significant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Cambria" pitchFamily="18" charset="0"/>
                <a:ea typeface="Cambria" pitchFamily="18" charset="0"/>
              </a:rPr>
              <a:t>Inference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: Minor </a:t>
            </a:r>
            <a:r>
              <a:rPr lang="en-US" dirty="0">
                <a:latin typeface="Cambria" pitchFamily="18" charset="0"/>
                <a:ea typeface="Cambria" pitchFamily="18" charset="0"/>
              </a:rPr>
              <a:t>mode tracks slightly more popular than major mode ones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29502"/>
              </p:ext>
            </p:extLst>
          </p:nvPr>
        </p:nvGraphicFramePr>
        <p:xfrm>
          <a:off x="228600" y="2743200"/>
          <a:ext cx="2667000" cy="202184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889000"/>
                <a:gridCol w="889000"/>
                <a:gridCol w="889000"/>
              </a:tblGrid>
              <a:tr h="4318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Track type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Mean popularity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Median popularity</a:t>
                      </a:r>
                    </a:p>
                  </a:txBody>
                  <a:tcPr marL="68580" marR="68580" marT="0" marB="0"/>
                </a:tc>
              </a:tr>
              <a:tr h="736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Major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33.07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34.0</a:t>
                      </a:r>
                    </a:p>
                  </a:txBody>
                  <a:tcPr marL="68580" marR="68580" marT="0" marB="0"/>
                </a:tc>
              </a:tr>
              <a:tr h="7366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Minor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33.76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35.0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2500699"/>
            <a:ext cx="25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Popularity Statistics by Musical Mode</a:t>
            </a:r>
          </a:p>
        </p:txBody>
      </p:sp>
    </p:spTree>
    <p:extLst>
      <p:ext uri="{BB962C8B-B14F-4D97-AF65-F5344CB8AC3E}">
        <p14:creationId xmlns:p14="http://schemas.microsoft.com/office/powerpoint/2010/main" val="359867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514600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en-US" dirty="0" smtClean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To 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prepare the dataset for effective regression modeling, a series of transformation, encoding, and scaling techniques were applied.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</a:t>
            </a:r>
            <a:r>
              <a:rPr lang="en-US" b="1" dirty="0" smtClean="0"/>
              <a:t>Preprocessing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944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7200" b="1" dirty="0">
                <a:latin typeface="Cambria" pitchFamily="18" charset="0"/>
                <a:ea typeface="Cambria" pitchFamily="18" charset="0"/>
              </a:rPr>
              <a:t>Encoding</a:t>
            </a:r>
            <a:r>
              <a:rPr lang="en-US" sz="7200" dirty="0">
                <a:latin typeface="Cambria" pitchFamily="18" charset="0"/>
                <a:ea typeface="Cambria" pitchFamily="18" charset="0"/>
              </a:rPr>
              <a:t>:</a:t>
            </a:r>
            <a:br>
              <a:rPr lang="en-US" sz="7200" dirty="0">
                <a:latin typeface="Cambria" pitchFamily="18" charset="0"/>
                <a:ea typeface="Cambria" pitchFamily="18" charset="0"/>
              </a:rPr>
            </a:br>
            <a:r>
              <a:rPr lang="en-US" sz="7200" b="1" dirty="0">
                <a:latin typeface="Cambria" pitchFamily="18" charset="0"/>
                <a:ea typeface="Cambria" pitchFamily="18" charset="0"/>
              </a:rPr>
              <a:t>Label encoded </a:t>
            </a:r>
            <a:r>
              <a:rPr lang="en-US" sz="7200" dirty="0">
                <a:latin typeface="Cambria" pitchFamily="18" charset="0"/>
                <a:ea typeface="Cambria" pitchFamily="18" charset="0"/>
              </a:rPr>
              <a:t>explicit; </a:t>
            </a:r>
            <a:r>
              <a:rPr lang="en-US" sz="7200" b="1" dirty="0">
                <a:latin typeface="Cambria" pitchFamily="18" charset="0"/>
                <a:ea typeface="Cambria" pitchFamily="18" charset="0"/>
              </a:rPr>
              <a:t>target encoded </a:t>
            </a:r>
            <a:r>
              <a:rPr lang="en-US" sz="7200" dirty="0" smtClean="0">
                <a:latin typeface="Cambria" pitchFamily="18" charset="0"/>
                <a:ea typeface="Cambria" pitchFamily="18" charset="0"/>
              </a:rPr>
              <a:t>artist name </a:t>
            </a:r>
            <a:r>
              <a:rPr lang="en-US" sz="7200" dirty="0">
                <a:latin typeface="Cambria" pitchFamily="18" charset="0"/>
                <a:ea typeface="Cambria" pitchFamily="18" charset="0"/>
              </a:rPr>
              <a:t>&amp; </a:t>
            </a:r>
            <a:r>
              <a:rPr lang="en-US" sz="7200" dirty="0" smtClean="0">
                <a:latin typeface="Cambria" pitchFamily="18" charset="0"/>
                <a:ea typeface="Cambria" pitchFamily="18" charset="0"/>
              </a:rPr>
              <a:t>track genre </a:t>
            </a:r>
            <a:r>
              <a:rPr lang="en-US" sz="7200" dirty="0">
                <a:latin typeface="Cambria" pitchFamily="18" charset="0"/>
                <a:ea typeface="Cambria" pitchFamily="18" charset="0"/>
              </a:rPr>
              <a:t>based on average popularity</a:t>
            </a:r>
            <a:r>
              <a:rPr lang="en-US" sz="7200" dirty="0" smtClean="0">
                <a:latin typeface="Cambria" pitchFamily="18" charset="0"/>
                <a:ea typeface="Cambria" pitchFamily="18" charset="0"/>
              </a:rPr>
              <a:t>.</a:t>
            </a:r>
            <a:endParaRPr lang="en-US" sz="7200" dirty="0">
              <a:latin typeface="Cambria" pitchFamily="18" charset="0"/>
              <a:ea typeface="Cambria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7200" b="1" dirty="0" smtClean="0">
                <a:latin typeface="Cambria" pitchFamily="18" charset="0"/>
                <a:ea typeface="Cambria" pitchFamily="18" charset="0"/>
              </a:rPr>
              <a:t>Scaling</a:t>
            </a:r>
            <a:r>
              <a:rPr lang="en-US" sz="7200" dirty="0">
                <a:latin typeface="Cambria" pitchFamily="18" charset="0"/>
                <a:ea typeface="Cambria" pitchFamily="18" charset="0"/>
              </a:rPr>
              <a:t>:</a:t>
            </a:r>
            <a:br>
              <a:rPr lang="en-US" sz="7200" dirty="0">
                <a:latin typeface="Cambria" pitchFamily="18" charset="0"/>
                <a:ea typeface="Cambria" pitchFamily="18" charset="0"/>
              </a:rPr>
            </a:br>
            <a:r>
              <a:rPr lang="en-US" sz="7200" dirty="0">
                <a:latin typeface="Cambria" pitchFamily="18" charset="0"/>
                <a:ea typeface="Cambria" pitchFamily="18" charset="0"/>
              </a:rPr>
              <a:t>Applied </a:t>
            </a:r>
            <a:r>
              <a:rPr lang="en-US" sz="7200" b="1" dirty="0">
                <a:latin typeface="Cambria" pitchFamily="18" charset="0"/>
                <a:ea typeface="Cambria" pitchFamily="18" charset="0"/>
              </a:rPr>
              <a:t>Min-Max Scaling </a:t>
            </a:r>
            <a:r>
              <a:rPr lang="en-US" sz="7200" dirty="0">
                <a:latin typeface="Cambria" pitchFamily="18" charset="0"/>
                <a:ea typeface="Cambria" pitchFamily="18" charset="0"/>
              </a:rPr>
              <a:t>to </a:t>
            </a:r>
            <a:r>
              <a:rPr lang="en-US" sz="7200" dirty="0" err="1">
                <a:latin typeface="Cambria" pitchFamily="18" charset="0"/>
                <a:ea typeface="Cambria" pitchFamily="18" charset="0"/>
              </a:rPr>
              <a:t>duration_ms</a:t>
            </a:r>
            <a:r>
              <a:rPr lang="en-US" sz="7200" dirty="0">
                <a:latin typeface="Cambria" pitchFamily="18" charset="0"/>
                <a:ea typeface="Cambria" pitchFamily="18" charset="0"/>
              </a:rPr>
              <a:t>, loudness, and tempo.</a:t>
            </a:r>
          </a:p>
          <a:p>
            <a:pPr>
              <a:lnSpc>
                <a:spcPct val="120000"/>
              </a:lnSpc>
            </a:pPr>
            <a:r>
              <a:rPr lang="en-US" sz="7200" b="1" dirty="0" smtClean="0">
                <a:latin typeface="Cambria" pitchFamily="18" charset="0"/>
                <a:ea typeface="Cambria" pitchFamily="18" charset="0"/>
              </a:rPr>
              <a:t>Train-Test </a:t>
            </a:r>
            <a:r>
              <a:rPr lang="en-US" sz="7200" b="1" dirty="0">
                <a:latin typeface="Cambria" pitchFamily="18" charset="0"/>
                <a:ea typeface="Cambria" pitchFamily="18" charset="0"/>
              </a:rPr>
              <a:t>Split</a:t>
            </a:r>
            <a:r>
              <a:rPr lang="en-US" sz="7200" dirty="0">
                <a:latin typeface="Cambria" pitchFamily="18" charset="0"/>
                <a:ea typeface="Cambria" pitchFamily="18" charset="0"/>
              </a:rPr>
              <a:t>:</a:t>
            </a:r>
            <a:br>
              <a:rPr lang="en-US" sz="7200" dirty="0">
                <a:latin typeface="Cambria" pitchFamily="18" charset="0"/>
                <a:ea typeface="Cambria" pitchFamily="18" charset="0"/>
              </a:rPr>
            </a:br>
            <a:r>
              <a:rPr lang="en-US" sz="7200" dirty="0">
                <a:latin typeface="Cambria" pitchFamily="18" charset="0"/>
                <a:ea typeface="Cambria" pitchFamily="18" charset="0"/>
              </a:rPr>
              <a:t>80:20 split using </a:t>
            </a:r>
            <a:r>
              <a:rPr lang="en-US" sz="7200" dirty="0" smtClean="0">
                <a:latin typeface="Cambria" pitchFamily="18" charset="0"/>
                <a:ea typeface="Cambria" pitchFamily="18" charset="0"/>
              </a:rPr>
              <a:t>train </a:t>
            </a:r>
            <a:r>
              <a:rPr lang="en-US" sz="7200" dirty="0" err="1" smtClean="0">
                <a:latin typeface="Cambria" pitchFamily="18" charset="0"/>
                <a:ea typeface="Cambria" pitchFamily="18" charset="0"/>
              </a:rPr>
              <a:t>test_split</a:t>
            </a:r>
            <a:r>
              <a:rPr lang="en-US" sz="7200" dirty="0">
                <a:latin typeface="Cambria" pitchFamily="18" charset="0"/>
                <a:ea typeface="Cambria" pitchFamily="18" charset="0"/>
              </a:rPr>
              <a:t>() with </a:t>
            </a:r>
            <a:r>
              <a:rPr lang="en-US" sz="7200" dirty="0" smtClean="0">
                <a:latin typeface="Cambria" pitchFamily="18" charset="0"/>
                <a:ea typeface="Cambria" pitchFamily="18" charset="0"/>
              </a:rPr>
              <a:t>random state </a:t>
            </a:r>
            <a:r>
              <a:rPr lang="en-US" sz="7200" dirty="0">
                <a:latin typeface="Cambria" pitchFamily="18" charset="0"/>
                <a:ea typeface="Cambria" pitchFamily="18" charset="0"/>
              </a:rPr>
              <a:t>= 42.</a:t>
            </a:r>
          </a:p>
          <a:p>
            <a:pPr>
              <a:lnSpc>
                <a:spcPct val="120000"/>
              </a:lnSpc>
            </a:pPr>
            <a:r>
              <a:rPr lang="en-US" sz="7200" b="1" dirty="0" smtClean="0">
                <a:latin typeface="Cambria" pitchFamily="18" charset="0"/>
                <a:ea typeface="Cambria" pitchFamily="18" charset="0"/>
              </a:rPr>
              <a:t>Feature </a:t>
            </a:r>
            <a:r>
              <a:rPr lang="en-US" sz="7200" b="1" dirty="0">
                <a:latin typeface="Cambria" pitchFamily="18" charset="0"/>
                <a:ea typeface="Cambria" pitchFamily="18" charset="0"/>
              </a:rPr>
              <a:t>Engineering</a:t>
            </a:r>
            <a:r>
              <a:rPr lang="en-US" sz="7200" dirty="0">
                <a:latin typeface="Cambria" pitchFamily="18" charset="0"/>
                <a:ea typeface="Cambria" pitchFamily="18" charset="0"/>
              </a:rPr>
              <a:t>:</a:t>
            </a:r>
            <a:br>
              <a:rPr lang="en-US" sz="7200" dirty="0">
                <a:latin typeface="Cambria" pitchFamily="18" charset="0"/>
                <a:ea typeface="Cambria" pitchFamily="18" charset="0"/>
              </a:rPr>
            </a:br>
            <a:r>
              <a:rPr lang="en-US" sz="7200" b="1" dirty="0">
                <a:latin typeface="Cambria" pitchFamily="18" charset="0"/>
                <a:ea typeface="Cambria" pitchFamily="18" charset="0"/>
              </a:rPr>
              <a:t>Yeo-Johnson</a:t>
            </a:r>
            <a:r>
              <a:rPr lang="en-US" sz="7200" dirty="0">
                <a:latin typeface="Cambria" pitchFamily="18" charset="0"/>
                <a:ea typeface="Cambria" pitchFamily="18" charset="0"/>
              </a:rPr>
              <a:t> transformation for popularity; created dominant vs. non-dominant genre label.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1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chemeClr val="tx1"/>
                </a:solidFill>
              </a:rPr>
              <a:t>predict a track’s popularity based on its musical and metadata features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Regression Analysis Summary</a:t>
            </a:r>
          </a:p>
        </p:txBody>
      </p:sp>
    </p:spTree>
    <p:extLst>
      <p:ext uri="{BB962C8B-B14F-4D97-AF65-F5344CB8AC3E}">
        <p14:creationId xmlns:p14="http://schemas.microsoft.com/office/powerpoint/2010/main" val="8632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MODEL COMPARISO</a:t>
            </a:r>
            <a:r>
              <a:rPr lang="en-US" b="1" dirty="0">
                <a:solidFill>
                  <a:schemeClr val="tx1"/>
                </a:solidFill>
              </a:rPr>
              <a:t>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15417319"/>
              </p:ext>
            </p:extLst>
          </p:nvPr>
        </p:nvGraphicFramePr>
        <p:xfrm>
          <a:off x="304800" y="1676400"/>
          <a:ext cx="4876801" cy="4648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601"/>
                <a:gridCol w="1371601"/>
                <a:gridCol w="2133599"/>
              </a:tblGrid>
              <a:tr h="7747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Model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</a:t>
                      </a:r>
                      <a:r>
                        <a:rPr lang="en-US" sz="2400" baseline="300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Score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MSE</a:t>
                      </a:r>
                    </a:p>
                  </a:txBody>
                  <a:tcPr marL="68580" marR="68580" marT="0" marB="0"/>
                </a:tc>
              </a:tr>
              <a:tr h="7747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Random Forest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0.7788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110.95</a:t>
                      </a:r>
                    </a:p>
                  </a:txBody>
                  <a:tcPr marL="68580" marR="68580" marT="0" marB="0"/>
                </a:tc>
              </a:tr>
              <a:tr h="7747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Gradient Boosting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0.7443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128.24</a:t>
                      </a:r>
                    </a:p>
                  </a:txBody>
                  <a:tcPr marL="68580" marR="68580" marT="0" marB="0"/>
                </a:tc>
              </a:tr>
              <a:tr h="7747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XGBoost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0.7476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129.23</a:t>
                      </a:r>
                    </a:p>
                  </a:txBody>
                  <a:tcPr marL="68580" marR="68580" marT="0" marB="0"/>
                </a:tc>
              </a:tr>
              <a:tr h="7747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LightGBM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0.7462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127.28</a:t>
                      </a:r>
                    </a:p>
                  </a:txBody>
                  <a:tcPr marL="68580" marR="68580" marT="0" marB="0"/>
                </a:tc>
              </a:tr>
              <a:tr h="7747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K-Nearest Neighbors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0.6638</a:t>
                      </a:r>
                    </a:p>
                    <a:p>
                      <a:pPr marL="22860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168.59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38800" y="2895600"/>
            <a:ext cx="2971800" cy="2031325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/>
              <a:t>Best Model – Random Forest</a:t>
            </a:r>
            <a:r>
              <a:rPr lang="en-US" dirty="0" smtClean="0"/>
              <a:t>: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Achieved highest R² = </a:t>
            </a:r>
            <a:r>
              <a:rPr lang="en-US" b="1" dirty="0"/>
              <a:t>0.7788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lowest MSE = </a:t>
            </a:r>
            <a:r>
              <a:rPr lang="en-US" b="1" dirty="0"/>
              <a:t>110.95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→ </a:t>
            </a:r>
            <a:r>
              <a:rPr lang="en-US" dirty="0"/>
              <a:t>selected for final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369143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OBJECTIVE </a:t>
            </a:r>
            <a:r>
              <a:rPr lang="en-US" b="1" dirty="0" smtClean="0">
                <a:solidFill>
                  <a:schemeClr val="bg1">
                    <a:lumMod val="10000"/>
                  </a:schemeClr>
                </a:solidFill>
              </a:rPr>
              <a:t>OF THE STUDY</a:t>
            </a:r>
            <a:endParaRPr lang="en-US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400" dirty="0" smtClean="0">
                <a:solidFill>
                  <a:schemeClr val="bg1">
                    <a:lumMod val="10000"/>
                  </a:schemeClr>
                </a:solidFill>
              </a:rPr>
              <a:t>To explore the relationship </a:t>
            </a:r>
            <a:r>
              <a:rPr lang="en-US" sz="3400" dirty="0">
                <a:solidFill>
                  <a:schemeClr val="bg1">
                    <a:lumMod val="10000"/>
                  </a:schemeClr>
                </a:solidFill>
              </a:rPr>
              <a:t>between key musical attributes</a:t>
            </a:r>
            <a:r>
              <a:rPr lang="en-US" sz="3400" dirty="0" smtClean="0">
                <a:solidFill>
                  <a:schemeClr val="bg1">
                    <a:lumMod val="1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3400" dirty="0">
                <a:solidFill>
                  <a:schemeClr val="bg1">
                    <a:lumMod val="10000"/>
                  </a:schemeClr>
                </a:solidFill>
              </a:rPr>
              <a:t>To analyze the impact of audio features on song popularity</a:t>
            </a:r>
            <a:r>
              <a:rPr lang="en-US" sz="3400" dirty="0" smtClean="0">
                <a:solidFill>
                  <a:schemeClr val="bg1">
                    <a:lumMod val="1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3400" dirty="0">
                <a:solidFill>
                  <a:schemeClr val="bg1">
                    <a:lumMod val="10000"/>
                  </a:schemeClr>
                </a:solidFill>
              </a:rPr>
              <a:t>To build predictive models for estimating track popularity</a:t>
            </a:r>
            <a:r>
              <a:rPr lang="en-US" sz="3400" dirty="0" smtClean="0">
                <a:solidFill>
                  <a:schemeClr val="bg1">
                    <a:lumMod val="1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3400" dirty="0">
                <a:solidFill>
                  <a:schemeClr val="bg1">
                    <a:lumMod val="10000"/>
                  </a:schemeClr>
                </a:solidFill>
              </a:rPr>
              <a:t>To identify genre-based and feature-driven trends in music data</a:t>
            </a:r>
            <a:r>
              <a:rPr lang="en-US" sz="3400" dirty="0" smtClean="0">
                <a:solidFill>
                  <a:schemeClr val="bg1">
                    <a:lumMod val="1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3400" dirty="0">
                <a:solidFill>
                  <a:schemeClr val="bg1">
                    <a:lumMod val="10000"/>
                  </a:schemeClr>
                </a:solidFill>
              </a:rPr>
              <a:t>To design a basic recommendation system using audio features.</a:t>
            </a:r>
            <a:endParaRPr lang="en-US" sz="3400" dirty="0" smtClean="0">
              <a:solidFill>
                <a:schemeClr val="bg1">
                  <a:lumMod val="10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3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Feature Importance Analysis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5715000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6248400" y="1848683"/>
            <a:ext cx="2286000" cy="4247317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ambria" pitchFamily="18" charset="0"/>
                <a:ea typeface="Cambria" pitchFamily="18" charset="0"/>
              </a:rPr>
              <a:t>Artist_encoded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>
                <a:latin typeface="Cambria" pitchFamily="18" charset="0"/>
                <a:ea typeface="Cambria" pitchFamily="18" charset="0"/>
              </a:rPr>
              <a:t>is the dominant feature (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~0.80 importance</a:t>
            </a:r>
            <a:r>
              <a:rPr lang="en-US" dirty="0">
                <a:latin typeface="Cambria" pitchFamily="18" charset="0"/>
                <a:ea typeface="Cambria" pitchFamily="18" charset="0"/>
              </a:rPr>
              <a:t>)</a:t>
            </a:r>
          </a:p>
          <a:p>
            <a:r>
              <a:rPr lang="en-US" dirty="0" err="1">
                <a:latin typeface="Cambria" pitchFamily="18" charset="0"/>
                <a:ea typeface="Cambria" pitchFamily="18" charset="0"/>
              </a:rPr>
              <a:t>track_genre_encoded</a:t>
            </a:r>
            <a:r>
              <a:rPr lang="en-US" dirty="0">
                <a:latin typeface="Cambria" pitchFamily="18" charset="0"/>
                <a:ea typeface="Cambria" pitchFamily="18" charset="0"/>
              </a:rPr>
              <a:t>, tempo,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speechiness</a:t>
            </a:r>
            <a:r>
              <a:rPr lang="en-US" dirty="0">
                <a:latin typeface="Cambria" pitchFamily="18" charset="0"/>
                <a:ea typeface="Cambria" pitchFamily="18" charset="0"/>
              </a:rPr>
              <a:t>,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acousticness</a:t>
            </a:r>
            <a:r>
              <a:rPr lang="en-US" dirty="0">
                <a:latin typeface="Cambria" pitchFamily="18" charset="0"/>
                <a:ea typeface="Cambria" pitchFamily="18" charset="0"/>
              </a:rPr>
              <a:t>, and valence contribute minimally</a:t>
            </a:r>
          </a:p>
          <a:p>
            <a:r>
              <a:rPr lang="en-US" dirty="0">
                <a:latin typeface="Cambria" pitchFamily="18" charset="0"/>
                <a:ea typeface="Cambria" pitchFamily="18" charset="0"/>
              </a:rPr>
              <a:t>Features like mode, explicit, and </a:t>
            </a:r>
            <a:r>
              <a:rPr lang="en-US" dirty="0" err="1">
                <a:latin typeface="Cambria" pitchFamily="18" charset="0"/>
                <a:ea typeface="Cambria" pitchFamily="18" charset="0"/>
              </a:rPr>
              <a:t>time_signature</a:t>
            </a:r>
            <a:r>
              <a:rPr lang="en-US" dirty="0">
                <a:latin typeface="Cambria" pitchFamily="18" charset="0"/>
                <a:ea typeface="Cambria" pitchFamily="18" charset="0"/>
              </a:rPr>
              <a:t> had negligible impact and were excluded from the plot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8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Actual </a:t>
            </a:r>
            <a:r>
              <a:rPr lang="en-US" b="1" dirty="0" smtClean="0">
                <a:solidFill>
                  <a:schemeClr val="tx1"/>
                </a:solidFill>
              </a:rPr>
              <a:t>vs. </a:t>
            </a:r>
            <a:r>
              <a:rPr lang="en-US" b="1" dirty="0">
                <a:solidFill>
                  <a:schemeClr val="tx1"/>
                </a:solidFill>
              </a:rPr>
              <a:t>Predicted Plot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11017"/>
            <a:ext cx="5238115" cy="382206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791200" y="1981200"/>
            <a:ext cx="3048000" cy="4247317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Residuals mostly centered around </a:t>
            </a:r>
            <a:r>
              <a:rPr lang="en-US" b="1" dirty="0"/>
              <a:t>zero</a:t>
            </a:r>
            <a:r>
              <a:rPr lang="en-US" dirty="0"/>
              <a:t>, indicating overall good fit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Wider spread</a:t>
            </a:r>
            <a:r>
              <a:rPr lang="en-US" dirty="0"/>
              <a:t> at higher predicted popularity → more error on popular tracks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Suggests model performs </a:t>
            </a:r>
            <a:r>
              <a:rPr lang="en-US" b="1" dirty="0"/>
              <a:t>better on less popular songs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Large residuals may be </a:t>
            </a:r>
            <a:r>
              <a:rPr lang="en-US" b="1" dirty="0"/>
              <a:t>outliers</a:t>
            </a:r>
            <a:r>
              <a:rPr lang="en-US" dirty="0"/>
              <a:t> influenced by external, unobserved factors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50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Residual Plot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5943600" cy="45262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6324600" y="2508379"/>
            <a:ext cx="2438400" cy="2862322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Points </a:t>
            </a:r>
            <a:r>
              <a:rPr lang="en-US" dirty="0"/>
              <a:t>align along the diagonal → </a:t>
            </a:r>
            <a:r>
              <a:rPr lang="en-US" b="1" dirty="0"/>
              <a:t>decent prediction accuracy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High popularity tracks</a:t>
            </a:r>
            <a:r>
              <a:rPr lang="en-US" dirty="0"/>
              <a:t> often </a:t>
            </a:r>
            <a:r>
              <a:rPr lang="en-US" b="1" dirty="0" err="1"/>
              <a:t>underpredicted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Mid-range</a:t>
            </a:r>
            <a:r>
              <a:rPr lang="en-US" dirty="0"/>
              <a:t> popularity shows </a:t>
            </a:r>
            <a:r>
              <a:rPr lang="en-US" b="1" dirty="0"/>
              <a:t>slight </a:t>
            </a:r>
            <a:r>
              <a:rPr lang="en-US" b="1" dirty="0" err="1"/>
              <a:t>overprediction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5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Cross-Validated R² Score</a:t>
            </a: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5184775" cy="414083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6172200" y="2514600"/>
            <a:ext cx="2286000" cy="1938992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mbria" pitchFamily="18" charset="0"/>
                <a:ea typeface="Cambria" pitchFamily="18" charset="0"/>
              </a:rPr>
              <a:t>Stable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and reliable model performance across data splits</a:t>
            </a:r>
          </a:p>
        </p:txBody>
      </p:sp>
    </p:spTree>
    <p:extLst>
      <p:ext uri="{BB962C8B-B14F-4D97-AF65-F5344CB8AC3E}">
        <p14:creationId xmlns:p14="http://schemas.microsoft.com/office/powerpoint/2010/main" val="19789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To uncover emotional groupings in the music dataset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5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Mood-Based Clustering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363204932"/>
              </p:ext>
            </p:extLst>
          </p:nvPr>
        </p:nvGraphicFramePr>
        <p:xfrm>
          <a:off x="612648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859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Cluster </a:t>
            </a:r>
            <a:r>
              <a:rPr lang="en-US" b="1" dirty="0" smtClean="0">
                <a:solidFill>
                  <a:schemeClr val="tx1"/>
                </a:solidFill>
              </a:rPr>
              <a:t>Visualization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4648200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029200" y="1905000"/>
            <a:ext cx="3276600" cy="3139321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Clear separation</a:t>
            </a:r>
            <a:r>
              <a:rPr lang="en-US" dirty="0"/>
              <a:t> seen between mood clusters; some </a:t>
            </a:r>
            <a:r>
              <a:rPr lang="en-US" b="1" dirty="0"/>
              <a:t>overlap exists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Aggressive</a:t>
            </a:r>
            <a:r>
              <a:rPr lang="en-US" dirty="0"/>
              <a:t> cluster stands out (high loudness &amp; energy)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Chill</a:t>
            </a:r>
            <a:r>
              <a:rPr lang="en-US" dirty="0"/>
              <a:t> and </a:t>
            </a:r>
            <a:r>
              <a:rPr lang="en-US" b="1" dirty="0"/>
              <a:t>Sad</a:t>
            </a:r>
            <a:r>
              <a:rPr lang="en-US" dirty="0"/>
              <a:t> clusters are compact and low in energy/tempo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Happy</a:t>
            </a:r>
            <a:r>
              <a:rPr lang="en-US" dirty="0"/>
              <a:t> tracks span mid-high energy &amp; valence region</a:t>
            </a:r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410200" y="5257800"/>
            <a:ext cx="28956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15779" y="5328791"/>
            <a:ext cx="3014869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Silhouette score </a:t>
            </a:r>
            <a:endParaRPr lang="en-US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0.405</a:t>
            </a:r>
            <a:endParaRPr lang="en-US" sz="32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854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To enhance the practical application of the 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model</a:t>
            </a:r>
            <a:r>
              <a:rPr lang="en-US" sz="2400" dirty="0" smtClean="0">
                <a:solidFill>
                  <a:schemeClr val="tx1"/>
                </a:solidFill>
                <a:latin typeface="Cambria" pitchFamily="18" charset="0"/>
                <a:ea typeface="Cambria" pitchFamily="18" charset="0"/>
              </a:rPr>
              <a:t> </a:t>
            </a:r>
            <a:endParaRPr lang="en-US" sz="2400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Recommendation System</a:t>
            </a:r>
          </a:p>
        </p:txBody>
      </p:sp>
    </p:spTree>
    <p:extLst>
      <p:ext uri="{BB962C8B-B14F-4D97-AF65-F5344CB8AC3E}">
        <p14:creationId xmlns:p14="http://schemas.microsoft.com/office/powerpoint/2010/main" val="212169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Uses 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mood clusters from K-Means (Happy, Sad, Chill, Aggressive)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User selects a mood → system returns random songs from that cluster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Demonstrates emotion-driven song filtering</a:t>
            </a:r>
          </a:p>
          <a:p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Uses </a:t>
            </a:r>
            <a:r>
              <a:rPr lang="en-US" sz="2000" dirty="0"/>
              <a:t>cosine similarity on audio features (e.g., energy, valence, tempo)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Returns top 5 similar songs to a selected track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Shows potential for content-based music recommendations</a:t>
            </a:r>
          </a:p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Mood-Based Recommendation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sz="2400" dirty="0" smtClean="0"/>
              <a:t>Similarity-Based </a:t>
            </a:r>
            <a:r>
              <a:rPr lang="en-US" sz="2400" dirty="0"/>
              <a:t>Recommendation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1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2811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971800"/>
            <a:ext cx="7123113" cy="32004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Source: </a:t>
            </a:r>
            <a:r>
              <a:rPr lang="en-US" sz="2000" b="1" dirty="0" err="1" smtClean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Kaggle</a:t>
            </a:r>
            <a:endParaRPr lang="en-US" sz="2000" b="1" dirty="0" smtClean="0">
              <a:solidFill>
                <a:schemeClr val="bg1">
                  <a:lumMod val="10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Size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: 114,000 </a:t>
            </a:r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tracks</a:t>
            </a:r>
          </a:p>
          <a:p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Total 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Columns: </a:t>
            </a:r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21</a:t>
            </a:r>
          </a:p>
          <a:p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Main 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Types of Data</a:t>
            </a:r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:</a:t>
            </a:r>
          </a:p>
          <a:p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   </a:t>
            </a:r>
            <a:r>
              <a:rPr lang="en-US" sz="2000" b="1" dirty="0" smtClean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Audio </a:t>
            </a:r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Features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: Tempo, Energy, </a:t>
            </a:r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valence etc.</a:t>
            </a:r>
          </a:p>
          <a:p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b="1" dirty="0" smtClean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  General </a:t>
            </a:r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Info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: Artist </a:t>
            </a:r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name, Track name, Genre, etc.</a:t>
            </a:r>
          </a:p>
          <a:p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  </a:t>
            </a:r>
            <a:r>
              <a:rPr lang="en-US" sz="2000" b="1" dirty="0" smtClean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Target </a:t>
            </a:r>
            <a:r>
              <a:rPr lang="en-US" sz="2000" b="1" dirty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Variable</a:t>
            </a: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: Popularity score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DATASET OVERVIEW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367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 smtClean="0">
                <a:solidFill>
                  <a:schemeClr val="tx1"/>
                </a:solidFill>
              </a:rPr>
              <a:t>   SUMMARY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153400" cy="4495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project successfully explored how audio and metadata features affect </a:t>
            </a:r>
            <a:r>
              <a:rPr lang="en-US" dirty="0" err="1"/>
              <a:t>Spotify</a:t>
            </a:r>
            <a:r>
              <a:rPr lang="en-US" dirty="0"/>
              <a:t> track popularity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Random </a:t>
            </a:r>
            <a:r>
              <a:rPr lang="en-US" dirty="0"/>
              <a:t>Forest Regression was found to be the best-performing model, achieving an R² score close to 0.78</a:t>
            </a:r>
            <a:r>
              <a:rPr lang="en-US" dirty="0" smtClean="0"/>
              <a:t>.</a:t>
            </a:r>
          </a:p>
          <a:p>
            <a:r>
              <a:rPr lang="en-US" dirty="0" smtClean="0"/>
              <a:t>Artist </a:t>
            </a:r>
            <a:r>
              <a:rPr lang="en-US" dirty="0"/>
              <a:t>identity emerged as the most influential factor, followed by features like tempo, </a:t>
            </a:r>
            <a:r>
              <a:rPr lang="en-US" dirty="0" err="1"/>
              <a:t>speechiness</a:t>
            </a:r>
            <a:r>
              <a:rPr lang="en-US" dirty="0"/>
              <a:t>, and </a:t>
            </a:r>
            <a:r>
              <a:rPr lang="en-US" dirty="0" err="1"/>
              <a:t>acousticness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Statistical </a:t>
            </a:r>
            <a:r>
              <a:rPr lang="en-US" dirty="0"/>
              <a:t>tests revealed that explicit content and musical mode (major/minor) have a significant impact on popularity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Clustering </a:t>
            </a:r>
            <a:r>
              <a:rPr lang="en-US" dirty="0"/>
              <a:t>analysis grouped songs into emotional categories like Aggressive, Happy, Sad, and Chill, supporting mood-based recommendations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results can help artists, producers, and streaming platforms understand listener preferences and improve content targeting.</a:t>
            </a:r>
          </a:p>
        </p:txBody>
      </p:sp>
    </p:spTree>
    <p:extLst>
      <p:ext uri="{BB962C8B-B14F-4D97-AF65-F5344CB8AC3E}">
        <p14:creationId xmlns:p14="http://schemas.microsoft.com/office/powerpoint/2010/main" val="9641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Future </a:t>
            </a:r>
            <a:r>
              <a:rPr lang="en-US" b="1" dirty="0">
                <a:solidFill>
                  <a:schemeClr val="tx1"/>
                </a:solidFill>
              </a:rPr>
              <a:t>Work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latin typeface="Cambria" pitchFamily="18" charset="0"/>
                <a:ea typeface="Cambria" pitchFamily="18" charset="0"/>
              </a:rPr>
              <a:t>Enhance 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dataset using </a:t>
            </a:r>
            <a:r>
              <a:rPr lang="en-US" sz="2200" dirty="0" err="1">
                <a:latin typeface="Cambria" pitchFamily="18" charset="0"/>
                <a:ea typeface="Cambria" pitchFamily="18" charset="0"/>
              </a:rPr>
              <a:t>Spotify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 API (e.g., skips, saves, playlists, artist popularity)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Cambria" pitchFamily="18" charset="0"/>
                <a:ea typeface="Cambria" pitchFamily="18" charset="0"/>
              </a:rPr>
              <a:t>Improve models with deep learning or advanced ensemble techniques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Cambria" pitchFamily="18" charset="0"/>
                <a:ea typeface="Cambria" pitchFamily="18" charset="0"/>
              </a:rPr>
              <a:t>Add new features like lyrics, release timing, and artwork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Cambria" pitchFamily="18" charset="0"/>
                <a:ea typeface="Cambria" pitchFamily="18" charset="0"/>
              </a:rPr>
              <a:t>Try better clustering (e.g., DBSCAN, GMM) for clearer mood separation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Cambria" pitchFamily="18" charset="0"/>
                <a:ea typeface="Cambria" pitchFamily="18" charset="0"/>
              </a:rPr>
              <a:t>Develop recommendation 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system </a:t>
            </a:r>
            <a:r>
              <a:rPr lang="en-US" sz="2200" dirty="0" smtClean="0">
                <a:latin typeface="Cambria" pitchFamily="18" charset="0"/>
                <a:ea typeface="Cambria" pitchFamily="18" charset="0"/>
              </a:rPr>
              <a:t>into 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a more interactive </a:t>
            </a:r>
            <a:r>
              <a:rPr lang="en-US" sz="2200" dirty="0" smtClean="0">
                <a:latin typeface="Cambria" pitchFamily="18" charset="0"/>
                <a:ea typeface="Cambria" pitchFamily="18" charset="0"/>
              </a:rPr>
              <a:t>tool.</a:t>
            </a:r>
            <a:endParaRPr lang="en-US" sz="22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97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and Limitations</a:t>
            </a:r>
          </a:p>
        </p:txBody>
      </p:sp>
    </p:spTree>
    <p:extLst>
      <p:ext uri="{BB962C8B-B14F-4D97-AF65-F5344CB8AC3E}">
        <p14:creationId xmlns:p14="http://schemas.microsoft.com/office/powerpoint/2010/main" val="335885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008323458"/>
              </p:ext>
            </p:extLst>
          </p:nvPr>
        </p:nvGraphicFramePr>
        <p:xfrm>
          <a:off x="381000" y="381000"/>
          <a:ext cx="38862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98104" y="9144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/>
              <a:t>Data &amp; Features</a:t>
            </a:r>
          </a:p>
          <a:p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085176639"/>
              </p:ext>
            </p:extLst>
          </p:nvPr>
        </p:nvGraphicFramePr>
        <p:xfrm>
          <a:off x="4953000" y="609600"/>
          <a:ext cx="3810000" cy="309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943600" y="914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Modeling Issues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305535758"/>
              </p:ext>
            </p:extLst>
          </p:nvPr>
        </p:nvGraphicFramePr>
        <p:xfrm>
          <a:off x="457200" y="3200400"/>
          <a:ext cx="37338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99322" y="370484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Clustering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3016750560"/>
              </p:ext>
            </p:extLst>
          </p:nvPr>
        </p:nvGraphicFramePr>
        <p:xfrm>
          <a:off x="4953000" y="3429000"/>
          <a:ext cx="37338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67400" y="3886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0979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22427" y="2438400"/>
            <a:ext cx="38599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</a:rPr>
              <a:t>THANK YOU</a:t>
            </a:r>
            <a:endParaRPr lang="en-US" sz="5400" b="1" dirty="0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21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Key Audio Features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6046116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504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371600" y="3200400"/>
            <a:ext cx="7123113" cy="167322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>
                    <a:lumMod val="10000"/>
                  </a:schemeClr>
                </a:solidFill>
              </a:rPr>
              <a:t>Programming Language	</a:t>
            </a:r>
            <a:r>
              <a:rPr lang="en-US" sz="2400" b="1" dirty="0" smtClean="0">
                <a:solidFill>
                  <a:schemeClr val="bg1">
                    <a:lumMod val="10000"/>
                  </a:schemeClr>
                </a:solidFill>
              </a:rPr>
              <a:t>: Python</a:t>
            </a:r>
          </a:p>
          <a:p>
            <a:r>
              <a:rPr lang="en-US" sz="2400" b="1" dirty="0" smtClean="0">
                <a:solidFill>
                  <a:schemeClr val="bg1">
                    <a:lumMod val="10000"/>
                  </a:schemeClr>
                </a:solidFill>
              </a:rPr>
              <a:t>Notebook Environment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</a:rPr>
              <a:t>	:</a:t>
            </a:r>
            <a:r>
              <a:rPr lang="en-US" sz="2400" b="1" dirty="0" smtClean="0">
                <a:solidFill>
                  <a:schemeClr val="bg1">
                    <a:lumMod val="10000"/>
                  </a:schemeClr>
                </a:solidFill>
              </a:rPr>
              <a:t>  </a:t>
            </a:r>
            <a:r>
              <a:rPr lang="en-US" sz="2400" b="1" dirty="0" err="1" smtClean="0">
                <a:solidFill>
                  <a:schemeClr val="bg1">
                    <a:lumMod val="10000"/>
                  </a:schemeClr>
                </a:solidFill>
              </a:rPr>
              <a:t>Jupyter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</a:rPr>
              <a:t> Notebook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</a:t>
            </a:r>
            <a:r>
              <a:rPr lang="en-US" dirty="0"/>
              <a:t>USED </a:t>
            </a:r>
            <a:r>
              <a:rPr lang="en-US" dirty="0" smtClean="0"/>
              <a:t>IN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8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255700429"/>
              </p:ext>
            </p:extLst>
          </p:nvPr>
        </p:nvGraphicFramePr>
        <p:xfrm>
          <a:off x="1524000" y="1981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LIBRARIES</a:t>
            </a:r>
          </a:p>
        </p:txBody>
      </p:sp>
    </p:spTree>
    <p:extLst>
      <p:ext uri="{BB962C8B-B14F-4D97-AF65-F5344CB8AC3E}">
        <p14:creationId xmlns:p14="http://schemas.microsoft.com/office/powerpoint/2010/main" val="313812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10000"/>
                  </a:schemeClr>
                </a:solidFill>
              </a:rPr>
              <a:t>Statistical &amp; Graphical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Correlation </a:t>
            </a: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Analysis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Mann-Whitney 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U </a:t>
            </a: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Test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P-value 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Interpretation</a:t>
            </a: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/>
            </a:r>
            <a:br>
              <a:rPr lang="en-US" dirty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</a:br>
            <a:endParaRPr lang="en-US" dirty="0">
              <a:solidFill>
                <a:schemeClr val="bg1">
                  <a:lumMod val="10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Boxplot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Histogram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Scatter plot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Line Plot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Correlation </a:t>
            </a:r>
            <a:r>
              <a:rPr lang="en-US" sz="2400" dirty="0" err="1" smtClean="0">
                <a:solidFill>
                  <a:schemeClr val="bg1">
                    <a:lumMod val="10000"/>
                  </a:schemeClr>
                </a:solidFill>
                <a:latin typeface="Cambria" pitchFamily="18" charset="0"/>
                <a:ea typeface="Cambria" pitchFamily="18" charset="0"/>
              </a:rPr>
              <a:t>heatmap</a:t>
            </a:r>
            <a:endParaRPr lang="en-US" sz="2400" dirty="0" smtClean="0">
              <a:solidFill>
                <a:schemeClr val="bg1">
                  <a:lumMod val="10000"/>
                </a:schemeClr>
              </a:solidFill>
              <a:latin typeface="Cambria" pitchFamily="18" charset="0"/>
              <a:ea typeface="Cambria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bg1">
                  <a:lumMod val="10000"/>
                </a:schemeClr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solidFill>
            <a:srgbClr val="00B050"/>
          </a:solidFill>
          <a:ln w="38100">
            <a:solidFill>
              <a:schemeClr val="bg1">
                <a:lumMod val="10000"/>
              </a:schemeClr>
            </a:solidFill>
          </a:ln>
        </p:spPr>
        <p:txBody>
          <a:bodyPr/>
          <a:lstStyle/>
          <a:p>
            <a:r>
              <a:rPr lang="en-US" dirty="0"/>
              <a:t>Statistical Tools Used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solidFill>
            <a:srgbClr val="00B050"/>
          </a:solidFill>
          <a:ln w="38100">
            <a:solidFill>
              <a:schemeClr val="bg1">
                <a:lumMod val="10000"/>
              </a:schemeClr>
            </a:solidFill>
          </a:ln>
        </p:spPr>
        <p:txBody>
          <a:bodyPr/>
          <a:lstStyle/>
          <a:p>
            <a:r>
              <a:rPr lang="en-US" dirty="0"/>
              <a:t>Graphical Tools</a:t>
            </a:r>
          </a:p>
        </p:txBody>
      </p:sp>
    </p:spTree>
    <p:extLst>
      <p:ext uri="{BB962C8B-B14F-4D97-AF65-F5344CB8AC3E}">
        <p14:creationId xmlns:p14="http://schemas.microsoft.com/office/powerpoint/2010/main" val="360580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spotify">
      <a:dk1>
        <a:srgbClr val="151515"/>
      </a:dk1>
      <a:lt1>
        <a:srgbClr val="E9E9E9"/>
      </a:lt1>
      <a:dk2>
        <a:srgbClr val="9D9D9D"/>
      </a:dk2>
      <a:lt2>
        <a:srgbClr val="00B050"/>
      </a:lt2>
      <a:accent1>
        <a:srgbClr val="1DB954"/>
      </a:accent1>
      <a:accent2>
        <a:srgbClr val="151515"/>
      </a:accent2>
      <a:accent3>
        <a:srgbClr val="9BBB59"/>
      </a:accent3>
      <a:accent4>
        <a:srgbClr val="1DB954"/>
      </a:accent4>
      <a:accent5>
        <a:srgbClr val="00B050"/>
      </a:accent5>
      <a:accent6>
        <a:srgbClr val="151515"/>
      </a:accent6>
      <a:hlink>
        <a:srgbClr val="151515"/>
      </a:hlink>
      <a:folHlink>
        <a:srgbClr val="FFFF0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1350</TotalTime>
  <Words>1609</Words>
  <Application>Microsoft Office PowerPoint</Application>
  <PresentationFormat>On-screen Show (4:3)</PresentationFormat>
  <Paragraphs>304</Paragraphs>
  <Slides>54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Median</vt:lpstr>
      <vt:lpstr>PowerPoint Presentation</vt:lpstr>
      <vt:lpstr>INTRODUCTION</vt:lpstr>
      <vt:lpstr>Dual-Purpose Impact of Music Analytics</vt:lpstr>
      <vt:lpstr>OBJECTIVE OF THE STUDY</vt:lpstr>
      <vt:lpstr>DATASET OVERVIEW</vt:lpstr>
      <vt:lpstr>Key Audio Features</vt:lpstr>
      <vt:lpstr>TOOLS USED IN ANALYSIS</vt:lpstr>
      <vt:lpstr>LIBRARIES</vt:lpstr>
      <vt:lpstr>Statistical &amp; Graphical Tools Used</vt:lpstr>
      <vt:lpstr>Key Analytical Techniques in Sequence</vt:lpstr>
      <vt:lpstr>DATA CLEANING</vt:lpstr>
      <vt:lpstr>PowerPoint Presentation</vt:lpstr>
      <vt:lpstr>Exploratory Data Analysis (EDA)</vt:lpstr>
      <vt:lpstr>Popularity Distribution Histogram</vt:lpstr>
      <vt:lpstr>Energy Distribution Histogram</vt:lpstr>
      <vt:lpstr>Explicit vs. Non-Explicit Tracks</vt:lpstr>
      <vt:lpstr>Correlation Heat Map</vt:lpstr>
      <vt:lpstr>Insights from the Correlation Matrix</vt:lpstr>
      <vt:lpstr>Acousticness vs. Energy Line Plot</vt:lpstr>
      <vt:lpstr>Loudness vs. Energy Scatter Plot</vt:lpstr>
      <vt:lpstr>Genre-wise Distribution of High-Energy,  Low-Loudness Tracks</vt:lpstr>
      <vt:lpstr>Popularity Distribution  – Non-Dominant Genres</vt:lpstr>
      <vt:lpstr>Popularity Distribution – Dominant Genres</vt:lpstr>
      <vt:lpstr>Box Plot: Popularity across Energy Levels</vt:lpstr>
      <vt:lpstr>Liveness Distribution Box Plot</vt:lpstr>
      <vt:lpstr>Inferences from Liveness Distribution</vt:lpstr>
      <vt:lpstr>Box Plot: Instrumentalness Distribution</vt:lpstr>
      <vt:lpstr>Inferences from Instrumentalness Distribution</vt:lpstr>
      <vt:lpstr>Box Plot: Tempo Distribution</vt:lpstr>
      <vt:lpstr>Inferences from Tempo Distribution</vt:lpstr>
      <vt:lpstr>Box Plot: Speechiness Distribution</vt:lpstr>
      <vt:lpstr>Inferences from Speechiness Distribution</vt:lpstr>
      <vt:lpstr>Statistical Hypothesis Testing</vt:lpstr>
      <vt:lpstr> Popularity Differences by Explicit Content </vt:lpstr>
      <vt:lpstr>Popularity vs. Musical Mode (Major/Minor)</vt:lpstr>
      <vt:lpstr>Data Preprocessing</vt:lpstr>
      <vt:lpstr>PowerPoint Presentation</vt:lpstr>
      <vt:lpstr>Regression Analysis Summary</vt:lpstr>
      <vt:lpstr>MODEL COMPARISON</vt:lpstr>
      <vt:lpstr>Feature Importance Analysis</vt:lpstr>
      <vt:lpstr>Actual vs. Predicted Plot</vt:lpstr>
      <vt:lpstr>Residual Plot</vt:lpstr>
      <vt:lpstr>Cross-Validated R² Score</vt:lpstr>
      <vt:lpstr>Clustering</vt:lpstr>
      <vt:lpstr>Mood-Based Clustering</vt:lpstr>
      <vt:lpstr>Cluster Visualization</vt:lpstr>
      <vt:lpstr>Recommendation System</vt:lpstr>
      <vt:lpstr>PowerPoint Presentation</vt:lpstr>
      <vt:lpstr>Conclusion</vt:lpstr>
      <vt:lpstr>   SUMMARY</vt:lpstr>
      <vt:lpstr> Future Work </vt:lpstr>
      <vt:lpstr>Strengths and Limitations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75</cp:revision>
  <dcterms:created xsi:type="dcterms:W3CDTF">2025-07-16T19:36:19Z</dcterms:created>
  <dcterms:modified xsi:type="dcterms:W3CDTF">2025-09-02T05:39:03Z</dcterms:modified>
</cp:coreProperties>
</file>