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23" r:id="rId45"/>
    <p:sldId id="324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64" r:id="rId94"/>
    <p:sldId id="351" r:id="rId95"/>
    <p:sldId id="321" r:id="rId96"/>
    <p:sldId id="322" r:id="rId97"/>
    <p:sldId id="338" r:id="rId98"/>
    <p:sldId id="339" r:id="rId99"/>
    <p:sldId id="352" r:id="rId100"/>
    <p:sldId id="361" r:id="rId101"/>
    <p:sldId id="362" r:id="rId102"/>
    <p:sldId id="363" r:id="rId103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5"/>
    <p:restoredTop sz="94679"/>
  </p:normalViewPr>
  <p:slideViewPr>
    <p:cSldViewPr snapToGrid="0" snapToObjects="1">
      <p:cViewPr varScale="1">
        <p:scale>
          <a:sx n="83" d="100"/>
          <a:sy n="83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4392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747480" y="468000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4000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4392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747480" y="5996160"/>
            <a:ext cx="29556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330000"/>
            <a:ext cx="9360000" cy="4173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43760" y="599616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endParaRPr lang="en-US" sz="3200" b="1" strike="noStrike" spc="-1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000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43760" y="4680000"/>
            <a:ext cx="447948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40000" y="5996160"/>
            <a:ext cx="9180000" cy="1201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1" strike="noStrike" spc="-1">
              <a:solidFill>
                <a:srgbClr val="1C1C1C"/>
              </a:solidFill>
              <a:latin typeface="Source Sans Pro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4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F618C32F-CA07-46EA-87E3-51425573775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288000" lvl="1">
              <a:spcAft>
                <a:spcPts val="1131"/>
              </a:spcAft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Second Outline Level</a:t>
            </a:r>
          </a:p>
          <a:p>
            <a:pPr marL="576000" lvl="2">
              <a:spcAft>
                <a:spcPts val="850"/>
              </a:spcAft>
            </a:pPr>
            <a:r>
              <a:rPr lang="en-US" sz="1800" b="0" strike="noStrike" spc="-1">
                <a:solidFill>
                  <a:srgbClr val="1C1C1C"/>
                </a:solidFill>
                <a:latin typeface="Source Sans Pro Light"/>
              </a:rPr>
              <a:t>Third Outline Level</a:t>
            </a:r>
          </a:p>
          <a:p>
            <a:pPr marL="864000" lvl="3">
              <a:spcAft>
                <a:spcPts val="567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Fourth Outline Level</a:t>
            </a:r>
          </a:p>
          <a:p>
            <a:pPr marL="1152000" lvl="4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Fifth Outline Level</a:t>
            </a:r>
          </a:p>
          <a:p>
            <a:pPr marL="1440000" lvl="5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Sixth Outline Level</a:t>
            </a:r>
          </a:p>
          <a:p>
            <a:pPr marL="1728000" lvl="6">
              <a:spcAft>
                <a:spcPts val="283"/>
              </a:spcAft>
            </a:pPr>
            <a:r>
              <a:rPr lang="en-US" sz="1600" b="0" strike="noStrike" spc="-1">
                <a:solidFill>
                  <a:srgbClr val="1C1C1C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7152319E-8645-43D4-95E0-45570A6545C4}" type="slidenum">
              <a:rPr lang="en-US" sz="1800" b="1" strike="noStrike" spc="-1">
                <a:solidFill>
                  <a:srgbClr val="E74C3C"/>
                </a:solid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an.miell@gmail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miell/introduction-to-bash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 to Bash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Ian Miell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@ianmiell</a:t>
            </a: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Recently I’ve used bash to…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Fix a Terraform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Robustly apply changes in a cloud-init VM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Automate the renaming of files with spaces in my backup folders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Setup environments at work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Wrapup</a:t>
            </a:r>
          </a:p>
        </p:txBody>
      </p:sp>
      <p:sp>
        <p:nvSpPr>
          <p:cNvPr id="3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  <a:hlinkClick r:id="rId2"/>
              </a:rPr>
              <a:t>https://github.com/ianmiell/introduction-to-bash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@</a:t>
            </a:r>
            <a:r>
              <a:rPr lang="en-US" sz="2600" b="1" spc="-1" dirty="0" err="1">
                <a:solidFill>
                  <a:srgbClr val="1C1C1C"/>
                </a:solidFill>
                <a:latin typeface="Source Sans Pro Semibold"/>
              </a:rPr>
              <a:t>ianmiell</a:t>
            </a: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trike="noStrike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pc="-1" dirty="0" err="1">
                <a:solidFill>
                  <a:srgbClr val="1C1C1C"/>
                </a:solidFill>
                <a:latin typeface="Source Sans Pro Semibold"/>
              </a:rPr>
              <a:t>ian.miell@gmail.com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 to Bash</a:t>
            </a:r>
          </a:p>
        </p:txBody>
      </p:sp>
      <p:sp>
        <p:nvSpPr>
          <p:cNvPr id="305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Ian Miell</a:t>
            </a:r>
          </a:p>
          <a:p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@ianmiell</a:t>
            </a:r>
          </a:p>
        </p:txBody>
      </p:sp>
      <p:pic>
        <p:nvPicPr>
          <p:cNvPr id="306" name="Picture 305"/>
          <p:cNvPicPr/>
          <p:nvPr/>
        </p:nvPicPr>
        <p:blipFill>
          <a:blip r:embed="rId2"/>
          <a:stretch/>
        </p:blipFill>
        <p:spPr>
          <a:xfrm>
            <a:off x="7132320" y="4663440"/>
            <a:ext cx="2468880" cy="24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Poll - Experience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Never used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&lt;2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&gt;2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bash for &gt;5 years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Studied bash seriously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Structure of Course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 – Bash Basics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II – Further Bash Basics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III - Scripting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Part IV - Advanced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do you want to achieve in bash?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Any specific goals?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have you been frustrated by with bash?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 – Bash Basics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1.1 Bash background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1.2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1.3 Globs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1.4 Pipes and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1.1 What is Bash?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shell?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program takes input from a terminal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Translates input into: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System calls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Calls to other programs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Computation within the bash program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excels at ‘gluing’ other commands  together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Other shells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ksh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tcsh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tclsh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Run tcsh from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History of Shells</a:t>
            </a: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16640" y="1613880"/>
            <a:ext cx="9576000" cy="508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in the Market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Most popular 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Lots of competition: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zsh will be default on mac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fish is also popular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Very rarely, you find servers that don’t have bash on still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Introduction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About me</a:t>
            </a: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Contact:</a:t>
            </a: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Twitter: @ianmiell</a:t>
            </a:r>
          </a:p>
          <a:p>
            <a:pPr marL="432000" lvl="1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Light"/>
              </a:rPr>
              <a:t>Email: </a:t>
            </a:r>
            <a:r>
              <a:rPr lang="en-US" sz="2200" b="0" strike="noStrike" spc="-1">
                <a:solidFill>
                  <a:srgbClr val="1C1C1C"/>
                </a:solidFill>
                <a:latin typeface="Source Sans Pro Light"/>
                <a:hlinkClick r:id="rId2"/>
              </a:rPr>
              <a:t>ian.miell@gmail.com</a:t>
            </a:r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  <a:p>
            <a:pPr>
              <a:spcAft>
                <a:spcPts val="1142"/>
              </a:spcAft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1.2 Variables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Quoting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‘env’ and ‘export’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Simple arrays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Basic Variables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Assignment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De-referencing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Variables and Quotes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Quote?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Space separation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Double quotes and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Single quotes and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Shell Variables</a:t>
            </a: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are Shell Variables?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Readonly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Exporting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Ouptutting exported and shell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Arrays</a:t>
            </a: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Zero-indexed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Curly braces required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All variables are arrays!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declare -a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Variables</a:t>
            </a: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 dereferences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Variables in double quotes are interpreted, single quotes not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Exported variables are passed to programs run within the 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Env shows exported variables, compgen -v shows all variables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1.3 Globbing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What does ‘*’ mean?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Differences to regular expressions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8892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Not familiar with regexes?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1" spc="-1" dirty="0">
              <a:solidFill>
                <a:srgbClr val="1C1C1C"/>
              </a:solidFill>
              <a:latin typeface="Source Sans Pro Semibold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Dotfiles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Activity – Basic globbing</a:t>
            </a: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ls *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interpretation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Globbing and quoting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Activity – Other Glob Characters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Character classes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Dots and dotfiles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.* vs *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directories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Activity – Difference to Regexps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Renaming a set of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‘.*’ is not the same as ‘*’!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Extended globbing available in bash (not covered)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and Me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Used throughout career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Never learned formally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Stumbled around, lots of mistakes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u="sng" strike="noStrike" spc="-1">
                <a:solidFill>
                  <a:srgbClr val="1C1C1C"/>
                </a:solidFill>
                <a:uFillTx/>
                <a:latin typeface="Source Sans Pro Semibold"/>
              </a:rPr>
              <a:t>Slowly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learned concepts and key points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Wrote a book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Globs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glob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dotfile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directory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Globs, regexps and dots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I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1.4 Pipes and Redirects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pipes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Standard out vs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Basic Pipes and Redirects</a:t>
            </a:r>
          </a:p>
        </p:txBody>
      </p:sp>
      <p:sp>
        <p:nvSpPr>
          <p:cNvPr id="15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‘&gt;’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Simple pipe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Errors and pipes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‘Channels’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0 – standard input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 – standard output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 –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Standard out / error</a:t>
            </a:r>
          </a:p>
        </p:txBody>
      </p:sp>
      <p:sp>
        <p:nvSpPr>
          <p:cNvPr id="15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‘n&gt;’ notation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2&gt;&amp;1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Ordering is important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parses left to right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Pipes vs Redirects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‘eat’ standard output from a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‘output’ standard input to another command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Redirects send a channel of output to a file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‘&gt;&gt;’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Pipes vs Redirects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main 3 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‘&gt;’ vs ‘&gt;&gt;’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n</a:t>
            </a: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&gt; and standard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2&gt;&amp;1 and ordering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 Recap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vs regexps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Variables, arrays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Pipes and redirects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File descriptors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II</a:t>
            </a:r>
          </a:p>
        </p:txBody>
      </p:sp>
      <p:sp>
        <p:nvSpPr>
          <p:cNvPr id="1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This Course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Live Walkthroughs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Encourage you to follow - ‘Hard Way’ Method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Exercises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Polls / yes/no ‘temperature checks’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Group chat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Materials: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1" strike="noStrike" spc="-1">
                <a:solidFill>
                  <a:srgbClr val="1C1C1C"/>
                </a:solidFill>
                <a:latin typeface="Source Sans Pro Semibold"/>
                <a:hlinkClick r:id="rId2"/>
              </a:rPr>
              <a:t>https://github.com/ianmiell/introduction-to-bash</a:t>
            </a:r>
            <a:endParaRPr lang="en-US" sz="22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Break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 – Further Bash Basics</a:t>
            </a:r>
          </a:p>
        </p:txBody>
      </p:sp>
      <p:sp>
        <p:nvSpPr>
          <p:cNvPr id="1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2.1 Command Substitution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2.2 Functions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2.3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Tests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2.4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2.5 Exit Codes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Is bash a programming language?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programming language?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has bash lasted so long?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2.1 Command Substitution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468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Command Substitution</a:t>
            </a:r>
          </a:p>
        </p:txBody>
      </p:sp>
      <p:sp>
        <p:nvSpPr>
          <p:cNvPr id="22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‘$()’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$() vs ``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Nesting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51648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2.2 Functions in Bash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Four types of command: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Alias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Program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Basic Functions</a:t>
            </a:r>
          </a:p>
        </p:txBody>
      </p:sp>
      <p:sp>
        <p:nvSpPr>
          <p:cNvPr id="17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Declaring a function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Variable scope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Local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Builtins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cd is a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Builtins can also be programs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‘builtin’ is a builtin!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Functions and builtins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unset -f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declare -f / -F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Programs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‘which’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Aliases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‘alias’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‘unalias’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‘type’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Pre-Requisites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Familiar with command line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version 4+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ourier New"/>
              </a:rPr>
              <a:t>$ echo $SHELL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ourier New"/>
              </a:rPr>
              <a:t>$ bash --version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&lt;4 is still ok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shell utilities (eg grep, cat, ls)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Any editor (I use vim)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2.3 Tests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Different ways of writing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Logical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Binary and unary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Basic Tests</a:t>
            </a:r>
          </a:p>
        </p:txBody>
      </p:sp>
      <p:sp>
        <p:nvSpPr>
          <p:cNvPr id="18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and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Comparing values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‘[‘?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Logical Operators</a:t>
            </a:r>
          </a:p>
        </p:txBody>
      </p:sp>
      <p:sp>
        <p:nvSpPr>
          <p:cNvPr id="18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‘!’ means ‘NOT’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‘||’ means ‘OR’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‘&amp;&amp;’ means ‘AND’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‘(...)’ evaluates first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‘-a’ vs ‘&amp;&amp;’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The ‘[[‘ Operator</a:t>
            </a:r>
          </a:p>
        </p:txBody>
      </p:sp>
      <p:sp>
        <p:nvSpPr>
          <p:cNvPr id="1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do both exist?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Confused?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Unary and Binary Operators</a:t>
            </a:r>
          </a:p>
        </p:txBody>
      </p:sp>
      <p:sp>
        <p:nvSpPr>
          <p:cNvPr id="1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‘-z’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‘-a’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‘-d’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Types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if Statements</a:t>
            </a:r>
          </a:p>
        </p:txBody>
      </p:sp>
      <p:sp>
        <p:nvSpPr>
          <p:cNvPr id="1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Basic 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Bare ‘if’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Tests</a:t>
            </a:r>
          </a:p>
        </p:txBody>
      </p:sp>
      <p:sp>
        <p:nvSpPr>
          <p:cNvPr id="1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‘[‘ vs ‘[[‘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Unary vs Binary operators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Types in bash (limited)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2.4 Loops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‘C’-style for loops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‘for’ loops over items ‘in’ lists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‘while’ and ‘until’ loops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‘case’ statements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Loops</a:t>
            </a:r>
          </a:p>
        </p:txBody>
      </p:sp>
      <p:sp>
        <p:nvSpPr>
          <p:cNvPr id="20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C-style - ‘((‘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Different variable referencing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‘for f in $()’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Beware!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‘while’ and ‘until’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Infinite loop form with ‘break’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Loops</a:t>
            </a:r>
          </a:p>
        </p:txBody>
      </p:sp>
      <p:sp>
        <p:nvSpPr>
          <p:cNvPr id="2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‘case’ statements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‘esac’, ;; and *)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Target Audiences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 knowledge assumed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Advanced questions outside the course please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‘Hardly/never used bash’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Coverage of 90% of bash features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‘Used bash casually for a while’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Refresher on some topics, learn some new things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‘Used bash for years, but never studied’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1C1C1C"/>
                </a:solidFill>
                <a:latin typeface="Source Sans Pro Semibold"/>
              </a:rPr>
              <a:t>A-ha moments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Loops</a:t>
            </a:r>
          </a:p>
        </p:txBody>
      </p:sp>
      <p:sp>
        <p:nvSpPr>
          <p:cNvPr id="2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Two types of for loop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while </a:t>
            </a:r>
            <a:r>
              <a:rPr lang="en-US" sz="2600" b="1" spc="-1" dirty="0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case statements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command line options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2.5 Exit Codes</a:t>
            </a:r>
          </a:p>
        </p:txBody>
      </p:sp>
      <p:sp>
        <p:nvSpPr>
          <p:cNvPr id="2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an Exit Code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to set one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Conventions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Other ‘special’ parameters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Exit Codes</a:t>
            </a:r>
          </a:p>
        </p:txBody>
      </p:sp>
      <p:sp>
        <p:nvSpPr>
          <p:cNvPr id="2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‘$?’ variable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‘0’ or ‘not 0’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codes and tests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Standard Exit Codes</a:t>
            </a:r>
          </a:p>
        </p:txBody>
      </p:sp>
      <p:sp>
        <p:nvSpPr>
          <p:cNvPr id="2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0 – OK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2 – Misuse of shell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(Signals covered in Part IV)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Exit Codes </a:t>
            </a:r>
          </a:p>
        </p:txBody>
      </p:sp>
      <p:sp>
        <p:nvSpPr>
          <p:cNvPr id="21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codes used differently by different apps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eg grep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‘exit’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‘return’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Special Parameters</a:t>
            </a:r>
          </a:p>
        </p:txBody>
      </p:sp>
      <p:sp>
        <p:nvSpPr>
          <p:cNvPr id="2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parameters == special variables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$$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– Exit Codes</a:t>
            </a:r>
          </a:p>
        </p:txBody>
      </p:sp>
      <p:sp>
        <p:nvSpPr>
          <p:cNvPr id="2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Standard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Exit code usage (eg grep)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Setting 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‘return’ing from functions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Special parameters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III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Discussion / Recap – Part II</a:t>
            </a:r>
          </a:p>
        </p:txBody>
      </p:sp>
      <p:sp>
        <p:nvSpPr>
          <p:cNvPr id="22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more as programming language: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Functions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Tests /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Loops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Return/Exit codes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Process and command substitution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$() vs ``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Break</a:t>
            </a:r>
          </a:p>
        </p:txBody>
      </p:sp>
      <p:sp>
        <p:nvSpPr>
          <p:cNvPr id="2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Why This Course?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Bash is everywhere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Shells are everywhere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Work with it every day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Taken for granted that it’s known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Studying it pays massive dividends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Source Sans Pro Semibold"/>
              </a:rPr>
              <a:t>Gateway to deeper OS concepts</a:t>
            </a: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III - Scripting</a:t>
            </a:r>
          </a:p>
        </p:txBody>
      </p:sp>
      <p:sp>
        <p:nvSpPr>
          <p:cNvPr id="2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Scripts and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‘set’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Debugging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3.1 Scripts and Startup</a:t>
            </a:r>
          </a:p>
        </p:txBody>
      </p:sp>
      <p:sp>
        <p:nvSpPr>
          <p:cNvPr id="2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This has cost me many hours!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Shell Startup</a:t>
            </a:r>
          </a:p>
        </p:txBody>
      </p:sp>
      <p:sp>
        <p:nvSpPr>
          <p:cNvPr id="2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‘shebang’ - ‘#!’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happens on bash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Running an executable file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Making a file executable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-9144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Startup Explained</a:t>
            </a:r>
          </a:p>
        </p:txBody>
      </p:sp>
      <p:sp>
        <p:nvSpPr>
          <p:cNvPr id="2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2"/>
          <a:stretch/>
        </p:blipFill>
        <p:spPr>
          <a:xfrm>
            <a:off x="360" y="808560"/>
            <a:ext cx="10079640" cy="607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Startup Explained (simpler)</a:t>
            </a:r>
          </a:p>
        </p:txBody>
      </p:sp>
      <p:sp>
        <p:nvSpPr>
          <p:cNvPr id="2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1645920" y="1554480"/>
            <a:ext cx="6103440" cy="514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sourcing</a:t>
            </a:r>
          </a:p>
        </p:txBody>
      </p:sp>
      <p:sp>
        <p:nvSpPr>
          <p:cNvPr id="24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‘source’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‘source’ vs ‘./’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‘sh’ suffix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Debugging with ‘env -i’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Scripts and Startup</a:t>
            </a:r>
          </a:p>
        </p:txBody>
      </p:sp>
      <p:sp>
        <p:nvSpPr>
          <p:cNvPr id="24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shell scripts are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complex bash startup can be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Keep diagram handy!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3.2 The ‘set’ builtin</a:t>
            </a:r>
          </a:p>
        </p:txBody>
      </p:sp>
      <p:sp>
        <p:nvSpPr>
          <p:cNvPr id="24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Setting options in bash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POSIX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Most useful options: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nounset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xtrace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errexit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pipefail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 vs ‘shopt’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Running ‘set’</a:t>
            </a:r>
          </a:p>
        </p:txBody>
      </p:sp>
      <p:sp>
        <p:nvSpPr>
          <p:cNvPr id="2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POSIX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 POSIX off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+ is off – is on (this IS confusing)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 vs ‘env’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‘set’ Options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errexit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xtrace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nounset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flags vs -o </a:t>
            </a:r>
            <a:r>
              <a:rPr lang="en-US" sz="2600" b="1" i="1" strike="noStrike" spc="-1">
                <a:solidFill>
                  <a:srgbClr val="1C1C1C"/>
                </a:solidFill>
                <a:latin typeface="Source Sans Pro Semibold"/>
              </a:rPr>
              <a:t>name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pipefail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 vs ‘shopt’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Bash is under-served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Man page is hard to follow if you don’t know the jargon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One-liners are easy to find but concepts give you real power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Guides that assume knowledge you may not have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Recap - ‘set’</a:t>
            </a:r>
          </a:p>
        </p:txBody>
      </p:sp>
      <p:sp>
        <p:nvSpPr>
          <p:cNvPr id="25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Options: + off, - 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POSIX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Most common options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shopt and set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 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IV</a:t>
            </a:r>
          </a:p>
        </p:txBody>
      </p:sp>
      <p:sp>
        <p:nvSpPr>
          <p:cNvPr id="26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4236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3</a:t>
            </a:r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.3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Subshells</a:t>
            </a:r>
          </a:p>
        </p:txBody>
      </p:sp>
      <p:sp>
        <p:nvSpPr>
          <p:cNvPr id="26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is a subshell?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to create a subshell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they are useful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() vs {}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6555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- subshells</a:t>
            </a:r>
          </a:p>
        </p:txBody>
      </p:sp>
      <p:sp>
        <p:nvSpPr>
          <p:cNvPr id="26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 simple subshell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variable scope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redirection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() or {}?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Subshells and working directory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3.4 Internal Field Separator</a:t>
            </a:r>
          </a:p>
        </p:txBody>
      </p:sp>
      <p:sp>
        <p:nvSpPr>
          <p:cNvPr id="26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aka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Why it’s important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How to use it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‘for’ looping over files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IFS shell variable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$’’ construct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Spaces in Filenames</a:t>
            </a:r>
          </a:p>
        </p:txBody>
      </p:sp>
      <p:sp>
        <p:nvSpPr>
          <p:cNvPr id="27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Setting 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‘find’ command and ‘xargs’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find, xargs and the null byte separator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III – Discussion / Recap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Startup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Practical bash usage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options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 debugging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IFS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Break</a:t>
            </a:r>
          </a:p>
        </p:txBody>
      </p:sp>
      <p:sp>
        <p:nvSpPr>
          <p:cNvPr id="27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Ever been confused by…?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Diffference between ‘[‘ and ‘[[‘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Globs vs regexes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Single vs double quotes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Difference between `` and $()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What a subshell is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Part IV – Advanced Bash</a:t>
            </a:r>
          </a:p>
        </p:txBody>
      </p:sp>
      <p:sp>
        <p:nvSpPr>
          <p:cNvPr id="27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String manipulation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Autocomplete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Walkthrough a ‘real’ script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4.1 Jobs and Traps</a:t>
            </a:r>
          </a:p>
        </p:txBody>
      </p:sp>
      <p:sp>
        <p:nvSpPr>
          <p:cNvPr id="279" name="TextShape 2"/>
          <p:cNvSpPr txBox="1"/>
          <p:nvPr/>
        </p:nvSpPr>
        <p:spPr>
          <a:xfrm>
            <a:off x="329760" y="17373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Background jobs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Traps and signals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‘kill’ command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‘wait’ builtin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Trapping signals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Process groups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4.1 Jobs Walkthrough</a:t>
            </a:r>
          </a:p>
        </p:txBody>
      </p:sp>
      <p:sp>
        <p:nvSpPr>
          <p:cNvPr id="279" name="TextShape 2"/>
          <p:cNvSpPr txBox="1"/>
          <p:nvPr/>
        </p:nvSpPr>
        <p:spPr>
          <a:xfrm>
            <a:off x="329760" y="173736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974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Standard Exit Codes - Refresher</a:t>
            </a:r>
          </a:p>
        </p:txBody>
      </p:sp>
      <p:sp>
        <p:nvSpPr>
          <p:cNvPr id="28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0 – OK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 – General Error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2 – Misuse of shell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builtin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126 – Cannot execute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127 – No file found matching command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128 – Invalid exit value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(128 + n) – Process killed with signal ‘n’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216000" lvl="1">
              <a:buClr>
                <a:srgbClr val="000000"/>
              </a:buClr>
              <a:buSzPct val="45000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4.2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 Process Substitution</a:t>
            </a:r>
          </a:p>
        </p:txBody>
      </p:sp>
      <p:sp>
        <p:nvSpPr>
          <p:cNvPr id="2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258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Walkthrough – Process Subsitution</a:t>
            </a:r>
          </a:p>
        </p:txBody>
      </p:sp>
      <p:sp>
        <p:nvSpPr>
          <p:cNvPr id="22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The ‘&lt;()’ operator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Substitution of file arguments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8909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Source Sans Pro Black"/>
              </a:rPr>
              <a:t>4</a:t>
            </a:r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.3 Debugging bash</a:t>
            </a:r>
          </a:p>
        </p:txBody>
      </p:sp>
      <p:sp>
        <p:nvSpPr>
          <p:cNvPr id="25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‘set’ flags already covered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Syntax checking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Profiling bash and ‘PS4’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Shellcheck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64600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Source Sans Pro Black"/>
              </a:rPr>
              <a:t>Walkthrough – bash Arguments</a:t>
            </a:r>
          </a:p>
        </p:txBody>
      </p:sp>
      <p:sp>
        <p:nvSpPr>
          <p:cNvPr id="25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-n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-v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-x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bash -x and PS4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shellcheck</a:t>
            </a:r>
            <a:r>
              <a:rPr lang="en-US" sz="2600" b="1" strike="noStrike" spc="-1" dirty="0">
                <a:solidFill>
                  <a:srgbClr val="1C1C1C"/>
                </a:solidFill>
                <a:latin typeface="Source Sans Pro Semibold"/>
              </a:rPr>
              <a:t> my </a:t>
            </a:r>
            <a:r>
              <a:rPr lang="en-US" sz="2600" b="1" strike="noStrike" spc="-1" dirty="0" err="1">
                <a:solidFill>
                  <a:srgbClr val="1C1C1C"/>
                </a:solidFill>
                <a:latin typeface="Source Sans Pro Semibold"/>
              </a:rPr>
              <a:t>bashrc</a:t>
            </a:r>
            <a:endParaRPr lang="en-US" sz="2600" b="0" strike="noStrike" spc="-1" dirty="0">
              <a:solidFill>
                <a:srgbClr val="1C1C1C"/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881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Exercise VI </a:t>
            </a:r>
          </a:p>
        </p:txBody>
      </p:sp>
      <p:sp>
        <p:nvSpPr>
          <p:cNvPr id="28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r>
              <a:rPr lang="en-US" sz="3200" b="1" strike="noStrike" spc="-1">
                <a:solidFill>
                  <a:srgbClr val="FFFFFF"/>
                </a:solidFill>
                <a:latin typeface="Source Sans Pro Black"/>
              </a:rPr>
              <a:t>Wrapup</a:t>
            </a:r>
          </a:p>
        </p:txBody>
      </p:sp>
      <p:sp>
        <p:nvSpPr>
          <p:cNvPr id="3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Feedback welcome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Thanks!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Any questions: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@ianmiell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1C1C1C"/>
                </a:solidFill>
                <a:latin typeface="Source Sans Pro Semibold"/>
              </a:rPr>
              <a:t>ian.miell@gmail.com</a:t>
            </a: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1C1C1C"/>
              </a:solidFill>
              <a:latin typeface="Source Sans Pr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1886</Words>
  <Application>Microsoft Macintosh PowerPoint</Application>
  <PresentationFormat>Custom</PresentationFormat>
  <Paragraphs>792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Courier New</vt:lpstr>
      <vt:lpstr>Source Sans Pro Black</vt:lpstr>
      <vt:lpstr>Source Sans Pro Light</vt:lpstr>
      <vt:lpstr>Source Sans Pro Semibold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Miell, Ian</cp:lastModifiedBy>
  <cp:revision>18</cp:revision>
  <dcterms:created xsi:type="dcterms:W3CDTF">2019-06-19T07:16:44Z</dcterms:created>
  <dcterms:modified xsi:type="dcterms:W3CDTF">2019-08-19T12:33:21Z</dcterms:modified>
  <dc:language>en-US</dc:language>
</cp:coreProperties>
</file>