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1" r:id="rId45"/>
  </p:sldIdLst>
  <p:sldSz cx="9144000" cy="6858000" type="screen4x3"/>
  <p:notesSz cx="9144000" cy="6858000"/>
  <p:embeddedFontLst>
    <p:embeddedFont>
      <p:font typeface="SimHei" panose="02010609060101010101" pitchFamily="49" charset="-122"/>
      <p:regular r:id="rId46"/>
    </p:embeddedFont>
    <p:embeddedFont>
      <p:font typeface="SimHei" panose="02010609060101010101" pitchFamily="49" charset="-122"/>
      <p:regular r:id="rId46"/>
    </p:embeddedFont>
    <p:embeddedFont>
      <p:font typeface="Algerian" panose="04020705040A02060702" pitchFamily="82" charset="0"/>
      <p:regular r:id="rId47"/>
    </p:embeddedFont>
    <p:embeddedFont>
      <p:font typeface="CVMEBU+Arial-BoldMT" panose="02010600030101010101"/>
      <p:regular r:id="rId48"/>
    </p:embeddedFont>
    <p:embeddedFont>
      <p:font typeface="MV Boli" panose="02000500030200090000" pitchFamily="2" charset="0"/>
      <p:regular r:id="rId49"/>
    </p:embeddedFont>
    <p:embeddedFont>
      <p:font typeface="SQTFCI+MS-PGothic" panose="02010600030101010101"/>
      <p:regular r:id="rId50"/>
    </p:embeddedFont>
    <p:embeddedFont>
      <p:font typeface="WNGASS+ArialMT" panose="02010600030101010101"/>
      <p:regular r:id="rId51"/>
    </p:embeddedFont>
    <p:embeddedFont>
      <p:font typeface="微软雅黑" panose="020B0503020204020204" pitchFamily="34" charset="-122"/>
      <p:regular r:id="rId52"/>
      <p:bold r:id="rId5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34" y="14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currency_contro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174BCCE-69A9-27AB-95EC-EA4010AD6CA3}"/>
              </a:ext>
            </a:extLst>
          </p:cNvPr>
          <p:cNvSpPr/>
          <p:nvPr/>
        </p:nvSpPr>
        <p:spPr>
          <a:xfrm>
            <a:off x="0" y="0"/>
            <a:ext cx="9144000" cy="4620126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833EF72-CC72-6A72-95AA-C99B6B0D3D24}"/>
              </a:ext>
            </a:extLst>
          </p:cNvPr>
          <p:cNvSpPr txBox="1"/>
          <p:nvPr/>
        </p:nvSpPr>
        <p:spPr>
          <a:xfrm>
            <a:off x="771524" y="3481516"/>
            <a:ext cx="2846486" cy="1059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43"/>
              </a:lnSpc>
              <a:spcBef>
                <a:spcPts val="0"/>
              </a:spcBef>
              <a:spcAft>
                <a:spcPts val="0"/>
              </a:spcAft>
            </a:pPr>
            <a:r>
              <a:rPr sz="7200" b="1" dirty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Paxos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DC94600-2C1F-0FAE-4122-E73EDC31209D}"/>
              </a:ext>
            </a:extLst>
          </p:cNvPr>
          <p:cNvSpPr txBox="1"/>
          <p:nvPr/>
        </p:nvSpPr>
        <p:spPr>
          <a:xfrm>
            <a:off x="771524" y="4894604"/>
            <a:ext cx="6693581" cy="442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 err="1">
                <a:solidFill>
                  <a:srgbClr val="2388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MTSLL+MS-PGothic"/>
              </a:rPr>
              <a:t>可靠分布式系</a:t>
            </a:r>
            <a:r>
              <a:rPr sz="3000" b="1" dirty="0" err="1">
                <a:solidFill>
                  <a:srgbClr val="2388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/>
              </a:rPr>
              <a:t>统</a:t>
            </a:r>
            <a:r>
              <a:rPr sz="3000" b="1" dirty="0" err="1">
                <a:solidFill>
                  <a:srgbClr val="2388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MTSLL+MS-PGothic"/>
              </a:rPr>
              <a:t>基</a:t>
            </a:r>
            <a:r>
              <a:rPr sz="3000" b="1" dirty="0" err="1">
                <a:solidFill>
                  <a:srgbClr val="2388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/>
              </a:rPr>
              <a:t>础</a:t>
            </a:r>
            <a:r>
              <a:rPr lang="zh-CN" altLang="en-US" sz="3000" dirty="0">
                <a:solidFill>
                  <a:srgbClr val="2388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/>
              </a:rPr>
              <a:t>：</a:t>
            </a:r>
            <a:r>
              <a:rPr lang="en-US" altLang="zh-CN" sz="3000" b="1" dirty="0" err="1">
                <a:solidFill>
                  <a:srgbClr val="2388DB"/>
                </a:solidFill>
                <a:latin typeface="Algerian" panose="04020705040A02060702" pitchFamily="82" charset="0"/>
                <a:ea typeface="微软雅黑" panose="020B0503020204020204" pitchFamily="34" charset="-122"/>
                <a:cs typeface="MV Boli" panose="02000500030200090000" pitchFamily="2" charset="0"/>
              </a:rPr>
              <a:t>P</a:t>
            </a:r>
            <a:r>
              <a:rPr sz="3000" b="1" dirty="0" err="1">
                <a:solidFill>
                  <a:srgbClr val="2388DB"/>
                </a:solidFill>
                <a:latin typeface="Algerian" panose="04020705040A02060702" pitchFamily="82" charset="0"/>
                <a:ea typeface="微软雅黑" panose="020B0503020204020204" pitchFamily="34" charset="-122"/>
                <a:cs typeface="MV Boli" panose="02000500030200090000" pitchFamily="2" charset="0"/>
              </a:rPr>
              <a:t>axos</a:t>
            </a:r>
            <a:endParaRPr sz="3000" b="1" dirty="0">
              <a:solidFill>
                <a:srgbClr val="2388DB"/>
              </a:solidFill>
              <a:latin typeface="Algerian" panose="04020705040A02060702" pitchFamily="82" charset="0"/>
              <a:ea typeface="微软雅黑" panose="020B0503020204020204" pitchFamily="34" charset="-122"/>
              <a:cs typeface="MV Boli" panose="02000500030200090000" pitchFamily="2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F82D965-DF2B-B2F6-A598-9DD39BA1C814}"/>
              </a:ext>
            </a:extLst>
          </p:cNvPr>
          <p:cNvSpPr txBox="1"/>
          <p:nvPr/>
        </p:nvSpPr>
        <p:spPr>
          <a:xfrm>
            <a:off x="6516216" y="5949280"/>
            <a:ext cx="262778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2388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/>
              </a:rPr>
              <a:t>2024-09 @</a:t>
            </a:r>
            <a:r>
              <a:rPr lang="zh-CN" altLang="en-US" b="1" dirty="0">
                <a:solidFill>
                  <a:srgbClr val="2388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/>
              </a:rPr>
              <a:t>灿太</a:t>
            </a:r>
            <a:endParaRPr b="1" dirty="0">
              <a:solidFill>
                <a:srgbClr val="2388D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Hei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73766FF-6F27-8798-C40A-54C427B6D10D}"/>
              </a:ext>
            </a:extLst>
          </p:cNvPr>
          <p:cNvGrpSpPr/>
          <p:nvPr/>
        </p:nvGrpSpPr>
        <p:grpSpPr>
          <a:xfrm>
            <a:off x="4716216" y="764704"/>
            <a:ext cx="3600000" cy="2880000"/>
            <a:chOff x="3347864" y="775296"/>
            <a:chExt cx="3600000" cy="28800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9C34223-2A99-F960-27A0-BC5641612D31}"/>
                </a:ext>
              </a:extLst>
            </p:cNvPr>
            <p:cNvSpPr/>
            <p:nvPr/>
          </p:nvSpPr>
          <p:spPr>
            <a:xfrm>
              <a:off x="3347864" y="775296"/>
              <a:ext cx="3600000" cy="2880000"/>
            </a:xfrm>
            <a:prstGeom prst="ellipse">
              <a:avLst/>
            </a:prstGeom>
            <a:solidFill>
              <a:srgbClr val="EDF0F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5099B551-9C76-2E69-BF7D-C8451E79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1514" y="990600"/>
              <a:ext cx="255270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273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3528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主从半同步复制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326" y="1702605"/>
            <a:ext cx="2548681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1.</a:t>
            </a:r>
            <a:r>
              <a:rPr sz="2400" spc="1134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主接到写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请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求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2746" y="1692598"/>
            <a:ext cx="660387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23" dirty="0">
                <a:solidFill>
                  <a:srgbClr val="000000"/>
                </a:solidFill>
                <a:latin typeface="WNGASS+ArialMT"/>
                <a:cs typeface="WNGASS+ArialMT"/>
              </a:rPr>
              <a:t>Time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7326" y="2121705"/>
            <a:ext cx="4750444" cy="1635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2.</a:t>
            </a:r>
            <a:r>
              <a:rPr sz="2400" spc="1134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主复制日志到从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库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2681"/>
              </a:lnSpc>
              <a:spcBef>
                <a:spcPts val="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3.</a:t>
            </a:r>
            <a:r>
              <a:rPr sz="2400" spc="1134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从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库这时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可能阻塞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...</a:t>
            </a:r>
          </a:p>
          <a:p>
            <a:pPr marL="0" marR="0">
              <a:lnSpc>
                <a:spcPts val="2681"/>
              </a:lnSpc>
              <a:spcBef>
                <a:spcPts val="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4.</a:t>
            </a:r>
            <a:r>
              <a:rPr sz="2400" spc="1134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如果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1&lt;=x&lt;=n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个从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库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返回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‘OK’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，</a:t>
            </a:r>
          </a:p>
          <a:p>
            <a:pPr marL="482798" marR="0">
              <a:lnSpc>
                <a:spcPts val="2681"/>
              </a:lnSpc>
              <a:spcBef>
                <a:spcPts val="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则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返回客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户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端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‘OK’.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28215" y="2235655"/>
            <a:ext cx="606970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Client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22034" y="2235655"/>
            <a:ext cx="69578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Master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35417" y="2235655"/>
            <a:ext cx="1507034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Slave.1</a:t>
            </a:r>
            <a:r>
              <a:rPr sz="1400" spc="944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Slave.2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2924" y="4326150"/>
            <a:ext cx="1993961" cy="987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: 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高可靠性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3351"/>
              </a:lnSpc>
              <a:spcBef>
                <a:spcPts val="723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: 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高可用性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2924" y="5373900"/>
            <a:ext cx="4174107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: 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可能任何从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库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都不完整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2924" y="5889435"/>
            <a:ext cx="2781188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WNGASS+ArialMT"/>
                <a:cs typeface="WNGASS+ArialMT"/>
              </a:rPr>
              <a:t>→</a:t>
            </a:r>
            <a:r>
              <a:rPr sz="1800" spc="500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SQTFCI+MS-PGothic"/>
                <a:cs typeface="SQTFCI+MS-PGothic"/>
              </a:rPr>
              <a:t>我</a:t>
            </a:r>
            <a:r>
              <a:rPr sz="1800" dirty="0">
                <a:solidFill>
                  <a:srgbClr val="000000"/>
                </a:solidFill>
                <a:latin typeface="SimHei"/>
                <a:cs typeface="SimHei"/>
              </a:rPr>
              <a:t>们</a:t>
            </a:r>
            <a:r>
              <a:rPr sz="1800" dirty="0">
                <a:solidFill>
                  <a:srgbClr val="000000"/>
                </a:solidFill>
                <a:latin typeface="SQTFCI+MS-PGothic"/>
                <a:cs typeface="SQTFCI+MS-PGothic"/>
              </a:rPr>
              <a:t>需要</a:t>
            </a:r>
            <a:r>
              <a:rPr sz="18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SQTFCI+MS-PGothic"/>
                <a:cs typeface="SQTFCI+MS-PGothic"/>
              </a:rPr>
              <a:t>多数派写</a:t>
            </a:r>
            <a:r>
              <a:rPr sz="1800" dirty="0">
                <a:solidFill>
                  <a:srgbClr val="000000"/>
                </a:solidFill>
                <a:latin typeface="WNGASS+ArialMT"/>
                <a:cs typeface="WNGASS+ArialMT"/>
              </a:rPr>
              <a:t>(</a:t>
            </a:r>
            <a:r>
              <a:rPr sz="1800" dirty="0">
                <a:solidFill>
                  <a:srgbClr val="000000"/>
                </a:solidFill>
                <a:latin typeface="SimHei"/>
                <a:cs typeface="SimHei"/>
              </a:rPr>
              <a:t>读</a:t>
            </a:r>
            <a:r>
              <a:rPr sz="1800" dirty="0">
                <a:solidFill>
                  <a:srgbClr val="000000"/>
                </a:solidFill>
                <a:latin typeface="WNGASS+ArialMT"/>
                <a:cs typeface="WNGASS+ArialMT"/>
              </a:rPr>
              <a:t>)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16FF66B-8F45-9020-FFEF-33C38460416B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A5A19CF-1307-5504-1F7E-53A001F29F3F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E86F027-F0CE-565A-F5AA-D560688541D7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0" name="图形 19">
                <a:extLst>
                  <a:ext uri="{FF2B5EF4-FFF2-40B4-BE49-F238E27FC236}">
                    <a16:creationId xmlns:a16="http://schemas.microsoft.com/office/drawing/2014/main" id="{4E1A28C0-D7C3-88AE-C132-5552DB9FE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129C1AD-4538-3447-B4D8-B1C5604DE382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1981199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多数派写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06775"/>
            <a:ext cx="3729666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Dynamo / Cassandra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2746" y="1692598"/>
            <a:ext cx="660387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23" dirty="0">
                <a:solidFill>
                  <a:srgbClr val="000000"/>
                </a:solidFill>
                <a:latin typeface="WNGASS+ArialMT"/>
                <a:cs typeface="WNGASS+ArialMT"/>
              </a:rPr>
              <a:t>Time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8215" y="2235655"/>
            <a:ext cx="606970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Client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07066" y="2235655"/>
            <a:ext cx="232567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Node.1</a:t>
            </a:r>
            <a:r>
              <a:rPr sz="1400" spc="1698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Node.2</a:t>
            </a:r>
            <a:r>
              <a:rPr sz="1400" spc="1098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Node.3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2924" y="2750355"/>
            <a:ext cx="422567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客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户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端写入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W &gt;=N/2+1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节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点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2681"/>
              </a:lnSpc>
              <a:spcBef>
                <a:spcPts val="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不需要主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2924" y="4007655"/>
            <a:ext cx="145628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多数派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读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2924" y="4426755"/>
            <a:ext cx="3307431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W + R &gt; N; R &gt;= N/2+1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2924" y="5369730"/>
            <a:ext cx="3928615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容忍最多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(N-1)/2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节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点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损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坏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319E00B-46F6-A14A-6796-9D4A038B6AB9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C8AA683-7819-824F-5005-9E49D8E89362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79AEB74-F09B-73DD-DDD5-933187918ADB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形 18">
                <a:extLst>
                  <a:ext uri="{FF2B5EF4-FFF2-40B4-BE49-F238E27FC236}">
                    <a16:creationId xmlns:a16="http://schemas.microsoft.com/office/drawing/2014/main" id="{41C834CC-4B44-117F-8D66-E53312A8D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513D77A-0550-352E-4A27-AF2CE9B45E33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4521249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多数派写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.</a:t>
            </a:r>
            <a:r>
              <a:rPr sz="3600" spc="100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后写入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优胜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06775"/>
            <a:ext cx="4174293" cy="987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最后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1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次写入覆盖先前写</a:t>
            </a:r>
          </a:p>
          <a:p>
            <a:pPr marL="0" marR="0">
              <a:lnSpc>
                <a:spcPts val="3351"/>
              </a:lnSpc>
              <a:spcBef>
                <a:spcPts val="723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入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2746" y="1692598"/>
            <a:ext cx="660387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23" dirty="0">
                <a:solidFill>
                  <a:srgbClr val="000000"/>
                </a:solidFill>
                <a:latin typeface="WNGASS+ArialMT"/>
                <a:cs typeface="WNGASS+ArialMT"/>
              </a:rPr>
              <a:t>Time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8215" y="2235655"/>
            <a:ext cx="606970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Client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07066" y="2235655"/>
            <a:ext cx="232567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Node.1</a:t>
            </a:r>
            <a:r>
              <a:rPr sz="1400" spc="1698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Node.2</a:t>
            </a:r>
            <a:r>
              <a:rPr sz="1400" spc="1098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Node.3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2924" y="3278400"/>
            <a:ext cx="4555293" cy="960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所有写入操作需要有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1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个全</a:t>
            </a:r>
          </a:p>
          <a:p>
            <a:pPr marL="0" marR="0">
              <a:lnSpc>
                <a:spcPts val="2999"/>
              </a:lnSpc>
              <a:spcBef>
                <a:spcPts val="911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局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顺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序：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时间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戳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55A131-E97E-9BD3-639A-F235D03E42F0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5CAA1A-F384-EAD1-4986-55E65A0560EC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15FF10A-859D-D4A5-6F6C-FB54BD91870D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" name="图形 15">
                <a:extLst>
                  <a:ext uri="{FF2B5EF4-FFF2-40B4-BE49-F238E27FC236}">
                    <a16:creationId xmlns:a16="http://schemas.microsoft.com/office/drawing/2014/main" id="{808E4484-442A-532F-6330-812D39CE1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CA0B991-674A-7B56-E4C0-D3ED1B851DED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2235249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多数派写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06775"/>
            <a:ext cx="1993961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: 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高可靠性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924" y="2230650"/>
            <a:ext cx="1993961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: 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高可用性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924" y="2754525"/>
            <a:ext cx="3517961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: 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数据完整性有保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证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23249" y="4890516"/>
            <a:ext cx="259080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sz="4800" dirty="0">
                <a:solidFill>
                  <a:srgbClr val="000000"/>
                </a:solidFill>
                <a:latin typeface="SimHei"/>
                <a:cs typeface="SimHei"/>
              </a:rPr>
              <a:t>够</a:t>
            </a:r>
            <a:r>
              <a:rPr sz="4800" dirty="0">
                <a:solidFill>
                  <a:srgbClr val="000000"/>
                </a:solidFill>
                <a:latin typeface="SQTFCI+MS-PGothic"/>
                <a:cs typeface="SQTFCI+MS-PGothic"/>
              </a:rPr>
              <a:t>了</a:t>
            </a:r>
            <a:r>
              <a:rPr sz="4800" dirty="0">
                <a:solidFill>
                  <a:srgbClr val="000000"/>
                </a:solidFill>
                <a:latin typeface="SimHei"/>
                <a:cs typeface="SimHei"/>
              </a:rPr>
              <a:t>吗</a:t>
            </a:r>
            <a:r>
              <a:rPr sz="4800" dirty="0">
                <a:solidFill>
                  <a:srgbClr val="000000"/>
                </a:solidFill>
                <a:latin typeface="SQTFCI+MS-PGothic"/>
                <a:cs typeface="SQTFCI+MS-PGothic"/>
              </a:rPr>
              <a:t>？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BABF093-DEFD-8F13-8C88-A62A7C421442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31C4143-4B17-9357-52CE-0DAE7AC39B2C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9F5EC973-184D-9829-4081-A96DE76EF47A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形 14">
                <a:extLst>
                  <a:ext uri="{FF2B5EF4-FFF2-40B4-BE49-F238E27FC236}">
                    <a16:creationId xmlns:a16="http://schemas.microsoft.com/office/drawing/2014/main" id="{0C0B937B-EC6F-1344-42C2-3D8C161BE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B39917-FA70-54E4-D702-8CD1E8D93689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4618863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多数派写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...</a:t>
            </a:r>
            <a:r>
              <a:rPr sz="3600" spc="97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W</a:t>
            </a:r>
            <a:r>
              <a:rPr sz="3600" spc="94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+</a:t>
            </a:r>
            <a:r>
              <a:rPr sz="3600" spc="93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R</a:t>
            </a:r>
            <a:r>
              <a:rPr sz="3600" spc="96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&gt;</a:t>
            </a:r>
            <a:r>
              <a:rPr sz="3600" spc="93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06775"/>
            <a:ext cx="1401253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一致性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4514" y="2248137"/>
            <a:ext cx="2057399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最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终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一致性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924" y="3278400"/>
            <a:ext cx="1401253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事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务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性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80368" y="3819762"/>
            <a:ext cx="2057399" cy="94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非原子更新</a:t>
            </a:r>
          </a:p>
          <a:p>
            <a:pPr marL="0" marR="0">
              <a:lnSpc>
                <a:spcPts val="2999"/>
              </a:lnSpc>
              <a:spcBef>
                <a:spcPts val="1125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脏读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80368" y="4867512"/>
            <a:ext cx="2438399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更新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丢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失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问题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2924" y="5788830"/>
            <a:ext cx="660707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u="sng" dirty="0">
                <a:solidFill>
                  <a:srgbClr val="185DA2"/>
                </a:solidFill>
                <a:latin typeface="WNGASS+ArialMT"/>
                <a:cs typeface="WNGASS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http://en.wikipedia.org/wiki/Concurrency_control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54500D8-34EC-0312-B6C3-FE04F7468B37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8575DB5-35E0-2BAC-35C7-BB95B1D94900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86C53D0-B877-7318-EBC4-AA754833D2BA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" name="图形 16">
                <a:extLst>
                  <a:ext uri="{FF2B5EF4-FFF2-40B4-BE49-F238E27FC236}">
                    <a16:creationId xmlns:a16="http://schemas.microsoft.com/office/drawing/2014/main" id="{586144FB-602D-916C-5462-ECD92CEEB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A80151F-9272-136C-9951-2C51A7EEBBB3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809999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一个假想存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储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服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务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424" y="1778805"/>
            <a:ext cx="6100881" cy="1826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一个有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3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个存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储节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点的存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储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服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务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集群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2681"/>
              </a:lnSpc>
              <a:spcBef>
                <a:spcPts val="1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使用多数派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读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写的策略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2681"/>
              </a:lnSpc>
              <a:spcBef>
                <a:spcPts val="16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只存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储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变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量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“i”.</a:t>
            </a:r>
          </a:p>
          <a:p>
            <a:pPr marL="0" marR="0">
              <a:lnSpc>
                <a:spcPts val="2681"/>
              </a:lnSpc>
              <a:spcBef>
                <a:spcPts val="1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“i”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的每次更新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对应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有多个版本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: i1, i2, i3…</a:t>
            </a:r>
          </a:p>
          <a:p>
            <a:pPr marL="0" marR="0">
              <a:lnSpc>
                <a:spcPts val="2681"/>
              </a:lnSpc>
              <a:spcBef>
                <a:spcPts val="16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这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个存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储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系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统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支持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3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个命令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0124" y="3664755"/>
            <a:ext cx="57611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get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71724" y="3664755"/>
            <a:ext cx="2302354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/* 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读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最新的</a:t>
            </a:r>
            <a:r>
              <a:rPr sz="2400" spc="64" dirty="0">
                <a:solidFill>
                  <a:srgbClr val="2388D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“i” */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0124" y="4102905"/>
            <a:ext cx="6095696" cy="816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set &lt;n&gt;</a:t>
            </a:r>
            <a:r>
              <a:rPr sz="2400" spc="2135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/* 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设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置下个版本的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i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值为</a:t>
            </a:r>
            <a:r>
              <a:rPr sz="2400" spc="64" dirty="0">
                <a:solidFill>
                  <a:srgbClr val="2388D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&lt;n&gt; */</a:t>
            </a:r>
          </a:p>
          <a:p>
            <a:pPr marL="0" marR="0">
              <a:lnSpc>
                <a:spcPts val="2681"/>
              </a:lnSpc>
              <a:spcBef>
                <a:spcPts val="7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inc &lt;n&gt;</a:t>
            </a:r>
            <a:r>
              <a:rPr sz="2400" spc="2267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/* 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对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“i”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加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&lt;n&gt;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，也生成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个新版本</a:t>
            </a:r>
            <a:r>
              <a:rPr sz="2400" spc="64" dirty="0">
                <a:solidFill>
                  <a:srgbClr val="2388D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*/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2924" y="5431345"/>
            <a:ext cx="7365205" cy="802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我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们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将用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这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个存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储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系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统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来演示多数派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读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写策略的不足，</a:t>
            </a:r>
          </a:p>
          <a:p>
            <a:pPr marL="0" marR="0">
              <a:lnSpc>
                <a:spcPts val="2681"/>
              </a:lnSpc>
              <a:spcBef>
                <a:spcPts val="939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以及如何用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paxos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解决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这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些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问题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1939681-41CE-DEFC-032A-88702D990F86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4B79A44-FF57-4C4F-0219-B4FBEB4A732C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5AA327C4-89A3-D7D3-2DAB-2AF6B2ABDD34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" name="图形 15">
                <a:extLst>
                  <a:ext uri="{FF2B5EF4-FFF2-40B4-BE49-F238E27FC236}">
                    <a16:creationId xmlns:a16="http://schemas.microsoft.com/office/drawing/2014/main" id="{1E89B58E-93B0-F4B1-9117-8B24DBDBC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0820275-9A54-7D4A-B287-18319BA7E43C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4851424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一个假想存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储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服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务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.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实现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92795"/>
            <a:ext cx="1523999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命令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实现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924" y="2216955"/>
            <a:ext cx="5264819" cy="1693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"set" →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直接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对应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多数派写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2681"/>
              </a:lnSpc>
              <a:spcBef>
                <a:spcPts val="7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"inc" → (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最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简单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的事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务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型操作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):</a:t>
            </a:r>
          </a:p>
          <a:p>
            <a:pPr marL="457199" marR="0">
              <a:lnSpc>
                <a:spcPts val="2681"/>
              </a:lnSpc>
              <a:spcBef>
                <a:spcPts val="76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1.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通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过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多数派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读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，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读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取最新的</a:t>
            </a:r>
            <a:r>
              <a:rPr sz="2400" spc="64" dirty="0">
                <a:solidFill>
                  <a:srgbClr val="2388D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“i”: i1</a:t>
            </a:r>
          </a:p>
          <a:p>
            <a:pPr marL="457199" marR="0">
              <a:lnSpc>
                <a:spcPts val="2681"/>
              </a:lnSpc>
              <a:spcBef>
                <a:spcPts val="7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2. Let i2 = i1 + 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0124" y="3969555"/>
            <a:ext cx="1218636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3. set i2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41974" y="4321921"/>
            <a:ext cx="789484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get i1=2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31512" y="4443171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58007" y="4493975"/>
            <a:ext cx="3171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67606" y="4493975"/>
            <a:ext cx="3171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77206" y="4493975"/>
            <a:ext cx="3171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60887" y="4965130"/>
            <a:ext cx="14892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i2 = i1 + 1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34186" y="5404046"/>
            <a:ext cx="77952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set i2=3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31512" y="5449097"/>
            <a:ext cx="355699" cy="981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  <a:p>
            <a:pPr marL="0" marR="0">
              <a:lnSpc>
                <a:spcPts val="2681"/>
              </a:lnSpc>
              <a:spcBef>
                <a:spcPts val="2014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58007" y="5484575"/>
            <a:ext cx="317151" cy="900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  <a:p>
            <a:pPr marL="0" marR="0">
              <a:lnSpc>
                <a:spcPts val="1564"/>
              </a:lnSpc>
              <a:spcBef>
                <a:spcPts val="275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67606" y="5484575"/>
            <a:ext cx="317151" cy="900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3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</a:p>
          <a:p>
            <a:pPr marL="0" marR="0">
              <a:lnSpc>
                <a:spcPts val="1564"/>
              </a:lnSpc>
              <a:spcBef>
                <a:spcPts val="275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3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677206" y="5484575"/>
            <a:ext cx="317151" cy="900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3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</a:p>
          <a:p>
            <a:pPr marL="0" marR="0">
              <a:lnSpc>
                <a:spcPts val="1564"/>
              </a:lnSpc>
              <a:spcBef>
                <a:spcPts val="275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3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841974" y="5930521"/>
            <a:ext cx="488116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get i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E39E23C-4A66-B987-CF29-EE2486010BCD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946D42D-69A5-7E6E-08BB-BCD92A1840BA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CFBC8376-BC20-68B0-627A-027F9B938CDB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图形 25">
                <a:extLst>
                  <a:ext uri="{FF2B5EF4-FFF2-40B4-BE49-F238E27FC236}">
                    <a16:creationId xmlns:a16="http://schemas.microsoft.com/office/drawing/2014/main" id="{70102FF4-19DF-C6A5-D35D-EFD5202B0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CF379DF-D96B-68CB-B5D7-E5EBCA1D049E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5892849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一个假想存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储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服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务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..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并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发问题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02687" y="1917318"/>
            <a:ext cx="789484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get i1=2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56174" y="1959721"/>
            <a:ext cx="789484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get i1=2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80924" y="2038568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5712" y="2080971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2207" y="2131776"/>
            <a:ext cx="3171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81807" y="2131776"/>
            <a:ext cx="3171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91406" y="2131776"/>
            <a:ext cx="3171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75087" y="2755331"/>
            <a:ext cx="14892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i2 = i1 + 1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40399" y="2755331"/>
            <a:ext cx="14892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i2 = i1 + 2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48386" y="3118047"/>
            <a:ext cx="77952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set i2=3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45712" y="3315497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772207" y="3350976"/>
            <a:ext cx="317151" cy="900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  <a:p>
            <a:pPr marL="0" marR="0">
              <a:lnSpc>
                <a:spcPts val="1564"/>
              </a:lnSpc>
              <a:spcBef>
                <a:spcPts val="275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81807" y="3350976"/>
            <a:ext cx="3171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3</a:t>
            </a:r>
            <a:r>
              <a:rPr sz="1400" baseline="-37500" dirty="0">
                <a:solidFill>
                  <a:srgbClr val="000000"/>
                </a:solidFill>
                <a:latin typeface="CVMEBU+Arial-BoldMT"/>
                <a:cs typeface="CVMEBU+Arial-BoldMT"/>
              </a:rPr>
              <a:t>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91406" y="3350976"/>
            <a:ext cx="3171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3</a:t>
            </a:r>
            <a:r>
              <a:rPr sz="1400" baseline="-37500" dirty="0">
                <a:solidFill>
                  <a:srgbClr val="000000"/>
                </a:solidFill>
                <a:latin typeface="CVMEBU+Arial-BoldMT"/>
                <a:cs typeface="CVMEBU+Arial-BoldMT"/>
              </a:rPr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48386" y="3537147"/>
            <a:ext cx="40928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OK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820024" y="3701455"/>
            <a:ext cx="1350326" cy="85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D1505E"/>
                </a:solidFill>
                <a:latin typeface="SimHei"/>
                <a:cs typeface="SimHei"/>
              </a:rPr>
              <a:t>这</a:t>
            </a:r>
            <a:r>
              <a:rPr sz="1400" dirty="0">
                <a:solidFill>
                  <a:srgbClr val="D1505E"/>
                </a:solidFill>
                <a:latin typeface="CVMEBU+Arial-BoldMT"/>
                <a:cs typeface="CVMEBU+Arial-BoldMT"/>
              </a:rPr>
              <a:t>1</a:t>
            </a:r>
            <a:r>
              <a:rPr sz="1400" spc="25" dirty="0">
                <a:solidFill>
                  <a:srgbClr val="D1505E"/>
                </a:solidFill>
                <a:latin typeface="SQTFCI+MS-PGothic"/>
                <a:cs typeface="SQTFCI+MS-PGothic"/>
              </a:rPr>
              <a:t>步</a:t>
            </a:r>
            <a:r>
              <a:rPr sz="1400" dirty="0">
                <a:solidFill>
                  <a:srgbClr val="D1505E"/>
                </a:solidFill>
                <a:latin typeface="CVMEBU+Arial-BoldMT"/>
                <a:cs typeface="CVMEBU+Arial-BoldMT"/>
              </a:rPr>
              <a:t>Y</a:t>
            </a:r>
            <a:r>
              <a:rPr sz="1400" spc="25" dirty="0">
                <a:solidFill>
                  <a:srgbClr val="D1505E"/>
                </a:solidFill>
                <a:latin typeface="SQTFCI+MS-PGothic"/>
                <a:cs typeface="SQTFCI+MS-PGothic"/>
              </a:rPr>
              <a:t>必</a:t>
            </a:r>
            <a:r>
              <a:rPr sz="1400" dirty="0">
                <a:solidFill>
                  <a:srgbClr val="D1505E"/>
                </a:solidFill>
                <a:latin typeface="SimHei"/>
                <a:cs typeface="SimHei"/>
              </a:rPr>
              <a:t>须</a:t>
            </a:r>
            <a:r>
              <a:rPr sz="1400" dirty="0">
                <a:solidFill>
                  <a:srgbClr val="D1505E"/>
                </a:solidFill>
                <a:latin typeface="SQTFCI+MS-PGothic"/>
                <a:cs typeface="SQTFCI+MS-PGothic"/>
              </a:rPr>
              <a:t>失</a:t>
            </a:r>
          </a:p>
          <a:p>
            <a:pPr marL="0" marR="0">
              <a:lnSpc>
                <a:spcPts val="1399"/>
              </a:lnSpc>
              <a:spcBef>
                <a:spcPts val="100"/>
              </a:spcBef>
              <a:spcAft>
                <a:spcPts val="0"/>
              </a:spcAft>
            </a:pPr>
            <a:r>
              <a:rPr sz="1400" dirty="0">
                <a:solidFill>
                  <a:srgbClr val="D1505E"/>
                </a:solidFill>
                <a:latin typeface="SimHei"/>
                <a:cs typeface="SimHei"/>
              </a:rPr>
              <a:t>败</a:t>
            </a:r>
            <a:r>
              <a:rPr sz="1400" dirty="0">
                <a:solidFill>
                  <a:srgbClr val="D1505E"/>
                </a:solidFill>
                <a:latin typeface="SQTFCI+MS-PGothic"/>
                <a:cs typeface="SQTFCI+MS-PGothic"/>
              </a:rPr>
              <a:t>。</a:t>
            </a:r>
          </a:p>
          <a:p>
            <a:pPr marL="0" marR="0">
              <a:lnSpc>
                <a:spcPts val="1564"/>
              </a:lnSpc>
              <a:spcBef>
                <a:spcPts val="185"/>
              </a:spcBef>
              <a:spcAft>
                <a:spcPts val="0"/>
              </a:spcAft>
            </a:pPr>
            <a:r>
              <a:rPr sz="1400" spc="25" dirty="0">
                <a:solidFill>
                  <a:srgbClr val="D1505E"/>
                </a:solidFill>
                <a:latin typeface="SQTFCI+MS-PGothic"/>
                <a:cs typeface="SQTFCI+MS-PGothic"/>
              </a:rPr>
              <a:t>否</a:t>
            </a:r>
            <a:r>
              <a:rPr sz="1400" dirty="0">
                <a:solidFill>
                  <a:srgbClr val="D1505E"/>
                </a:solidFill>
                <a:latin typeface="SimHei"/>
                <a:cs typeface="SimHei"/>
              </a:rPr>
              <a:t>则</a:t>
            </a:r>
            <a:r>
              <a:rPr sz="1400" dirty="0">
                <a:solidFill>
                  <a:srgbClr val="D1505E"/>
                </a:solidFill>
                <a:latin typeface="CVMEBU+Arial-BoldMT"/>
                <a:cs typeface="CVMEBU+Arial-BoldMT"/>
              </a:rPr>
              <a:t>X</a:t>
            </a:r>
            <a:r>
              <a:rPr sz="1400" spc="25" dirty="0">
                <a:solidFill>
                  <a:srgbClr val="D1505E"/>
                </a:solidFill>
                <a:latin typeface="SQTFCI+MS-PGothic"/>
                <a:cs typeface="SQTFCI+MS-PGothic"/>
              </a:rPr>
              <a:t>写入的</a:t>
            </a:r>
            <a:r>
              <a:rPr sz="1400" dirty="0">
                <a:solidFill>
                  <a:srgbClr val="D1505E"/>
                </a:solidFill>
                <a:latin typeface="SimHei"/>
                <a:cs typeface="SimHei"/>
              </a:rPr>
              <a:t>值</a:t>
            </a:r>
          </a:p>
          <a:p>
            <a:pPr marL="0" marR="0">
              <a:lnSpc>
                <a:spcPts val="1399"/>
              </a:lnSpc>
              <a:spcBef>
                <a:spcPts val="100"/>
              </a:spcBef>
              <a:spcAft>
                <a:spcPts val="0"/>
              </a:spcAft>
            </a:pPr>
            <a:r>
              <a:rPr sz="1400" spc="25" dirty="0">
                <a:solidFill>
                  <a:srgbClr val="D1505E"/>
                </a:solidFill>
                <a:latin typeface="SQTFCI+MS-PGothic"/>
                <a:cs typeface="SQTFCI+MS-PGothic"/>
              </a:rPr>
              <a:t>会</a:t>
            </a:r>
            <a:r>
              <a:rPr sz="1400" dirty="0">
                <a:solidFill>
                  <a:srgbClr val="D1505E"/>
                </a:solidFill>
                <a:latin typeface="SimHei"/>
                <a:cs typeface="SimHei"/>
              </a:rPr>
              <a:t>丢</a:t>
            </a:r>
            <a:r>
              <a:rPr sz="1400" dirty="0">
                <a:solidFill>
                  <a:srgbClr val="D1505E"/>
                </a:solidFill>
                <a:latin typeface="SQTFCI+MS-PGothic"/>
                <a:cs typeface="SQTFCI+MS-PGothic"/>
              </a:rPr>
              <a:t>失。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616836" y="3789571"/>
            <a:ext cx="77952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set i2=4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295074" y="3906022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381807" y="3960575"/>
            <a:ext cx="3171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3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991406" y="3960575"/>
            <a:ext cx="3171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3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68388" y="4676705"/>
            <a:ext cx="5717686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spc="25" dirty="0">
                <a:solidFill>
                  <a:srgbClr val="999999"/>
                </a:solidFill>
                <a:latin typeface="SQTFCI+MS-PGothic"/>
                <a:cs typeface="SQTFCI+MS-PGothic"/>
              </a:rPr>
              <a:t>此</a:t>
            </a:r>
            <a:r>
              <a:rPr sz="1400" dirty="0">
                <a:solidFill>
                  <a:srgbClr val="999999"/>
                </a:solidFill>
                <a:latin typeface="SimHei"/>
                <a:cs typeface="SimHei"/>
              </a:rPr>
              <a:t>时为</a:t>
            </a:r>
            <a:r>
              <a:rPr sz="1400" spc="25" dirty="0">
                <a:solidFill>
                  <a:srgbClr val="999999"/>
                </a:solidFill>
                <a:latin typeface="SQTFCI+MS-PGothic"/>
                <a:cs typeface="SQTFCI+MS-PGothic"/>
              </a:rPr>
              <a:t>了保</a:t>
            </a:r>
            <a:r>
              <a:rPr sz="1400" dirty="0">
                <a:solidFill>
                  <a:srgbClr val="999999"/>
                </a:solidFill>
                <a:latin typeface="SimHei"/>
                <a:cs typeface="SimHei"/>
              </a:rPr>
              <a:t>证</a:t>
            </a:r>
            <a:r>
              <a:rPr sz="1400" spc="21" dirty="0">
                <a:solidFill>
                  <a:srgbClr val="999999"/>
                </a:solidFill>
                <a:latin typeface="SQTFCI+MS-PGothic"/>
                <a:cs typeface="SQTFCI+MS-PGothic"/>
              </a:rPr>
              <a:t>正确，</a:t>
            </a:r>
            <a:r>
              <a:rPr sz="1400" dirty="0">
                <a:solidFill>
                  <a:srgbClr val="999999"/>
                </a:solidFill>
                <a:latin typeface="WNGASS+ArialMT"/>
                <a:cs typeface="WNGASS+ArialMT"/>
              </a:rPr>
              <a:t>Y</a:t>
            </a:r>
            <a:r>
              <a:rPr sz="1400" spc="25" dirty="0">
                <a:solidFill>
                  <a:srgbClr val="999999"/>
                </a:solidFill>
                <a:latin typeface="SQTFCI+MS-PGothic"/>
                <a:cs typeface="SQTFCI+MS-PGothic"/>
              </a:rPr>
              <a:t>必</a:t>
            </a:r>
            <a:r>
              <a:rPr sz="1400" dirty="0">
                <a:solidFill>
                  <a:srgbClr val="999999"/>
                </a:solidFill>
                <a:latin typeface="SimHei"/>
                <a:cs typeface="SimHei"/>
              </a:rPr>
              <a:t>须</a:t>
            </a:r>
            <a:r>
              <a:rPr sz="1400" dirty="0">
                <a:solidFill>
                  <a:srgbClr val="999999"/>
                </a:solidFill>
                <a:latin typeface="SQTFCI+MS-PGothic"/>
                <a:cs typeface="SQTFCI+MS-PGothic"/>
              </a:rPr>
              <a:t>重新运行多数派</a:t>
            </a:r>
            <a:r>
              <a:rPr sz="1400" dirty="0">
                <a:solidFill>
                  <a:srgbClr val="999999"/>
                </a:solidFill>
                <a:latin typeface="SimHei"/>
                <a:cs typeface="SimHei"/>
              </a:rPr>
              <a:t>读</a:t>
            </a:r>
            <a:r>
              <a:rPr sz="1400" spc="23" dirty="0">
                <a:solidFill>
                  <a:srgbClr val="999999"/>
                </a:solidFill>
                <a:latin typeface="SQTFCI+MS-PGothic"/>
                <a:cs typeface="SQTFCI+MS-PGothic"/>
              </a:rPr>
              <a:t>，然后再</a:t>
            </a:r>
            <a:r>
              <a:rPr sz="1400" dirty="0">
                <a:solidFill>
                  <a:srgbClr val="999999"/>
                </a:solidFill>
                <a:latin typeface="SimHei"/>
                <a:cs typeface="SimHei"/>
              </a:rPr>
              <a:t>进</a:t>
            </a:r>
            <a:r>
              <a:rPr sz="1400" dirty="0">
                <a:solidFill>
                  <a:srgbClr val="999999"/>
                </a:solidFill>
                <a:latin typeface="SQTFCI+MS-PGothic"/>
                <a:cs typeface="SQTFCI+MS-PGothic"/>
              </a:rPr>
              <a:t>行一次多数派写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56174" y="5168521"/>
            <a:ext cx="488116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get i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45712" y="5289772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772207" y="5332175"/>
            <a:ext cx="3171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381807" y="5332175"/>
            <a:ext cx="3171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5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3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991406" y="5332175"/>
            <a:ext cx="3171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5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3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85699" y="5872606"/>
            <a:ext cx="7094635" cy="740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我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们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期待最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终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X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可以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读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到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i3=5,</a:t>
            </a:r>
          </a:p>
          <a:p>
            <a:pPr marL="0" marR="0">
              <a:lnSpc>
                <a:spcPts val="2681"/>
              </a:lnSpc>
              <a:spcBef>
                <a:spcPts val="1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这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需要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Y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能知道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X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已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经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写入了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i2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。如何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实现这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个机制？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DB5A482-4098-BBF6-FBC1-C6CD843DFD89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E81F50C5-CD51-C480-DF8B-B5D37790F317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5F4FB0B-9325-2660-943A-8DE74F5FFC25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8" name="图形 37">
                <a:extLst>
                  <a:ext uri="{FF2B5EF4-FFF2-40B4-BE49-F238E27FC236}">
                    <a16:creationId xmlns:a16="http://schemas.microsoft.com/office/drawing/2014/main" id="{BA8FD36A-E232-837B-B564-AA739D3CC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0F15326-695A-899C-664B-3FCFBB08E7C5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4191074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一个假想存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储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服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务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...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78805"/>
            <a:ext cx="6180385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在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X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和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Y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2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次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“inc”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操作后，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为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了得到正确的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i3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0124" y="2216955"/>
            <a:ext cx="6908154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整个系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统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里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对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i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的某个版本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(i2)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，只能有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次成功写入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924" y="3093255"/>
            <a:ext cx="115148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推广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为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0124" y="3531405"/>
            <a:ext cx="7602437" cy="740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在存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储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系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统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中，一个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(1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个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变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量的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个版本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)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在被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认为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确定</a:t>
            </a:r>
          </a:p>
          <a:p>
            <a:pPr marL="0" marR="0">
              <a:lnSpc>
                <a:spcPts val="2681"/>
              </a:lnSpc>
              <a:spcBef>
                <a:spcPts val="118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(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客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户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端接到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OK)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之后，就不允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许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被修改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().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2924" y="4773825"/>
            <a:ext cx="3666045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如何定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义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“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被确定的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”?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2924" y="5307225"/>
            <a:ext cx="4809045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如何避免修改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“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被确定的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”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?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CFD9EBB-27E6-689D-0DA8-3DADC5640910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C2B492D-6152-0C77-0E56-AA3BE2F4ECD1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0AA7754B-877B-87FC-BAE3-6D64D1A79618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" name="图形 16">
                <a:extLst>
                  <a:ext uri="{FF2B5EF4-FFF2-40B4-BE49-F238E27FC236}">
                    <a16:creationId xmlns:a16="http://schemas.microsoft.com/office/drawing/2014/main" id="{EA78BEB2-5E68-3461-EECE-3052AAB4A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1C897E7-095F-5E62-CD76-22B4B5EBA132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3528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如何确定一个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值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02605"/>
            <a:ext cx="773697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方案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: 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每次写入一个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前，先运行一次多数派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读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，来确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认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是</a:t>
            </a:r>
          </a:p>
          <a:p>
            <a:pPr marL="0" marR="0">
              <a:lnSpc>
                <a:spcPts val="2681"/>
              </a:lnSpc>
              <a:spcBef>
                <a:spcPts val="618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否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这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个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（可能）已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经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被写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过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了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8386" y="2753767"/>
            <a:ext cx="131790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Any value set?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5712" y="2951218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12494" y="3020441"/>
            <a:ext cx="211608" cy="922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  <a:p>
            <a:pPr marL="0" marR="0">
              <a:lnSpc>
                <a:spcPts val="1564"/>
              </a:lnSpc>
              <a:spcBef>
                <a:spcPts val="383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22094" y="3020441"/>
            <a:ext cx="211608" cy="922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  <a:p>
            <a:pPr marL="0" marR="0">
              <a:lnSpc>
                <a:spcPts val="1564"/>
              </a:lnSpc>
              <a:spcBef>
                <a:spcPts val="383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31694" y="3020441"/>
            <a:ext cx="211608" cy="922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  <a:p>
            <a:pPr marL="0" marR="0">
              <a:lnSpc>
                <a:spcPts val="1564"/>
              </a:lnSpc>
              <a:spcBef>
                <a:spcPts val="383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6174" y="3508843"/>
            <a:ext cx="3796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No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45712" y="3630093"/>
            <a:ext cx="355699" cy="111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  <a:p>
            <a:pPr marL="0" marR="0">
              <a:lnSpc>
                <a:spcPts val="2681"/>
              </a:lnSpc>
              <a:spcBef>
                <a:spcPts val="3128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12494" y="4437154"/>
            <a:ext cx="27099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22094" y="4437154"/>
            <a:ext cx="27099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31694" y="4437154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16749" y="4963567"/>
            <a:ext cx="1364133" cy="915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Any value set?</a:t>
            </a:r>
          </a:p>
          <a:p>
            <a:pPr marL="0" marR="0">
              <a:lnSpc>
                <a:spcPts val="1564"/>
              </a:lnSpc>
              <a:spcBef>
                <a:spcPts val="3731"/>
              </a:spcBef>
              <a:spcAft>
                <a:spcPts val="0"/>
              </a:spcAft>
            </a:pPr>
            <a:r>
              <a:rPr sz="1400" spc="-31" dirty="0">
                <a:solidFill>
                  <a:srgbClr val="000000"/>
                </a:solidFill>
                <a:latin typeface="WNGASS+ArialMT"/>
                <a:cs typeface="WNGASS+ArialMT"/>
              </a:rPr>
              <a:t>Yes,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 Y</a:t>
            </a:r>
            <a:r>
              <a:rPr sz="1400" spc="-28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gives up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94987" y="5161017"/>
            <a:ext cx="355699" cy="1033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  <a:p>
            <a:pPr marL="0" marR="0">
              <a:lnSpc>
                <a:spcPts val="2681"/>
              </a:lnSpc>
              <a:spcBef>
                <a:spcPts val="2423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12494" y="5199154"/>
            <a:ext cx="270991" cy="922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  <a:p>
            <a:pPr marL="0" marR="0">
              <a:lnSpc>
                <a:spcPts val="1564"/>
              </a:lnSpc>
              <a:spcBef>
                <a:spcPts val="383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422094" y="5199154"/>
            <a:ext cx="270991" cy="922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  <a:p>
            <a:pPr marL="0" marR="0">
              <a:lnSpc>
                <a:spcPts val="1564"/>
              </a:lnSpc>
              <a:spcBef>
                <a:spcPts val="383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031694" y="5199154"/>
            <a:ext cx="211608" cy="922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  <a:p>
            <a:pPr marL="0" marR="0">
              <a:lnSpc>
                <a:spcPts val="1564"/>
              </a:lnSpc>
              <a:spcBef>
                <a:spcPts val="383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7BF0455-785C-F443-2187-153EC089AC10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3E8C8B7-3428-12C2-47F6-1B487384D7FB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8B31ECC-C8D6-1592-B7F4-2670A58225BB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7" name="图形 26">
                <a:extLst>
                  <a:ext uri="{FF2B5EF4-FFF2-40B4-BE49-F238E27FC236}">
                    <a16:creationId xmlns:a16="http://schemas.microsoft.com/office/drawing/2014/main" id="{0A65D40C-F566-E30B-4816-C504705244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C799EBE-0AB4-8D5D-4DF9-48A0D345DC80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1066799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背景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82975"/>
            <a:ext cx="483025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 err="1">
                <a:solidFill>
                  <a:srgbClr val="2388DB"/>
                </a:solidFill>
                <a:latin typeface="SQTFCI+MS-PGothic"/>
                <a:cs typeface="SQTFCI+MS-PGothic"/>
              </a:rPr>
              <a:t>多个</a:t>
            </a:r>
            <a:r>
              <a:rPr sz="3000" dirty="0" err="1">
                <a:solidFill>
                  <a:srgbClr val="2388DB"/>
                </a:solidFill>
                <a:latin typeface="SimHei"/>
                <a:cs typeface="SimHei"/>
              </a:rPr>
              <a:t>节</a:t>
            </a:r>
            <a:r>
              <a:rPr sz="3000" dirty="0" err="1">
                <a:solidFill>
                  <a:srgbClr val="2388DB"/>
                </a:solidFill>
                <a:latin typeface="SQTFCI+MS-PGothic"/>
                <a:cs typeface="SQTFCI+MS-PGothic"/>
              </a:rPr>
              <a:t>点一起完成一件</a:t>
            </a:r>
            <a:r>
              <a:rPr lang="zh-CN" altLang="en-US" sz="3000" dirty="0">
                <a:solidFill>
                  <a:srgbClr val="2388DB"/>
                </a:solidFill>
                <a:latin typeface="黑体" panose="02010609060101010101" pitchFamily="49" charset="-122"/>
                <a:ea typeface="黑体" panose="02010609060101010101" pitchFamily="49" charset="-122"/>
                <a:cs typeface="SQTFCI+MS-PGothic"/>
              </a:rPr>
              <a:t>事情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924" y="2849775"/>
            <a:ext cx="7306753" cy="153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分布式中唯一的一个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问题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：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对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某事达成一致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3351"/>
              </a:lnSpc>
              <a:spcBef>
                <a:spcPts val="5048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Paxos: 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分布式系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统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的核心算法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5113BF3-8C0C-C1D4-040B-0F77505A406D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BEB4750-040C-8639-EF78-5F793129EDC5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FE97699-8067-7DAD-5D26-B9040B62807B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形 13">
                <a:extLst>
                  <a:ext uri="{FF2B5EF4-FFF2-40B4-BE49-F238E27FC236}">
                    <a16:creationId xmlns:a16="http://schemas.microsoft.com/office/drawing/2014/main" id="{BD2B9DC4-46AE-F8AE-DA73-3A3F1ED21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57E4FDE-D28D-7887-F533-46D72301B944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5308624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如何确定一个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值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.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并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发问题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35956"/>
            <a:ext cx="7974210" cy="718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但是，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X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和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Y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可能同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时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以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为还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没有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被写入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过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，然后同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时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开始</a:t>
            </a:r>
          </a:p>
          <a:p>
            <a:pPr marL="0" marR="0">
              <a:lnSpc>
                <a:spcPts val="2400"/>
              </a:lnSpc>
              <a:spcBef>
                <a:spcPts val="27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写。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8386" y="2829967"/>
            <a:ext cx="1317905" cy="991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Any value set?</a:t>
            </a:r>
          </a:p>
          <a:p>
            <a:pPr marL="7787" marR="0">
              <a:lnSpc>
                <a:spcPts val="1564"/>
              </a:lnSpc>
              <a:spcBef>
                <a:spcPts val="433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No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16749" y="2829967"/>
            <a:ext cx="1317906" cy="991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Any value set?</a:t>
            </a:r>
          </a:p>
          <a:p>
            <a:pPr marL="0" marR="0">
              <a:lnSpc>
                <a:spcPts val="1564"/>
              </a:lnSpc>
              <a:spcBef>
                <a:spcPts val="433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No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5712" y="3027418"/>
            <a:ext cx="355699" cy="1057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  <a:p>
            <a:pPr marL="0" marR="0">
              <a:lnSpc>
                <a:spcPts val="2681"/>
              </a:lnSpc>
              <a:spcBef>
                <a:spcPts val="2614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94987" y="3027418"/>
            <a:ext cx="355699" cy="1057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  <a:p>
            <a:pPr marL="0" marR="0">
              <a:lnSpc>
                <a:spcPts val="2681"/>
              </a:lnSpc>
              <a:spcBef>
                <a:spcPts val="2614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12494" y="3096641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22094" y="3096641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31694" y="3096641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72207" y="3775542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81807" y="3775542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991406" y="3775542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45712" y="4444104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12494" y="4513354"/>
            <a:ext cx="270991" cy="90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  <a:p>
            <a:pPr marL="0" marR="0">
              <a:lnSpc>
                <a:spcPts val="1564"/>
              </a:lnSpc>
              <a:spcBef>
                <a:spcPts val="36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22094" y="4513354"/>
            <a:ext cx="270991" cy="90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  <a:p>
            <a:pPr marL="0" marR="0">
              <a:lnSpc>
                <a:spcPts val="1564"/>
              </a:lnSpc>
              <a:spcBef>
                <a:spcPts val="36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31694" y="4513354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294987" y="5111334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031694" y="5180584"/>
            <a:ext cx="27099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993462" y="5867770"/>
            <a:ext cx="13716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更新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丢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失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4BF6D98-6DE2-FA80-DCF7-B5CA8DD2318C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F6960E0-1CDB-C4E2-B369-9F127D1475E8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F07043E-F03A-1C41-F876-2282D2492040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9" name="图形 28">
                <a:extLst>
                  <a:ext uri="{FF2B5EF4-FFF2-40B4-BE49-F238E27FC236}">
                    <a16:creationId xmlns:a16="http://schemas.microsoft.com/office/drawing/2014/main" id="{45AFE7EF-4F5D-94AF-D326-C3FEE4E79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9074076-181C-735E-A0B3-ABBB2301A951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3606849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如何确定一个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值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02605"/>
            <a:ext cx="7822405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方案改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进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让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存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储节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点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记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住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谁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最后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次做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过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“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写前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读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取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”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，并拒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924" y="2121705"/>
            <a:ext cx="5129807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绝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之前其他的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“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写前</a:t>
            </a:r>
            <a:r>
              <a:rPr sz="2400" dirty="0">
                <a:solidFill>
                  <a:srgbClr val="000000"/>
                </a:solidFill>
                <a:latin typeface="SimHei"/>
                <a:cs typeface="SimHei"/>
              </a:rPr>
              <a:t>读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取</a:t>
            </a: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”</a:t>
            </a:r>
            <a:r>
              <a:rPr sz="2400" dirty="0">
                <a:solidFill>
                  <a:srgbClr val="000000"/>
                </a:solidFill>
                <a:latin typeface="SQTFCI+MS-PGothic"/>
                <a:cs typeface="SQTFCI+MS-PGothic"/>
              </a:rPr>
              <a:t>的写入操作。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48386" y="2448967"/>
            <a:ext cx="131790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Any value set?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5712" y="2570218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36294" y="2639441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45894" y="2639441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55494" y="2639441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56174" y="3051643"/>
            <a:ext cx="3796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No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145490" y="3110280"/>
            <a:ext cx="4856996" cy="73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4558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E29F1D"/>
                </a:solidFill>
                <a:latin typeface="SimHei"/>
                <a:cs typeface="SimHei"/>
              </a:rPr>
              <a:t>现</a:t>
            </a:r>
            <a:r>
              <a:rPr sz="1400" spc="25" dirty="0">
                <a:solidFill>
                  <a:srgbClr val="E29F1D"/>
                </a:solidFill>
                <a:latin typeface="SQTFCI+MS-PGothic"/>
                <a:cs typeface="SQTFCI+MS-PGothic"/>
              </a:rPr>
              <a:t>在</a:t>
            </a:r>
            <a:r>
              <a:rPr sz="1400" dirty="0">
                <a:solidFill>
                  <a:srgbClr val="E29F1D"/>
                </a:solidFill>
                <a:latin typeface="SimHei"/>
                <a:cs typeface="SimHei"/>
              </a:rPr>
              <a:t>节</a:t>
            </a:r>
            <a:r>
              <a:rPr sz="1400" spc="25" dirty="0">
                <a:solidFill>
                  <a:srgbClr val="E29F1D"/>
                </a:solidFill>
                <a:latin typeface="SQTFCI+MS-PGothic"/>
                <a:cs typeface="SQTFCI+MS-PGothic"/>
              </a:rPr>
              <a:t>点</a:t>
            </a:r>
            <a:r>
              <a:rPr sz="1400" dirty="0">
                <a:solidFill>
                  <a:srgbClr val="E29F1D"/>
                </a:solidFill>
                <a:latin typeface="WNGASS+ArialMT"/>
                <a:cs typeface="WNGASS+ArialMT"/>
              </a:rPr>
              <a:t>1</a:t>
            </a:r>
            <a:r>
              <a:rPr sz="1400" spc="17" dirty="0">
                <a:solidFill>
                  <a:srgbClr val="E29F1D"/>
                </a:solidFill>
                <a:latin typeface="SQTFCI+MS-PGothic"/>
                <a:cs typeface="SQTFCI+MS-PGothic"/>
              </a:rPr>
              <a:t>、</a:t>
            </a:r>
            <a:r>
              <a:rPr sz="1400" dirty="0">
                <a:solidFill>
                  <a:srgbClr val="E29F1D"/>
                </a:solidFill>
                <a:latin typeface="WNGASS+ArialMT"/>
                <a:cs typeface="WNGASS+ArialMT"/>
              </a:rPr>
              <a:t>2</a:t>
            </a:r>
            <a:r>
              <a:rPr sz="1400" spc="25" dirty="0">
                <a:solidFill>
                  <a:srgbClr val="E29F1D"/>
                </a:solidFill>
                <a:latin typeface="SQTFCI+MS-PGothic"/>
                <a:cs typeface="SQTFCI+MS-PGothic"/>
              </a:rPr>
              <a:t>只接受</a:t>
            </a:r>
            <a:r>
              <a:rPr sz="1400" dirty="0">
                <a:solidFill>
                  <a:srgbClr val="E29F1D"/>
                </a:solidFill>
                <a:latin typeface="WNGASS+ArialMT"/>
                <a:cs typeface="WNGASS+ArialMT"/>
              </a:rPr>
              <a:t>X</a:t>
            </a:r>
            <a:r>
              <a:rPr sz="1400" dirty="0">
                <a:solidFill>
                  <a:srgbClr val="E29F1D"/>
                </a:solidFill>
                <a:latin typeface="SQTFCI+MS-PGothic"/>
                <a:cs typeface="SQTFCI+MS-PGothic"/>
              </a:rPr>
              <a:t>的写入</a:t>
            </a:r>
          </a:p>
          <a:p>
            <a:pPr marL="0" marR="0">
              <a:lnSpc>
                <a:spcPts val="1564"/>
              </a:lnSpc>
              <a:spcBef>
                <a:spcPts val="2330"/>
              </a:spcBef>
              <a:spcAft>
                <a:spcPts val="0"/>
              </a:spcAft>
            </a:pP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多数派</a:t>
            </a:r>
            <a:r>
              <a:rPr sz="1400" dirty="0">
                <a:solidFill>
                  <a:srgbClr val="000000"/>
                </a:solidFill>
                <a:latin typeface="SimHei"/>
                <a:cs typeface="SimHei"/>
              </a:rPr>
              <a:t>读</a:t>
            </a: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的同</a:t>
            </a:r>
            <a:r>
              <a:rPr sz="1400" dirty="0">
                <a:solidFill>
                  <a:srgbClr val="000000"/>
                </a:solidFill>
                <a:latin typeface="SimHei"/>
                <a:cs typeface="SimHei"/>
              </a:rPr>
              <a:t>时</a:t>
            </a:r>
            <a:r>
              <a:rPr sz="1400" spc="20" dirty="0">
                <a:solidFill>
                  <a:srgbClr val="000000"/>
                </a:solidFill>
                <a:latin typeface="SQTFCI+MS-PGothic"/>
                <a:cs typeface="SQTFCI+MS-PGothic"/>
              </a:rPr>
              <a:t>写入：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是最后</a:t>
            </a:r>
            <a:r>
              <a:rPr sz="1400" dirty="0">
                <a:solidFill>
                  <a:srgbClr val="000000"/>
                </a:solidFill>
                <a:latin typeface="SimHei"/>
                <a:cs typeface="SimHei"/>
              </a:rPr>
              <a:t>读</a:t>
            </a:r>
            <a:r>
              <a:rPr sz="1400" dirty="0">
                <a:solidFill>
                  <a:srgbClr val="000000"/>
                </a:solidFill>
                <a:latin typeface="SQTFCI+MS-PGothic"/>
                <a:cs typeface="SQTFCI+MS-PGothic"/>
              </a:rPr>
              <a:t>的。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45712" y="3172893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772207" y="3242143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81807" y="3242143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91406" y="3242143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616749" y="4049167"/>
            <a:ext cx="1317906" cy="839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Any value set?</a:t>
            </a:r>
          </a:p>
          <a:p>
            <a:pPr marL="0" marR="0">
              <a:lnSpc>
                <a:spcPts val="1564"/>
              </a:lnSpc>
              <a:spcBef>
                <a:spcPts val="313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No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294987" y="4170418"/>
            <a:ext cx="355699" cy="981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  <a:p>
            <a:pPr marL="0" marR="0">
              <a:lnSpc>
                <a:spcPts val="2681"/>
              </a:lnSpc>
              <a:spcBef>
                <a:spcPts val="2014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736294" y="4239641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345894" y="4239641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55494" y="4239641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61149" y="4760880"/>
            <a:ext cx="238243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D1505E"/>
                </a:solidFill>
                <a:latin typeface="SimHei"/>
                <a:cs typeface="SimHei"/>
              </a:rPr>
              <a:t>现</a:t>
            </a:r>
            <a:r>
              <a:rPr sz="1400" spc="25" dirty="0">
                <a:solidFill>
                  <a:srgbClr val="D1505E"/>
                </a:solidFill>
                <a:latin typeface="SQTFCI+MS-PGothic"/>
                <a:cs typeface="SQTFCI+MS-PGothic"/>
              </a:rPr>
              <a:t>在</a:t>
            </a:r>
            <a:r>
              <a:rPr sz="1400" dirty="0">
                <a:solidFill>
                  <a:srgbClr val="D1505E"/>
                </a:solidFill>
                <a:latin typeface="SimHei"/>
                <a:cs typeface="SimHei"/>
              </a:rPr>
              <a:t>节</a:t>
            </a:r>
            <a:r>
              <a:rPr sz="1400" spc="25" dirty="0">
                <a:solidFill>
                  <a:srgbClr val="D1505E"/>
                </a:solidFill>
                <a:latin typeface="SQTFCI+MS-PGothic"/>
                <a:cs typeface="SQTFCI+MS-PGothic"/>
              </a:rPr>
              <a:t>点</a:t>
            </a:r>
            <a:r>
              <a:rPr sz="1400" dirty="0">
                <a:solidFill>
                  <a:srgbClr val="D1505E"/>
                </a:solidFill>
                <a:latin typeface="WNGASS+ArialMT"/>
                <a:cs typeface="WNGASS+ArialMT"/>
              </a:rPr>
              <a:t>2</a:t>
            </a:r>
            <a:r>
              <a:rPr sz="1400" spc="17" dirty="0">
                <a:solidFill>
                  <a:srgbClr val="D1505E"/>
                </a:solidFill>
                <a:latin typeface="SQTFCI+MS-PGothic"/>
                <a:cs typeface="SQTFCI+MS-PGothic"/>
              </a:rPr>
              <a:t>、</a:t>
            </a:r>
            <a:r>
              <a:rPr sz="1400" dirty="0">
                <a:solidFill>
                  <a:srgbClr val="D1505E"/>
                </a:solidFill>
                <a:latin typeface="WNGASS+ArialMT"/>
                <a:cs typeface="WNGASS+ArialMT"/>
              </a:rPr>
              <a:t>3</a:t>
            </a:r>
            <a:r>
              <a:rPr sz="1400" spc="25" dirty="0">
                <a:solidFill>
                  <a:srgbClr val="D1505E"/>
                </a:solidFill>
                <a:latin typeface="SQTFCI+MS-PGothic"/>
                <a:cs typeface="SQTFCI+MS-PGothic"/>
              </a:rPr>
              <a:t>只接受</a:t>
            </a:r>
            <a:r>
              <a:rPr sz="1400" dirty="0">
                <a:solidFill>
                  <a:srgbClr val="D1505E"/>
                </a:solidFill>
                <a:latin typeface="WNGASS+ArialMT"/>
                <a:cs typeface="WNGASS+ArialMT"/>
              </a:rPr>
              <a:t>Y</a:t>
            </a:r>
            <a:r>
              <a:rPr sz="1400" dirty="0">
                <a:solidFill>
                  <a:srgbClr val="D1505E"/>
                </a:solidFill>
                <a:latin typeface="SQTFCI+MS-PGothic"/>
                <a:cs typeface="SQTFCI+MS-PGothic"/>
              </a:rPr>
              <a:t>的写入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772207" y="4842343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381807" y="4842343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991406" y="4842343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281779" y="5205105"/>
            <a:ext cx="288206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多数派</a:t>
            </a:r>
            <a:r>
              <a:rPr sz="1400" dirty="0">
                <a:solidFill>
                  <a:srgbClr val="000000"/>
                </a:solidFill>
                <a:latin typeface="SimHei"/>
                <a:cs typeface="SimHei"/>
              </a:rPr>
              <a:t>读</a:t>
            </a: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的同</a:t>
            </a:r>
            <a:r>
              <a:rPr sz="1400" dirty="0">
                <a:solidFill>
                  <a:srgbClr val="000000"/>
                </a:solidFill>
                <a:latin typeface="SimHei"/>
                <a:cs typeface="SimHei"/>
              </a:rPr>
              <a:t>时</a:t>
            </a:r>
            <a:r>
              <a:rPr sz="1400" spc="20" dirty="0">
                <a:solidFill>
                  <a:srgbClr val="000000"/>
                </a:solidFill>
                <a:latin typeface="SQTFCI+MS-PGothic"/>
                <a:cs typeface="SQTFCI+MS-PGothic"/>
              </a:rPr>
              <a:t>写入：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是最后</a:t>
            </a:r>
            <a:r>
              <a:rPr sz="1400" dirty="0">
                <a:solidFill>
                  <a:srgbClr val="000000"/>
                </a:solidFill>
                <a:latin typeface="SimHei"/>
                <a:cs typeface="SimHei"/>
              </a:rPr>
              <a:t>读</a:t>
            </a:r>
            <a:r>
              <a:rPr sz="1400" dirty="0">
                <a:solidFill>
                  <a:srgbClr val="000000"/>
                </a:solidFill>
                <a:latin typeface="SQTFCI+MS-PGothic"/>
                <a:cs typeface="SQTFCI+MS-PGothic"/>
              </a:rPr>
              <a:t>的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645712" y="5739504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812494" y="5808754"/>
            <a:ext cx="27099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X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422094" y="5808754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031694" y="5808754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294987" y="6330534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812494" y="6399784"/>
            <a:ext cx="27099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422094" y="6399784"/>
            <a:ext cx="27099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Y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031694" y="6399784"/>
            <a:ext cx="27099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Y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9A9946E-1CCB-4AB4-629F-DDFB4A6C187B}"/>
              </a:ext>
            </a:extLst>
          </p:cNvPr>
          <p:cNvGrpSpPr/>
          <p:nvPr/>
        </p:nvGrpSpPr>
        <p:grpSpPr>
          <a:xfrm>
            <a:off x="7649553" y="163763"/>
            <a:ext cx="951523" cy="1385420"/>
            <a:chOff x="7649553" y="163763"/>
            <a:chExt cx="951523" cy="1385420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47BD57D1-95BA-0E0E-C862-B3B9371E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9553" y="163763"/>
              <a:ext cx="951523" cy="951523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8DF8555-BCD4-DEED-7D79-90DB92BAC080}"/>
                </a:ext>
              </a:extLst>
            </p:cNvPr>
            <p:cNvSpPr txBox="1"/>
            <p:nvPr/>
          </p:nvSpPr>
          <p:spPr>
            <a:xfrm>
              <a:off x="7711924" y="1179851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3733874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如何确定一个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值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...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78805"/>
            <a:ext cx="7415807" cy="125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使用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这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个策略，一个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(i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的每个版本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)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可以被安全的存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储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2681"/>
              </a:lnSpc>
              <a:spcBef>
                <a:spcPts val="42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Leslie Lamport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写了个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这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个算法的</a:t>
            </a:r>
            <a:r>
              <a:rPr sz="2400" spc="-21" dirty="0">
                <a:solidFill>
                  <a:srgbClr val="2388DB"/>
                </a:solidFill>
                <a:latin typeface="WNGASS+ArialMT"/>
                <a:cs typeface="WNGASS+ArialMT"/>
              </a:rPr>
              <a:t>paper.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3AFB908-73DD-9284-2CE7-61AF13D6E6A3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8463175-2C21-B007-80F2-3A3CF14D2CB6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54B73C8-B4BF-1988-C538-365C3580D34B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2" name="图形 21">
                <a:extLst>
                  <a:ext uri="{FF2B5EF4-FFF2-40B4-BE49-F238E27FC236}">
                    <a16:creationId xmlns:a16="http://schemas.microsoft.com/office/drawing/2014/main" id="{87AD777C-23D9-8181-2DA2-F740D8AA6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E70689D-30CC-52DE-E775-DE14E2FE799B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60766" y="364816"/>
            <a:ext cx="2846486" cy="1059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43"/>
              </a:lnSpc>
              <a:spcBef>
                <a:spcPts val="0"/>
              </a:spcBef>
              <a:spcAft>
                <a:spcPts val="0"/>
              </a:spcAft>
            </a:pPr>
            <a:r>
              <a:rPr sz="72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CF6B14C-CD67-AD83-EED5-E59EF88A0A5B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50BC64F-B58E-D6AD-DE1A-3EB00C48A7CB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4CDD59B-B542-6CCF-52E1-015A02B4A6FC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形 10">
                <a:extLst>
                  <a:ext uri="{FF2B5EF4-FFF2-40B4-BE49-F238E27FC236}">
                    <a16:creationId xmlns:a16="http://schemas.microsoft.com/office/drawing/2014/main" id="{0A752696-30E6-496D-FADA-8FE8D773E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0E65CA2-1B42-0AA5-4122-0957A87F8280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2871043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是什么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399" y="1782975"/>
            <a:ext cx="7024686" cy="3892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●</a:t>
            </a:r>
            <a:r>
              <a:rPr sz="3000" spc="967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一个可靠的存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储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系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统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: 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基于多数派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读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写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3351"/>
              </a:lnSpc>
              <a:spcBef>
                <a:spcPts val="2048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●</a:t>
            </a:r>
            <a:r>
              <a:rPr sz="3000" spc="967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每个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paxos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实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例用来存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储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一个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值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3351"/>
              </a:lnSpc>
              <a:spcBef>
                <a:spcPts val="2048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●</a:t>
            </a:r>
            <a:r>
              <a:rPr sz="3000" spc="967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用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轮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RPC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来确定一个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值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3351"/>
              </a:lnSpc>
              <a:spcBef>
                <a:spcPts val="2048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●</a:t>
            </a:r>
            <a:r>
              <a:rPr sz="3000" spc="967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一个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值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‘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确定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’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后不能被修改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3351"/>
              </a:lnSpc>
              <a:spcBef>
                <a:spcPts val="2048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●</a:t>
            </a:r>
            <a:r>
              <a:rPr sz="3000" spc="967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‘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确定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’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指被多数派接受写入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3351"/>
              </a:lnSpc>
              <a:spcBef>
                <a:spcPts val="2048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●</a:t>
            </a:r>
            <a:r>
              <a:rPr sz="3000" spc="967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强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一致性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8735009-4734-BE5A-1619-0A817E085521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FC37102-CCE6-7032-6ECC-D86BC57F12C5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EAF52E3-392B-A7B0-F24A-3886849CC7F5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图形 11">
                <a:extLst>
                  <a:ext uri="{FF2B5EF4-FFF2-40B4-BE49-F238E27FC236}">
                    <a16:creationId xmlns:a16="http://schemas.microsoft.com/office/drawing/2014/main" id="{1AB935CD-55EF-5293-E5BA-C3C7A3E90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DCCEADC-595F-FD01-1469-33751D562564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1499443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06775"/>
            <a:ext cx="2543936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Classic Paxos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0124" y="2226480"/>
            <a:ext cx="5249762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实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例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(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确定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)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写入需要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2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轮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RPC.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924" y="3173625"/>
            <a:ext cx="2120264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Multi Paxos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0124" y="3693330"/>
            <a:ext cx="6400501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约为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轮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RPC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，确定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(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第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次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RPC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做了合并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2924" y="4640475"/>
            <a:ext cx="2056638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Fast Paxos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0124" y="5160180"/>
            <a:ext cx="394573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没冲突：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轮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RPC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确定一个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2681"/>
              </a:lnSpc>
              <a:spcBef>
                <a:spcPts val="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有冲突：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2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轮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RPC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确定一个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89AA74-55AA-2C75-9CBD-306D5D1C65A0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4CAB55F-9868-4F32-75D3-6CFBCF77FB66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6F45E21A-A62F-3B29-2B0A-FBD0C2E91042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" name="图形 16">
                <a:extLst>
                  <a:ext uri="{FF2B5EF4-FFF2-40B4-BE49-F238E27FC236}">
                    <a16:creationId xmlns:a16="http://schemas.microsoft.com/office/drawing/2014/main" id="{D6818914-C970-0B77-F599-697654378B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7CE4D04-2518-5BEC-4712-1DE674F845F2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4064718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Paxos:</a:t>
            </a:r>
            <a:r>
              <a:rPr sz="3600" spc="110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执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行的条件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06775"/>
            <a:ext cx="3306254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存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储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必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须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是可靠的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0124" y="2248137"/>
            <a:ext cx="4520993" cy="953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没有数据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丢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失和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错误</a:t>
            </a:r>
          </a:p>
          <a:p>
            <a:pPr marL="0" marR="0">
              <a:lnSpc>
                <a:spcPts val="2681"/>
              </a:lnSpc>
              <a:spcBef>
                <a:spcPts val="153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/*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否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则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需要用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Byzantine Paxos */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924" y="3697500"/>
            <a:ext cx="1020253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容忍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0124" y="4221375"/>
            <a:ext cx="3835151" cy="960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消息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丢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失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(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节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点不可达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)</a:t>
            </a:r>
          </a:p>
          <a:p>
            <a:pPr marL="0" marR="0">
              <a:lnSpc>
                <a:spcPts val="2999"/>
              </a:lnSpc>
              <a:spcBef>
                <a:spcPts val="911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消息乱序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2DED633-36DC-D9A4-CCDE-E0D8722BE3E2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0C43D58-CD55-CF9B-0505-E474F5EA6C30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38C82B4B-B266-E9AD-3B8D-3B7D38861652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形 14">
                <a:extLst>
                  <a:ext uri="{FF2B5EF4-FFF2-40B4-BE49-F238E27FC236}">
                    <a16:creationId xmlns:a16="http://schemas.microsoft.com/office/drawing/2014/main" id="{C55A2922-DB57-1B7C-1B47-A8C8C728D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9F7462D-8305-7323-10DF-12AC471A8EBD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2693119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Paxos:</a:t>
            </a:r>
            <a:r>
              <a:rPr sz="3600" spc="110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概念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02605"/>
            <a:ext cx="4081908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Proposer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: 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发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起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paxos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进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程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924" y="2540805"/>
            <a:ext cx="6731988" cy="2055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Acceptor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: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存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储节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点，接受、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处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理和存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储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消息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2681"/>
              </a:lnSpc>
              <a:spcBef>
                <a:spcPts val="39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Quorum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(Acceptor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的多数派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) : n/2+1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Acceptors.</a:t>
            </a:r>
          </a:p>
          <a:p>
            <a:pPr marL="0" marR="0">
              <a:lnSpc>
                <a:spcPts val="2681"/>
              </a:lnSpc>
              <a:spcBef>
                <a:spcPts val="39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Round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：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轮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包含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2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阶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段：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Phase-1 &amp; Phase-2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924" y="5055405"/>
            <a:ext cx="2709264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每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轮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编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号</a:t>
            </a:r>
            <a:r>
              <a:rPr sz="2400" spc="64" dirty="0">
                <a:solidFill>
                  <a:srgbClr val="2388D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(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rnd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):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0124" y="5474505"/>
            <a:ext cx="6858445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单调递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增；后写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胜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出；全局唯一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(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用于区分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Proposer);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FCEFB8B-228B-0033-5755-82FD92DDED46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F28D978-645D-CA45-C3E4-A472F2A05E8C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8BF3100F-60F7-4B0E-BDE7-492129BFE13F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形 14">
                <a:extLst>
                  <a:ext uri="{FF2B5EF4-FFF2-40B4-BE49-F238E27FC236}">
                    <a16:creationId xmlns:a16="http://schemas.microsoft.com/office/drawing/2014/main" id="{6F2AA23A-4CF7-94CE-DB91-DB39A33C3B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9197034-9AAB-9859-76C7-4DE9D43645A2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2820143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Paxos:</a:t>
            </a:r>
            <a:r>
              <a:rPr sz="3600" spc="110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概念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02605"/>
            <a:ext cx="4928291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Acceptor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看到的最大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rnd</a:t>
            </a:r>
            <a:r>
              <a:rPr sz="2400" spc="70" dirty="0">
                <a:solidFill>
                  <a:srgbClr val="2388DB"/>
                </a:solidFill>
                <a:latin typeface="CVMEBU+Arial-BoldMT"/>
                <a:cs typeface="CVMEBU+Arial-BoldMT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(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last_rnd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):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0124" y="2121705"/>
            <a:ext cx="6723012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Acceptor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记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住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这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来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识别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哪个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proposer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可以写。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924" y="2959905"/>
            <a:ext cx="4025800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-36" dirty="0">
                <a:solidFill>
                  <a:srgbClr val="2388DB"/>
                </a:solidFill>
                <a:latin typeface="WNGASS+ArialMT"/>
                <a:cs typeface="WNGASS+ArialMT"/>
              </a:rPr>
              <a:t>Value</a:t>
            </a:r>
            <a:r>
              <a:rPr sz="2400" spc="34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(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v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):</a:t>
            </a:r>
            <a:r>
              <a:rPr sz="2400" spc="-136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Acceptor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接受的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2924" y="3798105"/>
            <a:ext cx="460622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-36" dirty="0">
                <a:solidFill>
                  <a:srgbClr val="2388DB"/>
                </a:solidFill>
                <a:latin typeface="WNGASS+ArialMT"/>
                <a:cs typeface="WNGASS+ArialMT"/>
              </a:rPr>
              <a:t>Value</a:t>
            </a:r>
            <a:r>
              <a:rPr sz="2400" spc="34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round number </a:t>
            </a:r>
            <a:r>
              <a:rPr sz="2400" spc="11" dirty="0">
                <a:solidFill>
                  <a:srgbClr val="2388DB"/>
                </a:solidFill>
                <a:latin typeface="WNGASS+ArialMT"/>
                <a:cs typeface="WNGASS+ArialMT"/>
              </a:rPr>
              <a:t>(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vrnd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):</a:t>
            </a:r>
          </a:p>
          <a:p>
            <a:pPr marL="457199" marR="0">
              <a:lnSpc>
                <a:spcPts val="2681"/>
              </a:lnSpc>
              <a:spcBef>
                <a:spcPts val="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Acceptor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接受的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v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时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候的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rnd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2924" y="5055405"/>
            <a:ext cx="257383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‘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被确定的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’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定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义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：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0124" y="5474505"/>
            <a:ext cx="591011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有多数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(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多于半数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)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Acceptor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接受了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这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2D914A1-404A-8893-81CA-6E77D583A26C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9FFB6A6-01E1-37A1-D590-F2F06FACC679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6B207BCC-DA37-B6FD-83FD-DD6A67D8140A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" name="图形 16">
                <a:extLst>
                  <a:ext uri="{FF2B5EF4-FFF2-40B4-BE49-F238E27FC236}">
                    <a16:creationId xmlns:a16="http://schemas.microsoft.com/office/drawing/2014/main" id="{C5D8B7DA-D69E-CAAE-7ADE-F4723AA15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F745D6F-A6B9-F0C2-34D0-FE9989778FB4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5484335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Paxos:</a:t>
            </a:r>
            <a:r>
              <a:rPr sz="3600" spc="99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Classic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-</a:t>
            </a:r>
            <a:r>
              <a:rPr sz="3600" spc="97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phase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1780" y="1793580"/>
            <a:ext cx="1464265" cy="59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Proposer X</a:t>
            </a:r>
          </a:p>
          <a:p>
            <a:pPr marL="852402" marR="0">
              <a:lnSpc>
                <a:spcPts val="1564"/>
              </a:lnSpc>
              <a:spcBef>
                <a:spcPts val="122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rnd=1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1911" y="1793580"/>
            <a:ext cx="129799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Acceptor 1,2,3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84599" y="2351006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34606" y="2420255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44206" y="2420255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53806" y="2420255"/>
            <a:ext cx="211608" cy="91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  <a:p>
            <a:pPr marL="0" marR="0">
              <a:lnSpc>
                <a:spcPts val="1564"/>
              </a:lnSpc>
              <a:spcBef>
                <a:spcPts val="373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94183" y="2680030"/>
            <a:ext cx="2201514" cy="44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last_rnd=0, v=nil, vrnd=0</a:t>
            </a:r>
          </a:p>
          <a:p>
            <a:pPr marL="0" marR="0">
              <a:lnSpc>
                <a:spcPts val="1564"/>
              </a:lnSpc>
              <a:spcBef>
                <a:spcPts val="3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last_rnd=0, v=nil, vrnd=0..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5324" y="2718205"/>
            <a:ext cx="1270147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Phase 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84599" y="3029880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34606" y="3099130"/>
            <a:ext cx="3006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44206" y="3099130"/>
            <a:ext cx="3006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2924" y="3689220"/>
            <a:ext cx="4742705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当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Acceptor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收到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phase-1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请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求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时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：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7424" y="4241670"/>
            <a:ext cx="7609432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如果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请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求中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rnd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比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Acceptor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last_rnd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小，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则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拒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绝请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求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7424" y="4794120"/>
            <a:ext cx="5679280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将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请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求中的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rnd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保存到本地的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last_rnd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7424" y="5342400"/>
            <a:ext cx="7693817" cy="792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0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从此</a:t>
            </a:r>
            <a:r>
              <a:rPr sz="1800" dirty="0">
                <a:solidFill>
                  <a:srgbClr val="2388DB"/>
                </a:solidFill>
                <a:latin typeface="SimHei"/>
                <a:cs typeface="SimHei"/>
              </a:rPr>
              <a:t>这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1800" dirty="0">
                <a:solidFill>
                  <a:srgbClr val="2388DB"/>
                </a:solidFill>
                <a:latin typeface="WNGASS+ArialMT"/>
                <a:cs typeface="WNGASS+ArialMT"/>
              </a:rPr>
              <a:t>Acceptor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只接受</a:t>
            </a:r>
            <a:r>
              <a:rPr sz="1800" dirty="0">
                <a:solidFill>
                  <a:srgbClr val="2388DB"/>
                </a:solidFill>
                <a:latin typeface="SimHei"/>
                <a:cs typeface="SimHei"/>
              </a:rPr>
              <a:t>带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有</a:t>
            </a:r>
            <a:r>
              <a:rPr sz="1800" dirty="0">
                <a:solidFill>
                  <a:srgbClr val="2388DB"/>
                </a:solidFill>
                <a:latin typeface="SimHei"/>
                <a:cs typeface="SimHei"/>
              </a:rPr>
              <a:t>这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1800" dirty="0">
                <a:solidFill>
                  <a:srgbClr val="2388DB"/>
                </a:solidFill>
                <a:latin typeface="CVMEBU+Arial-BoldMT"/>
                <a:cs typeface="CVMEBU+Arial-BoldMT"/>
              </a:rPr>
              <a:t>last_rnd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的</a:t>
            </a:r>
            <a:r>
              <a:rPr sz="1800" dirty="0">
                <a:solidFill>
                  <a:srgbClr val="2388DB"/>
                </a:solidFill>
                <a:latin typeface="CVMEBU+Arial-BoldMT"/>
                <a:cs typeface="CVMEBU+Arial-BoldMT"/>
              </a:rPr>
              <a:t>phase-2</a:t>
            </a:r>
            <a:r>
              <a:rPr sz="1800" dirty="0">
                <a:solidFill>
                  <a:srgbClr val="2388DB"/>
                </a:solidFill>
                <a:latin typeface="SimHei"/>
                <a:cs typeface="SimHei"/>
              </a:rPr>
              <a:t>请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求。</a:t>
            </a:r>
          </a:p>
          <a:p>
            <a:pPr marL="0" marR="0">
              <a:lnSpc>
                <a:spcPts val="2681"/>
              </a:lnSpc>
              <a:spcBef>
                <a:spcPts val="1246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返回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应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答，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带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上自己之前的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last_rnd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和之前已接受的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v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73DC141-198B-7708-554C-2EA04FABC0F1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A31F065-2280-699E-BD92-7895DADD741C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DE9AEE3-6267-7D3C-6617-FEE14864FCFE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图形 25">
                <a:extLst>
                  <a:ext uri="{FF2B5EF4-FFF2-40B4-BE49-F238E27FC236}">
                    <a16:creationId xmlns:a16="http://schemas.microsoft.com/office/drawing/2014/main" id="{C07410A6-117C-9054-EA90-02568FA06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27F4BF8-E40A-A679-130E-E25171AAAE9F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1066799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目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878724"/>
            <a:ext cx="1338001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1. 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问题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924" y="2926474"/>
            <a:ext cx="2502767" cy="2559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2. 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复制策略</a:t>
            </a:r>
          </a:p>
          <a:p>
            <a:pPr marL="0" marR="0">
              <a:lnSpc>
                <a:spcPts val="3351"/>
              </a:lnSpc>
              <a:spcBef>
                <a:spcPts val="4848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3. Paxos</a:t>
            </a:r>
            <a:r>
              <a:rPr sz="3000" spc="10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算法</a:t>
            </a:r>
          </a:p>
          <a:p>
            <a:pPr marL="0" marR="0">
              <a:lnSpc>
                <a:spcPts val="3351"/>
              </a:lnSpc>
              <a:spcBef>
                <a:spcPts val="4898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4. Paxos</a:t>
            </a:r>
            <a:r>
              <a:rPr sz="3000" spc="10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优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化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60092CE-5513-AB7F-90BE-61D0E7D38C9E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046128B-D204-B39E-1DDC-70E1577C3252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5492C6A-237D-D5CA-46CA-0791E0B722C1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" name="图形 12">
                <a:extLst>
                  <a:ext uri="{FF2B5EF4-FFF2-40B4-BE49-F238E27FC236}">
                    <a16:creationId xmlns:a16="http://schemas.microsoft.com/office/drawing/2014/main" id="{C6C8DEBA-003B-8D42-D76B-63F0BF26C1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C5A7500-A5D2-3176-DC50-D9CBB37FDDB3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5611290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Paxos:</a:t>
            </a:r>
            <a:r>
              <a:rPr sz="3600" spc="99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Classic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-</a:t>
            </a:r>
            <a:r>
              <a:rPr sz="3600" spc="97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phase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1.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1780" y="1793580"/>
            <a:ext cx="1464265" cy="59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Proposer X</a:t>
            </a:r>
          </a:p>
          <a:p>
            <a:pPr marL="852402" marR="0">
              <a:lnSpc>
                <a:spcPts val="1564"/>
              </a:lnSpc>
              <a:spcBef>
                <a:spcPts val="122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rnd=1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1911" y="1793580"/>
            <a:ext cx="129799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Acceptor 1,2,3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84599" y="2351006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34606" y="2420255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44206" y="2420255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53806" y="2420255"/>
            <a:ext cx="211608" cy="91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  <a:p>
            <a:pPr marL="0" marR="0">
              <a:lnSpc>
                <a:spcPts val="1564"/>
              </a:lnSpc>
              <a:spcBef>
                <a:spcPts val="373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94183" y="2680030"/>
            <a:ext cx="2201514" cy="44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last_rnd=0, v=nil, vrnd=0</a:t>
            </a:r>
          </a:p>
          <a:p>
            <a:pPr marL="0" marR="0">
              <a:lnSpc>
                <a:spcPts val="1564"/>
              </a:lnSpc>
              <a:spcBef>
                <a:spcPts val="3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last_rnd=0, v=nil, vrnd=0..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5324" y="2718205"/>
            <a:ext cx="1270147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Phase 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84599" y="3029880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34606" y="3099130"/>
            <a:ext cx="3006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44206" y="3099130"/>
            <a:ext cx="3006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2924" y="3746370"/>
            <a:ext cx="5182790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当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Proposer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收到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Acceptor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发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回的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应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答：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7424" y="4298820"/>
            <a:ext cx="6458246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如果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应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答中的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last_rnd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大于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发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出的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rnd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: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退出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7424" y="4851270"/>
            <a:ext cx="4832597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从所有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应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答中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选择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vrnd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最大的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v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00124" y="5399550"/>
            <a:ext cx="3047850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不能改</a:t>
            </a:r>
            <a:r>
              <a:rPr sz="1800" dirty="0">
                <a:solidFill>
                  <a:srgbClr val="2388DB"/>
                </a:solidFill>
                <a:latin typeface="SimHei"/>
                <a:cs typeface="SimHei"/>
              </a:rPr>
              <a:t>变</a:t>
            </a:r>
            <a:r>
              <a:rPr sz="1800" dirty="0">
                <a:solidFill>
                  <a:srgbClr val="2388DB"/>
                </a:solidFill>
                <a:latin typeface="WNGASS+ArialMT"/>
                <a:cs typeface="WNGASS+ArialMT"/>
              </a:rPr>
              <a:t>(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可能</a:t>
            </a:r>
            <a:r>
              <a:rPr sz="1800" dirty="0">
                <a:solidFill>
                  <a:srgbClr val="2388DB"/>
                </a:solidFill>
                <a:latin typeface="WNGASS+ArialMT"/>
                <a:cs typeface="WNGASS+ArialMT"/>
              </a:rPr>
              <a:t>)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已</a:t>
            </a:r>
            <a:r>
              <a:rPr sz="1800" dirty="0">
                <a:solidFill>
                  <a:srgbClr val="2388DB"/>
                </a:solidFill>
                <a:latin typeface="SimHei"/>
                <a:cs typeface="SimHei"/>
              </a:rPr>
              <a:t>经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确定的</a:t>
            </a:r>
            <a:r>
              <a:rPr sz="18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87424" y="5813295"/>
            <a:ext cx="6982419" cy="931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如果所有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应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答的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v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都是空，可以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选择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自己要写入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v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2681"/>
              </a:lnSpc>
              <a:spcBef>
                <a:spcPts val="1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如果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应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答不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够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多数派，退出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7722D4-56F2-F962-05F0-125F3EE4329D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690A4C6-78A1-98EA-570E-B9B806942134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A6CFA19-8864-31EE-147C-09A0A52C91D3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7" name="图形 26">
                <a:extLst>
                  <a:ext uri="{FF2B5EF4-FFF2-40B4-BE49-F238E27FC236}">
                    <a16:creationId xmlns:a16="http://schemas.microsoft.com/office/drawing/2014/main" id="{FD2E2DD2-18EB-18B9-11AD-1EB654130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4777DF-DA26-FA18-0866-6ADD7C179FEA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5484335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Paxos:</a:t>
            </a:r>
            <a:r>
              <a:rPr sz="3600" spc="99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Classic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-</a:t>
            </a:r>
            <a:r>
              <a:rPr sz="3600" spc="97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phase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1780" y="1717380"/>
            <a:ext cx="1970106" cy="48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Proposer X</a:t>
            </a:r>
          </a:p>
          <a:p>
            <a:pPr marL="852402" marR="0">
              <a:lnSpc>
                <a:spcPts val="1564"/>
              </a:lnSpc>
              <a:spcBef>
                <a:spcPts val="3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v="x", rnd=1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1911" y="1717380"/>
            <a:ext cx="129799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Acceptor 1,2,3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84599" y="2212231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34606" y="2281482"/>
            <a:ext cx="3006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44206" y="2281482"/>
            <a:ext cx="3006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53806" y="2281482"/>
            <a:ext cx="211608" cy="91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  <a:p>
            <a:pPr marL="0" marR="0">
              <a:lnSpc>
                <a:spcPts val="1564"/>
              </a:lnSpc>
              <a:spcBef>
                <a:spcPts val="373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5324" y="2503232"/>
            <a:ext cx="1270147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Phase 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94183" y="2693656"/>
            <a:ext cx="89372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Accepted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84599" y="2891106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34606" y="2960356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44206" y="2960356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18873" y="3403756"/>
            <a:ext cx="1080720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v=x, vrnd=1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2924" y="3716462"/>
            <a:ext cx="5977234" cy="931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Proposer:</a:t>
            </a:r>
          </a:p>
          <a:p>
            <a:pPr marL="457199" marR="0">
              <a:lnSpc>
                <a:spcPts val="2681"/>
              </a:lnSpc>
              <a:spcBef>
                <a:spcPts val="1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发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送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phase-2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，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带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上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rnd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和上一步决定的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v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950AD6E-500E-5229-09F1-3F9296F0EA01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05BB4E3-B2F7-1587-B8C7-CD730E9B88B9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73DD8C9-28DD-5200-0291-429E99FEB151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4" name="图形 23">
                <a:extLst>
                  <a:ext uri="{FF2B5EF4-FFF2-40B4-BE49-F238E27FC236}">
                    <a16:creationId xmlns:a16="http://schemas.microsoft.com/office/drawing/2014/main" id="{D260A3B0-6652-8E2D-E57D-D4A5CAD9D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A73AF3C-28DD-E925-86E8-DD9EBA84B9C1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5611290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Paxos:</a:t>
            </a:r>
            <a:r>
              <a:rPr sz="3600" spc="99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Classic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-</a:t>
            </a:r>
            <a:r>
              <a:rPr sz="3600" spc="97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phase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2.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1780" y="1717380"/>
            <a:ext cx="1970106" cy="48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Proposer X</a:t>
            </a:r>
          </a:p>
          <a:p>
            <a:pPr marL="852402" marR="0">
              <a:lnSpc>
                <a:spcPts val="1564"/>
              </a:lnSpc>
              <a:spcBef>
                <a:spcPts val="3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v="x", rnd=1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1911" y="1717380"/>
            <a:ext cx="129799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Acceptor 1,2,3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84599" y="2212231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34606" y="2281482"/>
            <a:ext cx="3006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44206" y="2281482"/>
            <a:ext cx="3006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53806" y="2281482"/>
            <a:ext cx="211608" cy="91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  <a:p>
            <a:pPr marL="0" marR="0">
              <a:lnSpc>
                <a:spcPts val="1564"/>
              </a:lnSpc>
              <a:spcBef>
                <a:spcPts val="373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5324" y="2503232"/>
            <a:ext cx="1270147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Phase 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94183" y="2693656"/>
            <a:ext cx="89372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Accepted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84599" y="2891106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34606" y="2960356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44206" y="2960356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18873" y="3403756"/>
            <a:ext cx="1080720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v=x, vrnd=1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2924" y="3716462"/>
            <a:ext cx="1439912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Acceptor: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7424" y="4268912"/>
            <a:ext cx="6187826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拒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绝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rnd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不等于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Acceptor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last_rnd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请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求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7424" y="4821362"/>
            <a:ext cx="7881639" cy="146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将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phase-2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请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求中的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v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写入本地，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记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此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v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为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‘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已接受的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’</a:t>
            </a:r>
          </a:p>
          <a:p>
            <a:pPr marL="0" marR="0">
              <a:lnSpc>
                <a:spcPts val="2681"/>
              </a:lnSpc>
              <a:spcBef>
                <a:spcPts val="1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last_rnd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==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rnd</a:t>
            </a:r>
            <a:r>
              <a:rPr sz="2400" spc="70" dirty="0">
                <a:solidFill>
                  <a:srgbClr val="2388DB"/>
                </a:solidFill>
                <a:latin typeface="CVMEBU+Arial-BoldMT"/>
                <a:cs typeface="CVMEBU+Arial-Bold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保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证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没有其他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Proposer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在此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过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程中写入</a:t>
            </a:r>
          </a:p>
          <a:p>
            <a:pPr marL="412700" marR="0">
              <a:lnSpc>
                <a:spcPts val="2400"/>
              </a:lnSpc>
              <a:spcBef>
                <a:spcPts val="177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过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其他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262C081-BD5F-DDAD-E0ED-CD2A64CEDED9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640311F-2D3E-7C3F-BAE0-C9AA3491577A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E83EE14-6107-17A5-9277-63BB1357B359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图形 25">
                <a:extLst>
                  <a:ext uri="{FF2B5EF4-FFF2-40B4-BE49-F238E27FC236}">
                    <a16:creationId xmlns:a16="http://schemas.microsoft.com/office/drawing/2014/main" id="{0F986C21-A9D3-2BF0-03CC-CAFB221A5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3A44CF3-C1CC-F812-F5EA-1EB25B264C04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6580658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solidFill>
                  <a:srgbClr val="FFFFFF"/>
                </a:solidFill>
                <a:latin typeface="CVMEBU+Arial-BoldMT"/>
                <a:cs typeface="CVMEBU+Arial-BoldMT"/>
              </a:rPr>
              <a:t>Paxos</a:t>
            </a:r>
            <a:r>
              <a:rPr lang="en-US"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:</a:t>
            </a:r>
            <a:r>
              <a:rPr lang="en-US" sz="3600" spc="110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 err="1">
                <a:solidFill>
                  <a:srgbClr val="FFFFFF"/>
                </a:solidFill>
                <a:latin typeface="SQTFCI+MS-PGothic"/>
                <a:cs typeface="SQTFCI+MS-PGothic"/>
              </a:rPr>
              <a:t>栗子</a:t>
            </a:r>
            <a:r>
              <a:rPr sz="3600" spc="9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1: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Classic,</a:t>
            </a:r>
            <a:r>
              <a:rPr sz="3600" spc="117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无冲突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1780" y="2022180"/>
            <a:ext cx="1464265" cy="59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Proposer X</a:t>
            </a:r>
          </a:p>
          <a:p>
            <a:pPr marL="852402" marR="0">
              <a:lnSpc>
                <a:spcPts val="1564"/>
              </a:lnSpc>
              <a:spcBef>
                <a:spcPts val="122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rnd=1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1911" y="2022180"/>
            <a:ext cx="129799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Acceptor 1,2,3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84599" y="2579606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34606" y="2648855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44206" y="2648855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53806" y="2648855"/>
            <a:ext cx="211608" cy="91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  <a:p>
            <a:pPr marL="0" marR="0">
              <a:lnSpc>
                <a:spcPts val="1564"/>
              </a:lnSpc>
              <a:spcBef>
                <a:spcPts val="373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5324" y="2946805"/>
            <a:ext cx="1270147" cy="2356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Phase 1</a:t>
            </a:r>
          </a:p>
          <a:p>
            <a:pPr marL="0" marR="0">
              <a:lnSpc>
                <a:spcPts val="2681"/>
              </a:lnSpc>
              <a:spcBef>
                <a:spcPts val="12891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Phase 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94183" y="3061030"/>
            <a:ext cx="210289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last_rnd=0, v=nil, vrnd=0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84599" y="3258480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34606" y="3327730"/>
            <a:ext cx="3006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44206" y="3327730"/>
            <a:ext cx="3006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694183" y="4390078"/>
            <a:ext cx="1117703" cy="961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v="x", rnd=1</a:t>
            </a:r>
          </a:p>
          <a:p>
            <a:pPr marL="0" marR="0">
              <a:lnSpc>
                <a:spcPts val="1564"/>
              </a:lnSpc>
              <a:spcBef>
                <a:spcPts val="414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Accepted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84599" y="4633555"/>
            <a:ext cx="355699" cy="1057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  <a:p>
            <a:pPr marL="0" marR="0">
              <a:lnSpc>
                <a:spcPts val="2681"/>
              </a:lnSpc>
              <a:spcBef>
                <a:spcPts val="2614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934606" y="4702805"/>
            <a:ext cx="3006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544206" y="4702805"/>
            <a:ext cx="3006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153806" y="4702805"/>
            <a:ext cx="211608" cy="915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  <a:p>
            <a:pPr marL="0" marR="0">
              <a:lnSpc>
                <a:spcPts val="1564"/>
              </a:lnSpc>
              <a:spcBef>
                <a:spcPts val="373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34606" y="5381680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544206" y="5381680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918873" y="5825080"/>
            <a:ext cx="1080720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v=x, vrnd=1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47CD6DB-3769-CA6B-1819-E5E807CBC4CF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6C27549-5B89-7A4F-013E-3D24374E37EB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66E2073B-2905-AF91-BD28-091A40DE72CA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" name="图形 29">
                <a:extLst>
                  <a:ext uri="{FF2B5EF4-FFF2-40B4-BE49-F238E27FC236}">
                    <a16:creationId xmlns:a16="http://schemas.microsoft.com/office/drawing/2014/main" id="{7509ED31-4EAC-B1E1-D2B5-FC9286DBF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CB34932-5A41-F02F-4CF2-D6C9C743C186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6935389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solidFill>
                  <a:srgbClr val="FFFFFF"/>
                </a:solidFill>
                <a:latin typeface="CVMEBU+Arial-BoldMT"/>
                <a:cs typeface="CVMEBU+Arial-BoldMT"/>
              </a:rPr>
              <a:t>Paxos</a:t>
            </a:r>
            <a:r>
              <a:rPr lang="en-US"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:</a:t>
            </a:r>
            <a:r>
              <a:rPr lang="en-US" sz="3600" spc="110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 err="1">
                <a:solidFill>
                  <a:srgbClr val="FFFFFF"/>
                </a:solidFill>
                <a:latin typeface="SQTFCI+MS-PGothic"/>
                <a:cs typeface="SQTFCI+MS-PGothic"/>
              </a:rPr>
              <a:t>栗子</a:t>
            </a:r>
            <a:r>
              <a:rPr sz="3600" spc="9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2.1:</a:t>
            </a:r>
            <a:r>
              <a:rPr sz="3600" spc="10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解决并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发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写冲突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642" y="1596056"/>
            <a:ext cx="829716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-30" dirty="0">
                <a:solidFill>
                  <a:srgbClr val="000000"/>
                </a:solidFill>
                <a:latin typeface="WNGASS+ArialMT"/>
                <a:cs typeface="WNGASS+ArialMT"/>
              </a:rPr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80574" y="1748255"/>
            <a:ext cx="1185161" cy="4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round=1</a:t>
            </a:r>
          </a:p>
          <a:p>
            <a:pPr marL="573299" marR="0">
              <a:lnSpc>
                <a:spcPts val="1564"/>
              </a:lnSpc>
              <a:spcBef>
                <a:spcPts val="42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rnd=1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1200" y="2198606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17982" y="22678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27582" y="22678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37182" y="22678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1193" y="2558855"/>
            <a:ext cx="1228799" cy="160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Phase 1 for X</a:t>
            </a:r>
          </a:p>
          <a:p>
            <a:pPr marL="0" marR="0">
              <a:lnSpc>
                <a:spcPts val="1564"/>
              </a:lnSpc>
              <a:spcBef>
                <a:spcPts val="923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Phase 1 for</a:t>
            </a:r>
            <a:r>
              <a:rPr sz="1400" spc="-25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51200" y="2877480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17982" y="2953629"/>
            <a:ext cx="300682" cy="158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  <a:p>
            <a:pPr marL="0" marR="0">
              <a:lnSpc>
                <a:spcPts val="1564"/>
              </a:lnSpc>
              <a:spcBef>
                <a:spcPts val="383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  <a:p>
            <a:pPr marL="0" marR="0">
              <a:lnSpc>
                <a:spcPts val="1564"/>
              </a:lnSpc>
              <a:spcBef>
                <a:spcPts val="36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27582" y="2953629"/>
            <a:ext cx="300682" cy="158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  <a:p>
            <a:pPr marL="0" marR="0">
              <a:lnSpc>
                <a:spcPts val="1564"/>
              </a:lnSpc>
              <a:spcBef>
                <a:spcPts val="383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</a:p>
          <a:p>
            <a:pPr marL="0" marR="0">
              <a:lnSpc>
                <a:spcPts val="1564"/>
              </a:lnSpc>
              <a:spcBef>
                <a:spcPts val="363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2,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37182" y="29536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13486" y="3055055"/>
            <a:ext cx="809860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round=2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614199" y="3372055"/>
            <a:ext cx="61209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rnd=2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71924" y="3571560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37182" y="36394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601149" y="4132630"/>
            <a:ext cx="112958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OK, forget X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471924" y="4249080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037182" y="4306659"/>
            <a:ext cx="3006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2,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53874" y="4763405"/>
            <a:ext cx="1117703" cy="44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v="x", rnd=1</a:t>
            </a:r>
          </a:p>
          <a:p>
            <a:pPr marL="0" marR="0">
              <a:lnSpc>
                <a:spcPts val="1564"/>
              </a:lnSpc>
              <a:spcBef>
                <a:spcPts val="3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Fail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51200" y="5018005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817982" y="5080186"/>
            <a:ext cx="4653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</a:t>
            </a: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x</a:t>
            </a:r>
            <a:r>
              <a:rPr sz="1400" baseline="-37500" dirty="0">
                <a:solidFill>
                  <a:srgbClr val="000000"/>
                </a:solidFill>
                <a:latin typeface="CVMEBU+Arial-BoldMT"/>
                <a:cs typeface="CVMEBU+Arial-BoldMT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427582" y="5080186"/>
            <a:ext cx="300682" cy="84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2,</a:t>
            </a:r>
          </a:p>
          <a:p>
            <a:pPr marL="0" marR="0">
              <a:lnSpc>
                <a:spcPts val="1564"/>
              </a:lnSpc>
              <a:spcBef>
                <a:spcPts val="323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2,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037182" y="5080186"/>
            <a:ext cx="300682" cy="84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2,</a:t>
            </a:r>
          </a:p>
          <a:p>
            <a:pPr marL="0" marR="0">
              <a:lnSpc>
                <a:spcPts val="1564"/>
              </a:lnSpc>
              <a:spcBef>
                <a:spcPts val="323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2,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601149" y="5429455"/>
            <a:ext cx="1081502" cy="997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49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v="y",rnd=2</a:t>
            </a:r>
          </a:p>
          <a:p>
            <a:pPr marL="0" marR="0">
              <a:lnSpc>
                <a:spcPts val="1564"/>
              </a:lnSpc>
              <a:spcBef>
                <a:spcPts val="4424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OK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31193" y="5454455"/>
            <a:ext cx="80441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Phase 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471924" y="5627605"/>
            <a:ext cx="355699" cy="1057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  <a:p>
            <a:pPr marL="0" marR="0">
              <a:lnSpc>
                <a:spcPts val="2681"/>
              </a:lnSpc>
              <a:spcBef>
                <a:spcPts val="2614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817982" y="5689786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817982" y="6364059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427582" y="6364059"/>
            <a:ext cx="4653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2,</a:t>
            </a: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y</a:t>
            </a:r>
            <a:r>
              <a:rPr sz="1400" baseline="-37500" dirty="0">
                <a:solidFill>
                  <a:srgbClr val="000000"/>
                </a:solidFill>
                <a:latin typeface="CVMEBU+Arial-BoldMT"/>
                <a:cs typeface="CVMEBU+Arial-BoldMT"/>
              </a:rPr>
              <a:t>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037182" y="6364059"/>
            <a:ext cx="4653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2,</a:t>
            </a: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y</a:t>
            </a:r>
            <a:r>
              <a:rPr sz="1400" baseline="-37500" dirty="0">
                <a:solidFill>
                  <a:srgbClr val="000000"/>
                </a:solidFill>
                <a:latin typeface="CVMEBU+Arial-BoldMT"/>
                <a:cs typeface="CVMEBU+Arial-BoldMT"/>
              </a:rPr>
              <a:t>2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2E18D44-0C77-06F4-C4EA-12474D825429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D05D901-FD9B-4C91-9721-76325465B79D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541071A-F2F6-AEAC-E712-609962DB9D92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1" name="图形 40">
                <a:extLst>
                  <a:ext uri="{FF2B5EF4-FFF2-40B4-BE49-F238E27FC236}">
                    <a16:creationId xmlns:a16="http://schemas.microsoft.com/office/drawing/2014/main" id="{A8DF4141-14DF-1C13-5239-DE97F3F4D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F50DD94-07AB-C974-F7B4-39DB6FCD21A2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63706" y="1761230"/>
            <a:ext cx="1185161" cy="489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round=3</a:t>
            </a:r>
          </a:p>
          <a:p>
            <a:pPr marL="573299" marR="0">
              <a:lnSpc>
                <a:spcPts val="1564"/>
              </a:lnSpc>
              <a:spcBef>
                <a:spcPts val="42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rnd=3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4332" y="2211580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01113" y="2280830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10713" y="2280830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2,y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20314" y="2280830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2,y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44794" y="2780005"/>
            <a:ext cx="1207653" cy="65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v="y",vrnd=2;</a:t>
            </a:r>
          </a:p>
          <a:p>
            <a:pPr marL="0" marR="0">
              <a:lnSpc>
                <a:spcPts val="1564"/>
              </a:lnSpc>
              <a:spcBef>
                <a:spcPts val="3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v="x",vrnd=1;</a:t>
            </a:r>
          </a:p>
          <a:p>
            <a:pPr marL="0" marR="0">
              <a:lnSpc>
                <a:spcPts val="1564"/>
              </a:lnSpc>
              <a:spcBef>
                <a:spcPts val="8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choose 'y'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9133" y="2803210"/>
            <a:ext cx="990710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WNGASS+ArialMT"/>
                <a:cs typeface="WNGASS+ArialMT"/>
              </a:rPr>
              <a:t>Phase 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82949" y="3318880"/>
            <a:ext cx="2400357" cy="433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只能</a:t>
            </a:r>
            <a:r>
              <a:rPr sz="1400" dirty="0">
                <a:solidFill>
                  <a:srgbClr val="000000"/>
                </a:solidFill>
                <a:latin typeface="SimHei"/>
                <a:cs typeface="SimHei"/>
              </a:rPr>
              <a:t>选择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v=“y”</a:t>
            </a:r>
            <a:r>
              <a:rPr sz="1400" spc="20" dirty="0">
                <a:solidFill>
                  <a:srgbClr val="000000"/>
                </a:solidFill>
                <a:latin typeface="SQTFCI+MS-PGothic"/>
                <a:cs typeface="SQTFCI+MS-PGothic"/>
              </a:rPr>
              <a:t>，因</a:t>
            </a:r>
            <a:r>
              <a:rPr sz="1400" dirty="0">
                <a:solidFill>
                  <a:srgbClr val="000000"/>
                </a:solidFill>
                <a:latin typeface="SimHei"/>
                <a:cs typeface="SimHei"/>
              </a:rPr>
              <a:t>为</a:t>
            </a:r>
            <a:r>
              <a:rPr sz="1400" dirty="0">
                <a:solidFill>
                  <a:srgbClr val="000000"/>
                </a:solidFill>
                <a:latin typeface="SQTFCI+MS-PGothic"/>
                <a:cs typeface="SQTFCI+MS-PGothic"/>
              </a:rPr>
              <a:t>它可能</a:t>
            </a:r>
          </a:p>
          <a:p>
            <a:pPr marL="0" marR="0">
              <a:lnSpc>
                <a:spcPts val="1399"/>
              </a:lnSpc>
              <a:spcBef>
                <a:spcPts val="10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QTFCI+MS-PGothic"/>
                <a:cs typeface="SQTFCI+MS-PGothic"/>
              </a:rPr>
              <a:t>是一个被确定的</a:t>
            </a:r>
            <a:r>
              <a:rPr sz="1400" dirty="0">
                <a:solidFill>
                  <a:srgbClr val="000000"/>
                </a:solidFill>
                <a:latin typeface="SimHei"/>
                <a:cs typeface="SimHei"/>
              </a:rPr>
              <a:t>值</a:t>
            </a:r>
            <a:r>
              <a:rPr sz="1400" dirty="0">
                <a:solidFill>
                  <a:srgbClr val="000000"/>
                </a:solidFill>
                <a:latin typeface="SQTFCI+MS-PGothic"/>
                <a:cs typeface="SQTFCI+MS-PGothic"/>
              </a:rPr>
              <a:t>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34332" y="3347656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01113" y="3423830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2100" baseline="55263" dirty="0">
                <a:solidFill>
                  <a:srgbClr val="000000"/>
                </a:solidFill>
                <a:latin typeface="CVMEBU+Arial-BoldMT"/>
                <a:cs typeface="CVMEBU+Arial-BoldMT"/>
              </a:rPr>
              <a:t>3</a:t>
            </a:r>
            <a:r>
              <a:rPr sz="2100" baseline="55263" dirty="0">
                <a:solidFill>
                  <a:srgbClr val="666666"/>
                </a:solidFill>
                <a:latin typeface="WNGASS+ArialMT"/>
                <a:cs typeface="WNGASS+ArialMT"/>
              </a:rPr>
              <a:t>,x</a:t>
            </a:r>
            <a:r>
              <a:rPr sz="950" dirty="0">
                <a:solidFill>
                  <a:srgbClr val="666666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10713" y="3423830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2100" baseline="55263" dirty="0">
                <a:solidFill>
                  <a:srgbClr val="000000"/>
                </a:solidFill>
                <a:latin typeface="CVMEBU+Arial-BoldMT"/>
                <a:cs typeface="CVMEBU+Arial-BoldMT"/>
              </a:rPr>
              <a:t>3</a:t>
            </a:r>
            <a:r>
              <a:rPr sz="2100" baseline="55263" dirty="0">
                <a:solidFill>
                  <a:srgbClr val="666666"/>
                </a:solidFill>
                <a:latin typeface="WNGASS+ArialMT"/>
                <a:cs typeface="WNGASS+ArialMT"/>
              </a:rPr>
              <a:t>,y</a:t>
            </a:r>
            <a:r>
              <a:rPr sz="950" dirty="0">
                <a:solidFill>
                  <a:srgbClr val="666666"/>
                </a:solidFill>
                <a:latin typeface="WNGASS+ArialMT"/>
                <a:cs typeface="WNGASS+ArialMT"/>
              </a:rPr>
              <a:t>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20314" y="3423830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2100" baseline="55263" dirty="0">
                <a:solidFill>
                  <a:srgbClr val="000000"/>
                </a:solidFill>
                <a:latin typeface="WNGASS+ArialMT"/>
                <a:cs typeface="WNGASS+ArialMT"/>
              </a:rPr>
              <a:t>2,y</a:t>
            </a:r>
            <a:r>
              <a:rPr sz="95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37005" y="4528730"/>
            <a:ext cx="1158254" cy="922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v="y",vrnd=3</a:t>
            </a:r>
          </a:p>
          <a:p>
            <a:pPr marL="0" marR="0">
              <a:lnSpc>
                <a:spcPts val="1564"/>
              </a:lnSpc>
              <a:spcBef>
                <a:spcPts val="383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OK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34332" y="4573780"/>
            <a:ext cx="355699" cy="1064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  <a:p>
            <a:pPr marL="0" marR="0">
              <a:lnSpc>
                <a:spcPts val="2681"/>
              </a:lnSpc>
              <a:spcBef>
                <a:spcPts val="2718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901113" y="4643030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3,x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510713" y="4643030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3,y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120314" y="4643030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2,y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90133" y="4860610"/>
            <a:ext cx="990710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WNGASS+ArialMT"/>
                <a:cs typeface="WNGASS+ArialMT"/>
              </a:rPr>
              <a:t>Phase 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901113" y="5328830"/>
            <a:ext cx="4653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3,y</a:t>
            </a:r>
            <a:r>
              <a:rPr sz="1400" baseline="-37500" dirty="0">
                <a:solidFill>
                  <a:srgbClr val="000000"/>
                </a:solidFill>
                <a:latin typeface="CVMEBU+Arial-BoldMT"/>
                <a:cs typeface="CVMEBU+Arial-BoldMT"/>
              </a:rPr>
              <a:t>3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510713" y="5328830"/>
            <a:ext cx="4653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3,y</a:t>
            </a:r>
            <a:r>
              <a:rPr sz="1400" baseline="-37500" dirty="0">
                <a:solidFill>
                  <a:srgbClr val="000000"/>
                </a:solidFill>
                <a:latin typeface="CVMEBU+Arial-BoldMT"/>
                <a:cs typeface="CVMEBU+Arial-BoldMT"/>
              </a:rPr>
              <a:t>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120314" y="5328830"/>
            <a:ext cx="4653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3,y</a:t>
            </a:r>
            <a:r>
              <a:rPr sz="1400" baseline="-37500" dirty="0">
                <a:solidFill>
                  <a:srgbClr val="000000"/>
                </a:solidFill>
                <a:latin typeface="CVMEBU+Arial-BoldMT"/>
                <a:cs typeface="CVMEBU+Arial-BoldMT"/>
              </a:rP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7494611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solidFill>
                  <a:srgbClr val="FFFFFF"/>
                </a:solidFill>
                <a:latin typeface="CVMEBU+Arial-BoldMT"/>
                <a:cs typeface="CVMEBU+Arial-BoldMT"/>
              </a:rPr>
              <a:t>Paxos</a:t>
            </a:r>
            <a:r>
              <a:rPr lang="en-US"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:</a:t>
            </a:r>
            <a:r>
              <a:rPr lang="en-US" sz="3600" spc="110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 err="1">
                <a:solidFill>
                  <a:srgbClr val="FFFFFF"/>
                </a:solidFill>
                <a:latin typeface="SQTFCI+MS-PGothic"/>
                <a:cs typeface="SQTFCI+MS-PGothic"/>
              </a:rPr>
              <a:t>栗子</a:t>
            </a:r>
            <a:r>
              <a:rPr sz="3600" spc="9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2.2: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CVMEBU+Arial-BoldMT"/>
                <a:cs typeface="CVMEBU+Arial-BoldMT"/>
              </a:rPr>
              <a:t>X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不会修改确定的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v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9E8D24F-8DCA-5795-1E2A-ED1D993A1602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53D26BC-CE3B-B47E-0BC1-B7816383CA38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1D9C26B-A2D8-2B1F-E2FE-5F26EA48D213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" name="图形 31">
                <a:extLst>
                  <a:ext uri="{FF2B5EF4-FFF2-40B4-BE49-F238E27FC236}">
                    <a16:creationId xmlns:a16="http://schemas.microsoft.com/office/drawing/2014/main" id="{0EDA7AC7-07E4-B984-D545-1ECC25C87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6C39B81-472F-9CD2-1934-FE72A7403827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2667892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Paxos..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其他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02605"/>
            <a:ext cx="1897260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Learner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角色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7424" y="2121705"/>
            <a:ext cx="8152506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Acceptor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发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送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phase-3</a:t>
            </a:r>
            <a:r>
              <a:rPr sz="2400" spc="72" dirty="0">
                <a:solidFill>
                  <a:srgbClr val="2388DB"/>
                </a:solidFill>
                <a:latin typeface="CVMEBU+Arial-BoldMT"/>
                <a:cs typeface="CVMEBU+Arial-Bold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到所有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learner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角色，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让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learner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知道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0124" y="2674155"/>
            <a:ext cx="237068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一个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被确定了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7424" y="3226605"/>
            <a:ext cx="5223236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多数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场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合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Proposer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就是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2400" spc="-18" dirty="0">
                <a:solidFill>
                  <a:srgbClr val="2388DB"/>
                </a:solidFill>
                <a:latin typeface="WNGASS+ArialMT"/>
                <a:cs typeface="WNGASS+ArialMT"/>
              </a:rPr>
              <a:t>Learner.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2924" y="4198155"/>
            <a:ext cx="1338262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Livelock: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2924" y="4617255"/>
            <a:ext cx="8194326" cy="11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199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多个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Proposer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并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发对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运行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paxos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时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候，可能会互</a:t>
            </a:r>
          </a:p>
          <a:p>
            <a:pPr marL="0" marR="0">
              <a:lnSpc>
                <a:spcPts val="2681"/>
              </a:lnSpc>
              <a:spcBef>
                <a:spcPts val="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相覆盖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对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方的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rnd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，然后提升自己的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rnd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再次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尝试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，然后再次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产</a:t>
            </a:r>
          </a:p>
          <a:p>
            <a:pPr marL="0" marR="0">
              <a:lnSpc>
                <a:spcPts val="2400"/>
              </a:lnSpc>
              <a:spcBef>
                <a:spcPts val="72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生冲突，一直无法完成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455E0E2-C887-8340-AACC-536A7F440243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58840BF-1E25-E787-A71B-DE13DEF46DE7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C5FEA6DF-D54C-3501-DBC3-1B5EFA1FB141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" name="图形 16">
                <a:extLst>
                  <a:ext uri="{FF2B5EF4-FFF2-40B4-BE49-F238E27FC236}">
                    <a16:creationId xmlns:a16="http://schemas.microsoft.com/office/drawing/2014/main" id="{C631CCF7-7860-60AC-826E-E31240E6F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C929E80-CF60-5400-704A-11BDB849DEC8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2690386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Multi</a:t>
            </a:r>
            <a:r>
              <a:rPr sz="3600" spc="96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82975"/>
            <a:ext cx="7562737" cy="997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将多个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paxos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实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例的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phase-1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合并到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1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RPC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；</a:t>
            </a:r>
          </a:p>
          <a:p>
            <a:pPr marL="0" marR="0">
              <a:lnSpc>
                <a:spcPts val="3351"/>
              </a:lnSpc>
              <a:spcBef>
                <a:spcPts val="848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使得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这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些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paxos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只需要运行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phase-2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即可。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924" y="3379005"/>
            <a:ext cx="84668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应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用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924" y="3817155"/>
            <a:ext cx="535228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chubby zookeeper megastore spanner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645F1F0-45C6-CA62-7258-2410CF38779D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FA62AB0-0549-3D4A-C8EE-598B6B4EDC0D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8B0BDC40-88D5-8324-760D-8903AD100311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形 13">
                <a:extLst>
                  <a:ext uri="{FF2B5EF4-FFF2-40B4-BE49-F238E27FC236}">
                    <a16:creationId xmlns:a16="http://schemas.microsoft.com/office/drawing/2014/main" id="{2601381C-F557-6B85-8B11-A715D6AF9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84226FE-6654-A61B-8F84-3A4221B57E0C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2564656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Fast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424" y="1778805"/>
            <a:ext cx="4257674" cy="931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Proposer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直接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发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送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phase-2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2681"/>
              </a:lnSpc>
              <a:spcBef>
                <a:spcPts val="1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Fast Paxos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rnd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是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0.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0124" y="2955735"/>
            <a:ext cx="7606902" cy="703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388DB"/>
                </a:solidFill>
                <a:latin typeface="WNGASS+ArialMT"/>
                <a:cs typeface="WNGASS+ArialMT"/>
              </a:rPr>
              <a:t>0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保</a:t>
            </a:r>
            <a:r>
              <a:rPr sz="1800" dirty="0">
                <a:solidFill>
                  <a:srgbClr val="2388DB"/>
                </a:solidFill>
                <a:latin typeface="SimHei"/>
                <a:cs typeface="SimHei"/>
              </a:rPr>
              <a:t>证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它一定小于任何一个</a:t>
            </a:r>
            <a:r>
              <a:rPr sz="1800" dirty="0">
                <a:solidFill>
                  <a:srgbClr val="2388DB"/>
                </a:solidFill>
                <a:latin typeface="WNGASS+ArialMT"/>
                <a:cs typeface="WNGASS+ArialMT"/>
              </a:rPr>
              <a:t>Classic </a:t>
            </a:r>
            <a:r>
              <a:rPr sz="1800" dirty="0">
                <a:solidFill>
                  <a:srgbClr val="2388DB"/>
                </a:solidFill>
                <a:latin typeface="CVMEBU+Arial-BoldMT"/>
                <a:cs typeface="CVMEBU+Arial-BoldMT"/>
              </a:rPr>
              <a:t>rnd</a:t>
            </a:r>
            <a:r>
              <a:rPr sz="1800" spc="53" dirty="0">
                <a:solidFill>
                  <a:srgbClr val="2388DB"/>
                </a:solidFill>
                <a:latin typeface="CVMEBU+Arial-BoldMT"/>
                <a:cs typeface="CVMEBU+Arial-BoldMT"/>
              </a:rPr>
              <a:t> 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，所以可以在出</a:t>
            </a:r>
            <a:r>
              <a:rPr sz="1800" dirty="0">
                <a:solidFill>
                  <a:srgbClr val="2388DB"/>
                </a:solidFill>
                <a:latin typeface="SimHei"/>
                <a:cs typeface="SimHei"/>
              </a:rPr>
              <a:t>现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冲突</a:t>
            </a:r>
            <a:r>
              <a:rPr sz="1800" dirty="0">
                <a:solidFill>
                  <a:srgbClr val="2388DB"/>
                </a:solidFill>
                <a:latin typeface="SimHei"/>
                <a:cs typeface="SimHei"/>
              </a:rPr>
              <a:t>时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安全的回退</a:t>
            </a:r>
          </a:p>
          <a:p>
            <a:pPr marL="0" marR="0">
              <a:lnSpc>
                <a:spcPts val="2010"/>
              </a:lnSpc>
              <a:spcBef>
                <a:spcPts val="1214"/>
              </a:spcBef>
              <a:spcAft>
                <a:spcPts val="0"/>
              </a:spcAft>
            </a:pP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到</a:t>
            </a:r>
            <a:r>
              <a:rPr sz="1800" dirty="0">
                <a:solidFill>
                  <a:srgbClr val="2388DB"/>
                </a:solidFill>
                <a:latin typeface="WNGASS+ArialMT"/>
                <a:cs typeface="WNGASS+ArialMT"/>
              </a:rPr>
              <a:t>Classic Paxos.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7424" y="3855255"/>
            <a:ext cx="7989285" cy="1483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Acceptor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只在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v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是空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时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才接受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Fast 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phase-2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请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求</a:t>
            </a:r>
          </a:p>
          <a:p>
            <a:pPr marL="0" marR="0">
              <a:lnSpc>
                <a:spcPts val="2681"/>
              </a:lnSpc>
              <a:spcBef>
                <a:spcPts val="1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●</a:t>
            </a:r>
            <a:r>
              <a:rPr sz="2400" spc="1132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如果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发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成冲突，回退到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Classic Paxos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，开始用一个</a:t>
            </a:r>
            <a:r>
              <a:rPr sz="2400" spc="67" dirty="0">
                <a:solidFill>
                  <a:srgbClr val="2388D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88DB"/>
                </a:solidFill>
                <a:latin typeface="CVMEBU+Arial-BoldMT"/>
                <a:cs typeface="CVMEBU+Arial-BoldMT"/>
              </a:rPr>
              <a:t>rnd</a:t>
            </a:r>
            <a:r>
              <a:rPr sz="2400" spc="68" dirty="0">
                <a:solidFill>
                  <a:srgbClr val="2388DB"/>
                </a:solidFill>
                <a:latin typeface="CVMEBU+Arial-BoldMT"/>
                <a:cs typeface="CVMEBU+Arial-BoldMT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&gt;</a:t>
            </a:r>
          </a:p>
          <a:p>
            <a:pPr marL="412700" marR="0">
              <a:lnSpc>
                <a:spcPts val="2681"/>
              </a:lnSpc>
              <a:spcBef>
                <a:spcPts val="166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0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来运行。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6401" y="6031125"/>
            <a:ext cx="7223595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但是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Fast Paxos</a:t>
            </a:r>
            <a:r>
              <a:rPr sz="3000" spc="12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比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Classic Paxos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高效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吗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？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2451EEF-07EB-3DFE-C223-610D2148BB42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1DF18F5-AEEF-8A55-9BCC-80AE644CA794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99290D5-E2FC-0282-18BD-88AEED555EF7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形 14">
                <a:extLst>
                  <a:ext uri="{FF2B5EF4-FFF2-40B4-BE49-F238E27FC236}">
                    <a16:creationId xmlns:a16="http://schemas.microsoft.com/office/drawing/2014/main" id="{C122691E-907F-EEE5-6394-D0C824245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9C1610-37A1-2945-14D2-C9459F383A8B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4522365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Fast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</a:t>
            </a:r>
            <a:r>
              <a:rPr sz="3600" spc="117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的多数派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805805"/>
            <a:ext cx="1384261" cy="62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fast rnd=0</a:t>
            </a:r>
          </a:p>
          <a:p>
            <a:pPr marL="599399" marR="0">
              <a:lnSpc>
                <a:spcPts val="1564"/>
              </a:lnSpc>
              <a:spcBef>
                <a:spcPts val="145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phase 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1075" y="2295280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08382" y="23645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17982" y="23645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27582" y="23645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37182" y="23645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46782" y="23645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2324" y="2880905"/>
            <a:ext cx="40928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OK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1075" y="2967629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208382" y="3036879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17982" y="3036879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27582" y="3036879"/>
            <a:ext cx="455372" cy="97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335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37182" y="30298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646782" y="30298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015295" y="3203079"/>
            <a:ext cx="947370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fast rnd=0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350924" y="3346929"/>
            <a:ext cx="7848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phase 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350924" y="3556479"/>
            <a:ext cx="87302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2/5; Fails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327149" y="3653429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208382" y="3736129"/>
            <a:ext cx="25128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?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817982" y="3736129"/>
            <a:ext cx="25128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?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037182" y="3721384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0,y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646782" y="3721384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0,y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51999" y="4270330"/>
            <a:ext cx="5892253" cy="740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如果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Fast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的多数派也是</a:t>
            </a:r>
            <a:r>
              <a:rPr sz="2400" spc="64" dirty="0">
                <a:solidFill>
                  <a:srgbClr val="2388D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n/2+1 = 3:</a:t>
            </a:r>
          </a:p>
          <a:p>
            <a:pPr marL="0" marR="0">
              <a:lnSpc>
                <a:spcPts val="2681"/>
              </a:lnSpc>
              <a:spcBef>
                <a:spcPts val="1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当上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图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中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Y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发现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冲突，回退到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Classic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的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时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候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09199" y="4994230"/>
            <a:ext cx="6356074" cy="471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Y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无法确定哪个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值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是可能被确定下来的：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x</a:t>
            </a:r>
            <a:r>
              <a:rPr sz="2400" baseline="-37500" dirty="0">
                <a:solidFill>
                  <a:srgbClr val="2388DB"/>
                </a:solidFill>
                <a:latin typeface="WNGASS+ArialMT"/>
                <a:cs typeface="WNGASS+ArialMT"/>
              </a:rPr>
              <a:t>0</a:t>
            </a:r>
            <a:r>
              <a:rPr sz="2400" spc="220" baseline="-37500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or y</a:t>
            </a:r>
            <a:r>
              <a:rPr sz="2400" baseline="-37500" dirty="0">
                <a:solidFill>
                  <a:srgbClr val="2388DB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89349" y="5578660"/>
            <a:ext cx="6548399" cy="845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SQTFCI+MS-PGothic"/>
                <a:cs typeface="SQTFCI+MS-PGothic"/>
              </a:rPr>
              <a:t>解决方法是</a:t>
            </a:r>
            <a:r>
              <a:rPr sz="1800" dirty="0">
                <a:solidFill>
                  <a:srgbClr val="000000"/>
                </a:solidFill>
                <a:latin typeface="SimHei"/>
                <a:cs typeface="SimHei"/>
              </a:rPr>
              <a:t>让</a:t>
            </a:r>
            <a:r>
              <a:rPr sz="1800" dirty="0">
                <a:solidFill>
                  <a:srgbClr val="000000"/>
                </a:solidFill>
                <a:latin typeface="SQTFCI+MS-PGothic"/>
                <a:cs typeface="SQTFCI+MS-PGothic"/>
              </a:rPr>
              <a:t>未确定的</a:t>
            </a:r>
            <a:r>
              <a:rPr sz="1800" dirty="0">
                <a:solidFill>
                  <a:srgbClr val="000000"/>
                </a:solidFill>
                <a:latin typeface="SimHei"/>
                <a:cs typeface="SimHei"/>
              </a:rPr>
              <a:t>值</a:t>
            </a:r>
            <a:r>
              <a:rPr sz="1800" dirty="0">
                <a:solidFill>
                  <a:srgbClr val="000000"/>
                </a:solidFill>
                <a:latin typeface="SQTFCI+MS-PGothic"/>
                <a:cs typeface="SQTFCI+MS-PGothic"/>
              </a:rPr>
              <a:t>不占据</a:t>
            </a:r>
            <a:r>
              <a:rPr sz="1800" dirty="0">
                <a:solidFill>
                  <a:srgbClr val="000000"/>
                </a:solidFill>
                <a:latin typeface="WNGASS+ArialMT"/>
                <a:cs typeface="WNGASS+ArialMT"/>
              </a:rPr>
              <a:t>n/2+1</a:t>
            </a:r>
            <a:r>
              <a:rPr sz="1800" dirty="0">
                <a:solidFill>
                  <a:srgbClr val="000000"/>
                </a:solidFill>
                <a:latin typeface="SQTFCI+MS-PGothic"/>
                <a:cs typeface="SQTFCI+MS-PGothic"/>
              </a:rPr>
              <a:t>个</a:t>
            </a:r>
            <a:r>
              <a:rPr sz="1800" dirty="0">
                <a:solidFill>
                  <a:srgbClr val="000000"/>
                </a:solidFill>
                <a:latin typeface="SimHei"/>
                <a:cs typeface="SimHei"/>
              </a:rPr>
              <a:t>节</a:t>
            </a:r>
            <a:r>
              <a:rPr sz="1800" dirty="0">
                <a:solidFill>
                  <a:srgbClr val="000000"/>
                </a:solidFill>
                <a:latin typeface="SQTFCI+MS-PGothic"/>
                <a:cs typeface="SQTFCI+MS-PGothic"/>
              </a:rPr>
              <a:t>点中的多数派</a:t>
            </a:r>
            <a:r>
              <a:rPr sz="1800" dirty="0">
                <a:solidFill>
                  <a:srgbClr val="000000"/>
                </a:solidFill>
                <a:latin typeface="WNGASS+ArialMT"/>
                <a:cs typeface="WNGASS+ArialMT"/>
              </a:rPr>
              <a:t>,</a:t>
            </a:r>
            <a:r>
              <a:rPr sz="1800" dirty="0">
                <a:solidFill>
                  <a:srgbClr val="000000"/>
                </a:solidFill>
                <a:latin typeface="SQTFCI+MS-PGothic"/>
                <a:cs typeface="SQTFCI+MS-PGothic"/>
              </a:rPr>
              <a:t>因此</a:t>
            </a:r>
            <a:r>
              <a:rPr sz="1800" dirty="0">
                <a:solidFill>
                  <a:srgbClr val="000000"/>
                </a:solidFill>
                <a:latin typeface="WNGASS+ArialMT"/>
                <a:cs typeface="WNGASS+ArialMT"/>
              </a:rPr>
              <a:t>:</a:t>
            </a:r>
          </a:p>
          <a:p>
            <a:pPr marL="0" marR="0">
              <a:lnSpc>
                <a:spcPts val="2010"/>
              </a:lnSpc>
              <a:spcBef>
                <a:spcPts val="1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WNGASS+ArialMT"/>
                <a:cs typeface="WNGASS+ArialMT"/>
              </a:rPr>
              <a:t>→ Fast </a:t>
            </a:r>
            <a:r>
              <a:rPr sz="1800" dirty="0">
                <a:solidFill>
                  <a:srgbClr val="000000"/>
                </a:solidFill>
                <a:latin typeface="SQTFCI+MS-PGothic"/>
                <a:cs typeface="SQTFCI+MS-PGothic"/>
              </a:rPr>
              <a:t>的多数派必</a:t>
            </a:r>
            <a:r>
              <a:rPr sz="1800" dirty="0">
                <a:solidFill>
                  <a:srgbClr val="000000"/>
                </a:solidFill>
                <a:latin typeface="SimHei"/>
                <a:cs typeface="SimHei"/>
              </a:rPr>
              <a:t>须</a:t>
            </a:r>
            <a:r>
              <a:rPr sz="1800" dirty="0">
                <a:solidFill>
                  <a:srgbClr val="000000"/>
                </a:solidFill>
                <a:latin typeface="WNGASS+ArialMT"/>
                <a:cs typeface="WNGASS+ArialMT"/>
              </a:rPr>
              <a:t>&gt; n*¾;</a:t>
            </a:r>
          </a:p>
          <a:p>
            <a:pPr marL="0" marR="0">
              <a:lnSpc>
                <a:spcPts val="2010"/>
              </a:lnSpc>
              <a:spcBef>
                <a:spcPts val="1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WNGASS+ArialMT"/>
                <a:cs typeface="WNGASS+ArialMT"/>
              </a:rPr>
              <a:t>→ Fast Paxos</a:t>
            </a:r>
            <a:r>
              <a:rPr sz="1800" dirty="0">
                <a:solidFill>
                  <a:srgbClr val="000000"/>
                </a:solidFill>
                <a:latin typeface="SQTFCI+MS-PGothic"/>
                <a:cs typeface="SQTFCI+MS-PGothic"/>
              </a:rPr>
              <a:t>里的</a:t>
            </a:r>
            <a:r>
              <a:rPr sz="1800" dirty="0">
                <a:solidFill>
                  <a:srgbClr val="000000"/>
                </a:solidFill>
                <a:latin typeface="SimHei"/>
                <a:cs typeface="SimHei"/>
              </a:rPr>
              <a:t>值</a:t>
            </a:r>
            <a:r>
              <a:rPr sz="1800" dirty="0">
                <a:solidFill>
                  <a:srgbClr val="000000"/>
                </a:solidFill>
                <a:latin typeface="SQTFCI+MS-PGothic"/>
                <a:cs typeface="SQTFCI+MS-PGothic"/>
              </a:rPr>
              <a:t>被确定的条件是被</a:t>
            </a:r>
            <a:r>
              <a:rPr sz="1800" spc="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WNGASS+ArialMT"/>
                <a:cs typeface="WNGASS+ArialMT"/>
              </a:rPr>
              <a:t>n*¾+1 </a:t>
            </a:r>
            <a:r>
              <a:rPr sz="1800" dirty="0">
                <a:solidFill>
                  <a:srgbClr val="000000"/>
                </a:solidFill>
                <a:latin typeface="SQTFCI+MS-PGothic"/>
                <a:cs typeface="SQTFCI+MS-PGothic"/>
              </a:rPr>
              <a:t>个</a:t>
            </a:r>
            <a:r>
              <a:rPr sz="1800" dirty="0">
                <a:solidFill>
                  <a:srgbClr val="000000"/>
                </a:solidFill>
                <a:latin typeface="WNGASS+ArialMT"/>
                <a:cs typeface="WNGASS+ArialMT"/>
              </a:rPr>
              <a:t>Acceptor</a:t>
            </a:r>
            <a:r>
              <a:rPr sz="1800" dirty="0">
                <a:solidFill>
                  <a:srgbClr val="000000"/>
                </a:solidFill>
                <a:latin typeface="SQTFCI+MS-PGothic"/>
                <a:cs typeface="SQTFCI+MS-PGothic"/>
              </a:rPr>
              <a:t>接受</a:t>
            </a:r>
            <a:r>
              <a:rPr sz="18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C429E58-43F4-D6E5-4D80-7C43C259821B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902DFBAD-E376-152A-0A5C-8BCD4FFFD04A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509BDD2A-D055-D7E2-2658-340FE4E780B5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3" name="图形 32">
                <a:extLst>
                  <a:ext uri="{FF2B5EF4-FFF2-40B4-BE49-F238E27FC236}">
                    <a16:creationId xmlns:a16="http://schemas.microsoft.com/office/drawing/2014/main" id="{2BFA9C50-155B-3274-D3C9-737DDDB0B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5CAC502-8892-091D-4E51-7EDFFDB42078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1066799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问题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82975"/>
            <a:ext cx="2544253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对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系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统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的需求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0124" y="2312205"/>
            <a:ext cx="4184451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持久性要达到：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99.99999999%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924" y="3192675"/>
            <a:ext cx="4068253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我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们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可以用的基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础设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置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0124" y="3721905"/>
            <a:ext cx="846683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磁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盘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43324" y="3721905"/>
            <a:ext cx="1896814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4%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年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损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坏率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0124" y="4160055"/>
            <a:ext cx="4589412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服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务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器宕机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时间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  <a:r>
              <a:rPr sz="2400" spc="3465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0.1%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或更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长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0124" y="4598205"/>
            <a:ext cx="1981200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IDC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间丢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包率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43324" y="4598205"/>
            <a:ext cx="1549346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5% ~ 30%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C802141-7EBE-9D42-BDCA-B105A27DAC61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EBBA466-E8A3-CDF5-9D0D-CF6DA6848DFD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AD44C30-D594-FB23-EDC9-68EE05763731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0" name="图形 19">
                <a:extLst>
                  <a:ext uri="{FF2B5EF4-FFF2-40B4-BE49-F238E27FC236}">
                    <a16:creationId xmlns:a16="http://schemas.microsoft.com/office/drawing/2014/main" id="{6C2ABD45-9AFC-E59F-58AE-BC3DA67DF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1CF4B1A-070F-BF69-8F71-090E22B837F6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4649390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Fast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</a:t>
            </a:r>
            <a:r>
              <a:rPr sz="3600" spc="117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的多数派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7924" y="2003250"/>
            <a:ext cx="1559426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Q = n*¾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7924" y="2818231"/>
            <a:ext cx="7738912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可用性降低，因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为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Fast Paxos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需要更多的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Acceptor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来工作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7924" y="3542131"/>
            <a:ext cx="8213972" cy="740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Fast Paxos</a:t>
            </a:r>
            <a:r>
              <a:rPr sz="2400" spc="10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需要至少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5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Acceptors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，才能容忍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个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Acceptor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不</a:t>
            </a:r>
          </a:p>
          <a:p>
            <a:pPr marL="0" marR="0">
              <a:lnSpc>
                <a:spcPts val="2681"/>
              </a:lnSpc>
              <a:spcBef>
                <a:spcPts val="1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可用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2F8C999-4EB9-62D1-3830-99D8B1DE4B4B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38C4E3D-4B2B-67FB-C64C-F83C88AA9E09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655DD770-2FC6-037D-00B7-AC5EB5D93046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形 13">
                <a:extLst>
                  <a:ext uri="{FF2B5EF4-FFF2-40B4-BE49-F238E27FC236}">
                    <a16:creationId xmlns:a16="http://schemas.microsoft.com/office/drawing/2014/main" id="{6EBAECE2-FD6B-CEAC-941E-8C89D1B72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A12805B-2D24-C565-9B5F-723B39FB26E8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5700414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Fast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4/5</a:t>
            </a:r>
            <a:r>
              <a:rPr sz="3600" spc="33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Y</a:t>
            </a:r>
            <a:r>
              <a:rPr sz="3600" spc="60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发现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冲突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805805"/>
            <a:ext cx="1384261" cy="62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fast rnd=0</a:t>
            </a:r>
          </a:p>
          <a:p>
            <a:pPr marL="599399" marR="0">
              <a:lnSpc>
                <a:spcPts val="1564"/>
              </a:lnSpc>
              <a:spcBef>
                <a:spcPts val="145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phase 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1075" y="2295280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08382" y="23645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17982" y="23645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27582" y="23645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37182" y="23645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46782" y="23645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2324" y="2880905"/>
            <a:ext cx="40928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OK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1075" y="2967629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208382" y="3036879"/>
            <a:ext cx="455372" cy="97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335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17982" y="3036879"/>
            <a:ext cx="455372" cy="97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335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27582" y="3036879"/>
            <a:ext cx="455372" cy="97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335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37182" y="3036879"/>
            <a:ext cx="455372" cy="97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335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646782" y="30298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015295" y="3203079"/>
            <a:ext cx="947370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fast rnd=0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350924" y="3346929"/>
            <a:ext cx="784861" cy="44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phase 2</a:t>
            </a:r>
          </a:p>
          <a:p>
            <a:pPr marL="0" marR="0">
              <a:lnSpc>
                <a:spcPts val="1564"/>
              </a:lnSpc>
              <a:spcBef>
                <a:spcPts val="3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1/5; Fail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856252" y="3653429"/>
            <a:ext cx="1194512" cy="1520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896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  <a:p>
            <a:pPr marL="0" marR="0">
              <a:lnSpc>
                <a:spcPts val="1564"/>
              </a:lnSpc>
              <a:spcBef>
                <a:spcPts val="272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classic rnd=2</a:t>
            </a:r>
          </a:p>
          <a:p>
            <a:pPr marL="470896" marR="0">
              <a:lnSpc>
                <a:spcPts val="2681"/>
              </a:lnSpc>
              <a:spcBef>
                <a:spcPts val="1971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646782" y="3721384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0,y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14324" y="3923880"/>
            <a:ext cx="2410463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在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3</a:t>
            </a: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个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Acceptor</a:t>
            </a: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中看到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个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14324" y="4342980"/>
            <a:ext cx="263898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因此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必</a:t>
            </a:r>
            <a:r>
              <a:rPr sz="1400" dirty="0">
                <a:solidFill>
                  <a:srgbClr val="000000"/>
                </a:solidFill>
                <a:latin typeface="SimHei"/>
                <a:cs typeface="SimHei"/>
              </a:rPr>
              <a:t>须选择</a:t>
            </a:r>
            <a:r>
              <a:rPr sz="14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  <a:r>
              <a:rPr sz="1400" spc="519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1400" spc="20" dirty="0">
                <a:solidFill>
                  <a:srgbClr val="000000"/>
                </a:solidFill>
                <a:latin typeface="SQTFCI+MS-PGothic"/>
                <a:cs typeface="SQTFCI+MS-PGothic"/>
              </a:rPr>
              <a:t>，因</a:t>
            </a:r>
            <a:r>
              <a:rPr sz="1400" dirty="0">
                <a:solidFill>
                  <a:srgbClr val="000000"/>
                </a:solidFill>
                <a:latin typeface="SimHei"/>
                <a:cs typeface="SimHei"/>
              </a:rPr>
              <a:t>为</a:t>
            </a:r>
            <a:r>
              <a:rPr sz="1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  <a:r>
              <a:rPr sz="1400" spc="129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SQTFCI+MS-PGothic"/>
                <a:cs typeface="SQTFCI+MS-PGothic"/>
              </a:rPr>
              <a:t>可能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47098" y="4463308"/>
            <a:ext cx="218322" cy="170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379430" y="4463308"/>
            <a:ext cx="218322" cy="170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14324" y="4552530"/>
            <a:ext cx="156417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是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  <a:r>
              <a:rPr sz="1400" dirty="0">
                <a:solidFill>
                  <a:srgbClr val="000000"/>
                </a:solidFill>
                <a:latin typeface="SQTFCI+MS-PGothic"/>
                <a:cs typeface="SQTFCI+MS-PGothic"/>
              </a:rPr>
              <a:t>个被确定的</a:t>
            </a:r>
            <a:r>
              <a:rPr sz="1400" dirty="0">
                <a:solidFill>
                  <a:srgbClr val="000000"/>
                </a:solidFill>
                <a:latin typeface="SimHei"/>
                <a:cs typeface="SimHei"/>
              </a:rPr>
              <a:t>值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350924" y="4550754"/>
            <a:ext cx="784861" cy="44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phase 1</a:t>
            </a:r>
          </a:p>
          <a:p>
            <a:pPr marL="0" marR="0">
              <a:lnSpc>
                <a:spcPts val="1564"/>
              </a:lnSpc>
              <a:spcBef>
                <a:spcPts val="3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OK,</a:t>
            </a:r>
            <a:r>
              <a:rPr sz="1400" spc="386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"x"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208382" y="4865678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2100" baseline="55263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95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817982" y="4865678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2100" baseline="55263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95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427582" y="4864384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2100" baseline="55263" dirty="0">
                <a:solidFill>
                  <a:srgbClr val="000000"/>
                </a:solidFill>
                <a:latin typeface="CVMEBU+Arial-BoldMT"/>
                <a:cs typeface="CVMEBU+Arial-BoldMT"/>
              </a:rPr>
              <a:t>2</a:t>
            </a:r>
            <a:r>
              <a:rPr sz="2100" baseline="55263" dirty="0">
                <a:solidFill>
                  <a:srgbClr val="000000"/>
                </a:solidFill>
                <a:latin typeface="WNGASS+ArialMT"/>
                <a:cs typeface="WNGASS+ArialMT"/>
              </a:rPr>
              <a:t>,</a:t>
            </a:r>
            <a:r>
              <a:rPr sz="2100" baseline="55263" dirty="0">
                <a:solidFill>
                  <a:srgbClr val="666666"/>
                </a:solidFill>
                <a:latin typeface="WNGASS+ArialMT"/>
                <a:cs typeface="WNGASS+ArialMT"/>
              </a:rPr>
              <a:t>x</a:t>
            </a:r>
            <a:r>
              <a:rPr sz="950" dirty="0">
                <a:solidFill>
                  <a:srgbClr val="666666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037182" y="4864384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2100" baseline="55263" dirty="0">
                <a:solidFill>
                  <a:srgbClr val="000000"/>
                </a:solidFill>
                <a:latin typeface="CVMEBU+Arial-BoldMT"/>
                <a:cs typeface="CVMEBU+Arial-BoldMT"/>
              </a:rPr>
              <a:t>2</a:t>
            </a:r>
            <a:r>
              <a:rPr sz="2100" baseline="55263" dirty="0">
                <a:solidFill>
                  <a:srgbClr val="000000"/>
                </a:solidFill>
                <a:latin typeface="WNGASS+ArialMT"/>
                <a:cs typeface="WNGASS+ArialMT"/>
              </a:rPr>
              <a:t>,</a:t>
            </a:r>
            <a:r>
              <a:rPr sz="2100" baseline="55263" dirty="0">
                <a:solidFill>
                  <a:srgbClr val="666666"/>
                </a:solidFill>
                <a:latin typeface="WNGASS+ArialMT"/>
                <a:cs typeface="WNGASS+ArialMT"/>
              </a:rPr>
              <a:t>x</a:t>
            </a:r>
            <a:r>
              <a:rPr sz="950" dirty="0">
                <a:solidFill>
                  <a:srgbClr val="666666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646782" y="4864384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2100" baseline="55263" dirty="0">
                <a:solidFill>
                  <a:srgbClr val="000000"/>
                </a:solidFill>
                <a:latin typeface="CVMEBU+Arial-BoldMT"/>
                <a:cs typeface="CVMEBU+Arial-BoldMT"/>
              </a:rPr>
              <a:t>2</a:t>
            </a:r>
            <a:r>
              <a:rPr sz="2100" baseline="55263" dirty="0">
                <a:solidFill>
                  <a:srgbClr val="000000"/>
                </a:solidFill>
                <a:latin typeface="WNGASS+ArialMT"/>
                <a:cs typeface="WNGASS+ArialMT"/>
              </a:rPr>
              <a:t>,</a:t>
            </a:r>
            <a:r>
              <a:rPr sz="2100" baseline="55263" dirty="0">
                <a:solidFill>
                  <a:srgbClr val="666666"/>
                </a:solidFill>
                <a:latin typeface="WNGASS+ArialMT"/>
                <a:cs typeface="WNGASS+ArialMT"/>
              </a:rPr>
              <a:t>y</a:t>
            </a:r>
            <a:r>
              <a:rPr sz="950" dirty="0">
                <a:solidFill>
                  <a:srgbClr val="666666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14324" y="4971630"/>
            <a:ext cx="255766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  <a:r>
              <a:rPr sz="1400" spc="517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不可能是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1</a:t>
            </a: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个被确定的</a:t>
            </a:r>
            <a:r>
              <a:rPr sz="1400" dirty="0">
                <a:solidFill>
                  <a:srgbClr val="000000"/>
                </a:solidFill>
                <a:latin typeface="SimHei"/>
                <a:cs typeface="SimHei"/>
              </a:rPr>
              <a:t>值</a:t>
            </a:r>
            <a:r>
              <a:rPr sz="1400" dirty="0">
                <a:solidFill>
                  <a:srgbClr val="000000"/>
                </a:solidFill>
                <a:latin typeface="SQTFCI+MS-PGothic"/>
                <a:cs typeface="SQTFCI+MS-PGothic"/>
              </a:rPr>
              <a:t>，因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03175" y="5091958"/>
            <a:ext cx="218322" cy="170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14324" y="5181180"/>
            <a:ext cx="2706355" cy="44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imHei"/>
                <a:cs typeface="SimHei"/>
              </a:rPr>
              <a:t>为</a:t>
            </a: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即使剩下的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个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没有</a:t>
            </a:r>
            <a:r>
              <a:rPr sz="1400" dirty="0">
                <a:solidFill>
                  <a:srgbClr val="000000"/>
                </a:solidFill>
                <a:latin typeface="SimHei"/>
                <a:cs typeface="SimHei"/>
              </a:rPr>
              <a:t>联</a:t>
            </a:r>
            <a:r>
              <a:rPr sz="1400" dirty="0">
                <a:solidFill>
                  <a:srgbClr val="000000"/>
                </a:solidFill>
                <a:latin typeface="SQTFCI+MS-PGothic"/>
                <a:cs typeface="SQTFCI+MS-PGothic"/>
              </a:rPr>
              <a:t>系到的</a:t>
            </a:r>
          </a:p>
          <a:p>
            <a:pPr marL="0" marR="0">
              <a:lnSpc>
                <a:spcPts val="1564"/>
              </a:lnSpc>
              <a:spcBef>
                <a:spcPts val="3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Acceptor</a:t>
            </a: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都接受了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  <a:r>
              <a:rPr sz="1400" spc="128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SQTFCI+MS-PGothic"/>
                <a:cs typeface="SQTFCI+MS-PGothic"/>
              </a:rPr>
              <a:t>，也不会达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350924" y="5236554"/>
            <a:ext cx="7848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phase 2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350924" y="5446104"/>
            <a:ext cx="123573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OK, writes "x"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8327149" y="5480935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828333" y="5511058"/>
            <a:ext cx="218322" cy="170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208382" y="5551479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3817982" y="5551479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427582" y="5550184"/>
            <a:ext cx="4653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666666"/>
                </a:solidFill>
                <a:latin typeface="WNGASS+ArialMT"/>
                <a:cs typeface="WNGASS+ArialMT"/>
              </a:rPr>
              <a:t>2,</a:t>
            </a: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x</a:t>
            </a:r>
            <a:r>
              <a:rPr sz="1400" baseline="-37500" dirty="0">
                <a:solidFill>
                  <a:srgbClr val="000000"/>
                </a:solidFill>
                <a:latin typeface="CVMEBU+Arial-BoldMT"/>
                <a:cs typeface="CVMEBU+Arial-BoldMT"/>
              </a:rPr>
              <a:t>2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037182" y="5550184"/>
            <a:ext cx="4653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666666"/>
                </a:solidFill>
                <a:latin typeface="WNGASS+ArialMT"/>
                <a:cs typeface="WNGASS+ArialMT"/>
              </a:rPr>
              <a:t>2,</a:t>
            </a: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x</a:t>
            </a:r>
            <a:r>
              <a:rPr sz="1400" baseline="-37500" dirty="0">
                <a:solidFill>
                  <a:srgbClr val="000000"/>
                </a:solidFill>
                <a:latin typeface="CVMEBU+Arial-BoldMT"/>
                <a:cs typeface="CVMEBU+Arial-BoldMT"/>
              </a:rPr>
              <a:t>2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646782" y="5550184"/>
            <a:ext cx="465351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666666"/>
                </a:solidFill>
                <a:latin typeface="WNGASS+ArialMT"/>
                <a:cs typeface="WNGASS+ArialMT"/>
              </a:rPr>
              <a:t>2,</a:t>
            </a: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x</a:t>
            </a:r>
            <a:r>
              <a:rPr sz="1400" baseline="-37500" dirty="0">
                <a:solidFill>
                  <a:srgbClr val="000000"/>
                </a:solidFill>
                <a:latin typeface="CVMEBU+Arial-BoldMT"/>
                <a:cs typeface="CVMEBU+Arial-BoldMT"/>
              </a:rPr>
              <a:t>2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14324" y="5600280"/>
            <a:ext cx="169592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spc="25" dirty="0">
                <a:solidFill>
                  <a:srgbClr val="000000"/>
                </a:solidFill>
                <a:latin typeface="SQTFCI+MS-PGothic"/>
                <a:cs typeface="SQTFCI+MS-PGothic"/>
              </a:rPr>
              <a:t>到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(5*¾ ) </a:t>
            </a:r>
            <a:r>
              <a:rPr sz="1400" dirty="0">
                <a:solidFill>
                  <a:srgbClr val="000000"/>
                </a:solidFill>
                <a:latin typeface="SQTFCI+MS-PGothic"/>
                <a:cs typeface="SQTFCI+MS-PGothic"/>
              </a:rPr>
              <a:t>的多数派。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4E81280-06F9-28A1-CD81-54C74E41AAAC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1CB18B0-C9C8-00B7-0EFC-66F37002D147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B600BBE5-8F48-2E9C-AB59-29D020952C7F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3" name="图形 52">
                <a:extLst>
                  <a:ext uri="{FF2B5EF4-FFF2-40B4-BE49-F238E27FC236}">
                    <a16:creationId xmlns:a16="http://schemas.microsoft.com/office/drawing/2014/main" id="{6DF4E708-45C2-4C53-59B1-928DD8801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6F75B28-547D-5745-A8A2-8E61C8D11306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5675188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Fast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Paxos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4/5</a:t>
            </a:r>
            <a:r>
              <a:rPr sz="3600" spc="98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X</a:t>
            </a:r>
            <a:r>
              <a:rPr sz="3600" spc="29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Y</a:t>
            </a:r>
            <a:r>
              <a:rPr sz="3600" spc="67" dirty="0">
                <a:solidFill>
                  <a:srgbClr val="FFFFFF"/>
                </a:solidFill>
                <a:latin typeface="CVMEBU+Arial-BoldMT"/>
                <a:cs typeface="CVMEBU+Arial-BoldMT"/>
              </a:rPr>
              <a:t> 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都冲突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805805"/>
            <a:ext cx="1384261" cy="62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fast rnd=0</a:t>
            </a:r>
          </a:p>
          <a:p>
            <a:pPr marL="599399" marR="0">
              <a:lnSpc>
                <a:spcPts val="1564"/>
              </a:lnSpc>
              <a:spcBef>
                <a:spcPts val="1451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phase 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15295" y="1831479"/>
            <a:ext cx="947370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fast rnd=0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95824" y="2184879"/>
            <a:ext cx="787562" cy="856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phase 2</a:t>
            </a:r>
          </a:p>
          <a:p>
            <a:pPr marL="0" marR="0">
              <a:lnSpc>
                <a:spcPts val="1564"/>
              </a:lnSpc>
              <a:spcBef>
                <a:spcPts val="326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Conflict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1075" y="2295280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27149" y="2281829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08382" y="23645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17982" y="23645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27582" y="23645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37182" y="23645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646782" y="2364529"/>
            <a:ext cx="2116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-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42324" y="2804705"/>
            <a:ext cx="74526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Conflict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1075" y="2891429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327149" y="2891429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208382" y="2960679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17982" y="2960679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427582" y="2960679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037182" y="2959384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0,y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646782" y="2959384"/>
            <a:ext cx="455372" cy="290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0,y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42924" y="3558405"/>
            <a:ext cx="119451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classic rnd=1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768527" y="3584079"/>
            <a:ext cx="119451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classic rnd=2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42324" y="3947705"/>
            <a:ext cx="7848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phase 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1075" y="4047879"/>
            <a:ext cx="355699" cy="974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  <a:p>
            <a:pPr marL="0" marR="0">
              <a:lnSpc>
                <a:spcPts val="2681"/>
              </a:lnSpc>
              <a:spcBef>
                <a:spcPts val="2012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208382" y="4103678"/>
            <a:ext cx="455372" cy="2118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275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1</a:t>
            </a:r>
            <a:r>
              <a:rPr sz="1400" dirty="0">
                <a:solidFill>
                  <a:srgbClr val="666666"/>
                </a:solidFill>
                <a:latin typeface="WNGASS+ArialMT"/>
                <a:cs typeface="WNGASS+ArialMT"/>
              </a:rPr>
              <a:t>,x</a:t>
            </a:r>
            <a:r>
              <a:rPr sz="1400" baseline="-37500" dirty="0">
                <a:solidFill>
                  <a:srgbClr val="666666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2809"/>
              </a:spcBef>
              <a:spcAft>
                <a:spcPts val="0"/>
              </a:spcAft>
            </a:pPr>
            <a:r>
              <a:rPr sz="1400" dirty="0">
                <a:solidFill>
                  <a:srgbClr val="666666"/>
                </a:solidFill>
                <a:latin typeface="WNGASS+ArialMT"/>
                <a:cs typeface="WNGASS+ArialMT"/>
              </a:rPr>
              <a:t>1,x</a:t>
            </a:r>
            <a:r>
              <a:rPr sz="1400" baseline="-37500" dirty="0">
                <a:solidFill>
                  <a:srgbClr val="666666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279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2,y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817982" y="4103678"/>
            <a:ext cx="455372" cy="2118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275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1</a:t>
            </a:r>
            <a:r>
              <a:rPr sz="1400" dirty="0">
                <a:solidFill>
                  <a:srgbClr val="666666"/>
                </a:solidFill>
                <a:latin typeface="WNGASS+ArialMT"/>
                <a:cs typeface="WNGASS+ArialMT"/>
              </a:rPr>
              <a:t>,x</a:t>
            </a:r>
            <a:r>
              <a:rPr sz="1400" baseline="-37500" dirty="0">
                <a:solidFill>
                  <a:srgbClr val="666666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2809"/>
              </a:spcBef>
              <a:spcAft>
                <a:spcPts val="0"/>
              </a:spcAft>
            </a:pPr>
            <a:r>
              <a:rPr sz="1400" dirty="0">
                <a:solidFill>
                  <a:srgbClr val="666666"/>
                </a:solidFill>
                <a:latin typeface="WNGASS+ArialMT"/>
                <a:cs typeface="WNGASS+ArialMT"/>
              </a:rPr>
              <a:t>1,x</a:t>
            </a:r>
            <a:r>
              <a:rPr sz="1400" baseline="-37500" dirty="0">
                <a:solidFill>
                  <a:srgbClr val="666666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279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2,y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427582" y="4103678"/>
            <a:ext cx="455372" cy="2118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0,x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275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1</a:t>
            </a:r>
            <a:r>
              <a:rPr sz="1400" dirty="0">
                <a:solidFill>
                  <a:srgbClr val="666666"/>
                </a:solidFill>
                <a:latin typeface="WNGASS+ArialMT"/>
                <a:cs typeface="WNGASS+ArialMT"/>
              </a:rPr>
              <a:t>,x</a:t>
            </a:r>
            <a:r>
              <a:rPr sz="1400" baseline="-37500" dirty="0">
                <a:solidFill>
                  <a:srgbClr val="666666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279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2</a:t>
            </a:r>
            <a:r>
              <a:rPr sz="1400" dirty="0">
                <a:solidFill>
                  <a:srgbClr val="666666"/>
                </a:solidFill>
                <a:latin typeface="WNGASS+ArialMT"/>
                <a:cs typeface="WNGASS+ArialMT"/>
              </a:rPr>
              <a:t>,x</a:t>
            </a:r>
            <a:r>
              <a:rPr sz="1400" baseline="-37500" dirty="0">
                <a:solidFill>
                  <a:srgbClr val="666666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280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2,y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037182" y="4102384"/>
            <a:ext cx="455372" cy="2119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0,y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2759"/>
              </a:spcBef>
              <a:spcAft>
                <a:spcPts val="0"/>
              </a:spcAft>
            </a:pPr>
            <a:r>
              <a:rPr sz="1400" dirty="0">
                <a:solidFill>
                  <a:srgbClr val="666666"/>
                </a:solidFill>
                <a:latin typeface="WNGASS+ArialMT"/>
                <a:cs typeface="WNGASS+ArialMT"/>
              </a:rPr>
              <a:t>0,y</a:t>
            </a:r>
            <a:r>
              <a:rPr sz="1400" baseline="-37500" dirty="0">
                <a:solidFill>
                  <a:srgbClr val="666666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280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2</a:t>
            </a:r>
            <a:r>
              <a:rPr sz="1400" dirty="0">
                <a:solidFill>
                  <a:srgbClr val="666666"/>
                </a:solidFill>
                <a:latin typeface="WNGASS+ArialMT"/>
                <a:cs typeface="WNGASS+ArialMT"/>
              </a:rPr>
              <a:t>,y</a:t>
            </a:r>
            <a:r>
              <a:rPr sz="1400" baseline="-37500" dirty="0">
                <a:solidFill>
                  <a:srgbClr val="666666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280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2,y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646782" y="4102384"/>
            <a:ext cx="455372" cy="2119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0,y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2759"/>
              </a:spcBef>
              <a:spcAft>
                <a:spcPts val="0"/>
              </a:spcAft>
            </a:pPr>
            <a:r>
              <a:rPr sz="1400" dirty="0">
                <a:solidFill>
                  <a:srgbClr val="666666"/>
                </a:solidFill>
                <a:latin typeface="WNGASS+ArialMT"/>
                <a:cs typeface="WNGASS+ArialMT"/>
              </a:rPr>
              <a:t>0,y</a:t>
            </a:r>
            <a:r>
              <a:rPr sz="1400" baseline="-37500" dirty="0">
                <a:solidFill>
                  <a:srgbClr val="666666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280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2</a:t>
            </a:r>
            <a:r>
              <a:rPr sz="1400" dirty="0">
                <a:solidFill>
                  <a:srgbClr val="666666"/>
                </a:solidFill>
                <a:latin typeface="WNGASS+ArialMT"/>
                <a:cs typeface="WNGASS+ArialMT"/>
              </a:rPr>
              <a:t>,y</a:t>
            </a:r>
            <a:r>
              <a:rPr sz="1400" baseline="-37500" dirty="0">
                <a:solidFill>
                  <a:srgbClr val="666666"/>
                </a:solidFill>
                <a:latin typeface="WNGASS+ArialMT"/>
                <a:cs typeface="WNGASS+ArialMT"/>
              </a:rPr>
              <a:t>0</a:t>
            </a:r>
          </a:p>
          <a:p>
            <a:pPr marL="0" marR="0">
              <a:lnSpc>
                <a:spcPts val="1564"/>
              </a:lnSpc>
              <a:spcBef>
                <a:spcPts val="280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2,y</a:t>
            </a:r>
            <a:r>
              <a:rPr sz="1400" baseline="-37500" dirty="0">
                <a:solidFill>
                  <a:srgbClr val="000000"/>
                </a:solidFill>
                <a:latin typeface="WNGASS+ArialMT"/>
                <a:cs typeface="WNGASS+ArialMT"/>
              </a:rPr>
              <a:t>2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142324" y="4557305"/>
            <a:ext cx="109775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OK, only "x"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198524" y="4547079"/>
            <a:ext cx="7848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phase 1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327149" y="4644029"/>
            <a:ext cx="355699" cy="1597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  <a:p>
            <a:pPr marL="0" marR="0">
              <a:lnSpc>
                <a:spcPts val="2681"/>
              </a:lnSpc>
              <a:spcBef>
                <a:spcPts val="2118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  <a:p>
            <a:pPr marL="0" marR="0">
              <a:lnSpc>
                <a:spcPts val="2681"/>
              </a:lnSpc>
              <a:spcBef>
                <a:spcPts val="2118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Y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195824" y="5166905"/>
            <a:ext cx="1344900" cy="836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OK, choose "y"</a:t>
            </a:r>
          </a:p>
          <a:p>
            <a:pPr marL="2700" marR="0">
              <a:lnSpc>
                <a:spcPts val="1564"/>
              </a:lnSpc>
              <a:spcBef>
                <a:spcPts val="310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phase 2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42324" y="5776505"/>
            <a:ext cx="124874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fail in phase 2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81075" y="5876679"/>
            <a:ext cx="35569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WNGASS+ArialMT"/>
                <a:cs typeface="WNGASS+ArialMT"/>
              </a:rPr>
              <a:t>X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CFF31DC-DC76-41C6-12DD-7523BE9DDDED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8778360-C02D-BF4F-071F-4F6E911674BD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55BF320-8F60-2BFE-CE2E-85F58BB7F6F8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4" name="图形 43">
                <a:extLst>
                  <a:ext uri="{FF2B5EF4-FFF2-40B4-BE49-F238E27FC236}">
                    <a16:creationId xmlns:a16="http://schemas.microsoft.com/office/drawing/2014/main" id="{63157F6A-523C-FE2B-3B3A-5F95347466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E264467-85F4-A428-6E6E-40379A1DD0C7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1168375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Note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82975"/>
            <a:ext cx="8154942" cy="89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在</a:t>
            </a:r>
            <a:r>
              <a:rPr sz="3000" spc="82" dirty="0">
                <a:solidFill>
                  <a:srgbClr val="2388DB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388DB"/>
                </a:solidFill>
                <a:latin typeface="CVMEBU+Arial-BoldMT"/>
                <a:cs typeface="CVMEBU+Arial-BoldMT"/>
              </a:rPr>
              <a:t>phase-2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,</a:t>
            </a:r>
            <a:r>
              <a:rPr sz="3000" spc="-170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Acceptor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可以接受</a:t>
            </a:r>
            <a:r>
              <a:rPr sz="3000" spc="82" dirty="0">
                <a:solidFill>
                  <a:srgbClr val="2388DB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388DB"/>
                </a:solidFill>
                <a:latin typeface="CVMEBU+Arial-BoldMT"/>
                <a:cs typeface="CVMEBU+Arial-BoldMT"/>
              </a:rPr>
              <a:t>rnd</a:t>
            </a:r>
            <a:r>
              <a:rPr sz="3000" spc="85" dirty="0">
                <a:solidFill>
                  <a:srgbClr val="2388DB"/>
                </a:solidFill>
                <a:latin typeface="CVMEBU+Arial-BoldMT"/>
                <a:cs typeface="CVMEBU+Arial-BoldMT"/>
              </a:rPr>
              <a:t> 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&gt;= </a:t>
            </a:r>
            <a:r>
              <a:rPr sz="3000" dirty="0">
                <a:solidFill>
                  <a:srgbClr val="2388DB"/>
                </a:solidFill>
                <a:latin typeface="CVMEBU+Arial-BoldMT"/>
                <a:cs typeface="CVMEBU+Arial-BoldMT"/>
              </a:rPr>
              <a:t>last_rnd</a:t>
            </a:r>
          </a:p>
          <a:p>
            <a:pPr marL="0" marR="0">
              <a:lnSpc>
                <a:spcPts val="2999"/>
              </a:lnSpc>
              <a:spcBef>
                <a:spcPts val="336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的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请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DB656A-BCB5-C4BE-8778-464FB20FDD7D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671C9EF-5BE4-75BB-4B0C-748C59FD0A91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67C891F-3D56-7246-C8BD-AB0495FDB63D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图形 11">
                <a:extLst>
                  <a:ext uri="{FF2B5EF4-FFF2-40B4-BE49-F238E27FC236}">
                    <a16:creationId xmlns:a16="http://schemas.microsoft.com/office/drawing/2014/main" id="{58B3945D-0CB0-9ACE-1915-E4290AF72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80B3603-5C40-2ED5-4DCA-BAC9A187F4BA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174BCCE-69A9-27AB-95EC-EA4010AD6CA3}"/>
              </a:ext>
            </a:extLst>
          </p:cNvPr>
          <p:cNvSpPr/>
          <p:nvPr/>
        </p:nvSpPr>
        <p:spPr>
          <a:xfrm>
            <a:off x="0" y="0"/>
            <a:ext cx="9144000" cy="4620126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833EF72-CC72-6A72-95AA-C99B6B0D3D24}"/>
              </a:ext>
            </a:extLst>
          </p:cNvPr>
          <p:cNvSpPr txBox="1"/>
          <p:nvPr/>
        </p:nvSpPr>
        <p:spPr>
          <a:xfrm>
            <a:off x="2851782" y="3573730"/>
            <a:ext cx="3440436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4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Thank</a:t>
            </a:r>
            <a:r>
              <a:rPr sz="7200" b="1" dirty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F82D965-DF2B-B2F6-A598-9DD39BA1C814}"/>
              </a:ext>
            </a:extLst>
          </p:cNvPr>
          <p:cNvSpPr txBox="1"/>
          <p:nvPr/>
        </p:nvSpPr>
        <p:spPr>
          <a:xfrm>
            <a:off x="3671900" y="5061894"/>
            <a:ext cx="1800200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2388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/>
              </a:rPr>
              <a:t>2024-09 @</a:t>
            </a:r>
            <a:r>
              <a:rPr lang="zh-CN" altLang="en-US" b="1" dirty="0">
                <a:solidFill>
                  <a:srgbClr val="2388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/>
              </a:rPr>
              <a:t>灿太</a:t>
            </a:r>
            <a:endParaRPr b="1" dirty="0">
              <a:solidFill>
                <a:srgbClr val="2388D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Hei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7658A2D-29D9-14C4-13AC-2C7B1EB95FDD}"/>
              </a:ext>
            </a:extLst>
          </p:cNvPr>
          <p:cNvGrpSpPr/>
          <p:nvPr/>
        </p:nvGrpSpPr>
        <p:grpSpPr>
          <a:xfrm>
            <a:off x="2772000" y="391085"/>
            <a:ext cx="3600000" cy="2880000"/>
            <a:chOff x="3347864" y="775296"/>
            <a:chExt cx="3600000" cy="288000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577E858-C8FF-8568-C574-7E8926BA1875}"/>
                </a:ext>
              </a:extLst>
            </p:cNvPr>
            <p:cNvSpPr/>
            <p:nvPr/>
          </p:nvSpPr>
          <p:spPr>
            <a:xfrm>
              <a:off x="3347864" y="775296"/>
              <a:ext cx="3600000" cy="2880000"/>
            </a:xfrm>
            <a:prstGeom prst="ellipse">
              <a:avLst/>
            </a:prstGeom>
            <a:solidFill>
              <a:srgbClr val="EDF0F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F7955AD5-DE3E-89D7-8848-942DE3ED5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1514" y="990600"/>
              <a:ext cx="255270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830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2516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3200102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解决方案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(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可能</a:t>
            </a:r>
            <a:r>
              <a:rPr sz="3600" dirty="0">
                <a:solidFill>
                  <a:srgbClr val="FFFFFF"/>
                </a:solidFill>
                <a:latin typeface="CVMEBU+Arial-BoldMT"/>
                <a:cs typeface="CVMEBU+Arial-BoldMT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800462"/>
            <a:ext cx="1295399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多副本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0124" y="2316375"/>
            <a:ext cx="4587291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x&lt;n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个副本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损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坏不会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丢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数据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924" y="3383175"/>
            <a:ext cx="4068253" cy="997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多副本的数据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丢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失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风险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</a:p>
          <a:p>
            <a:pPr marL="457199" marR="0">
              <a:lnSpc>
                <a:spcPts val="3351"/>
              </a:lnSpc>
              <a:spcBef>
                <a:spcPts val="848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1 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副本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: ~ 0.63%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0124" y="4449975"/>
            <a:ext cx="4637406" cy="153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2 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副本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: ~ 0.00395%</a:t>
            </a:r>
          </a:p>
          <a:p>
            <a:pPr marL="0" marR="0">
              <a:lnSpc>
                <a:spcPts val="3351"/>
              </a:lnSpc>
              <a:spcBef>
                <a:spcPts val="848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3 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副本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: &lt; 0.000001%</a:t>
            </a:r>
          </a:p>
          <a:p>
            <a:pPr marL="0" marR="0">
              <a:lnSpc>
                <a:spcPts val="3351"/>
              </a:lnSpc>
              <a:spcBef>
                <a:spcPts val="848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n 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副本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: ~ x^n</a:t>
            </a:r>
            <a:r>
              <a:rPr sz="3000" spc="11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1800" dirty="0">
                <a:solidFill>
                  <a:srgbClr val="2388DB"/>
                </a:solidFill>
                <a:latin typeface="WNGASS+ArialMT"/>
                <a:cs typeface="WNGASS+ArialMT"/>
              </a:rPr>
              <a:t>/* x = </a:t>
            </a:r>
            <a:r>
              <a:rPr sz="1800" dirty="0">
                <a:solidFill>
                  <a:srgbClr val="2388DB"/>
                </a:solidFill>
                <a:latin typeface="SimHei"/>
                <a:cs typeface="SimHei"/>
              </a:rPr>
              <a:t>单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副本</a:t>
            </a:r>
            <a:r>
              <a:rPr sz="1800" dirty="0">
                <a:solidFill>
                  <a:srgbClr val="2388DB"/>
                </a:solidFill>
                <a:latin typeface="SimHei"/>
                <a:cs typeface="SimHei"/>
              </a:rPr>
              <a:t>损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坏率</a:t>
            </a:r>
            <a:r>
              <a:rPr sz="1800" spc="49" dirty="0">
                <a:solidFill>
                  <a:srgbClr val="2388D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88DB"/>
                </a:solidFill>
                <a:latin typeface="WNGASS+ArialMT"/>
                <a:cs typeface="WNGASS+ArialMT"/>
              </a:rPr>
              <a:t>*/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BB9545-DC90-E821-26E5-A41151B8B5B3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0B8F6A9-BFF5-03D6-A55E-D1D0FED66BE6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8854228-D4D9-88A8-7F99-B1A0F76E1D31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形 14">
                <a:extLst>
                  <a:ext uri="{FF2B5EF4-FFF2-40B4-BE49-F238E27FC236}">
                    <a16:creationId xmlns:a16="http://schemas.microsoft.com/office/drawing/2014/main" id="{AD0652A1-BA0C-EEDF-1886-8E4A7AE60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E85FA7D-E8E3-5CA9-E6E3-B06FB31222B8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04484"/>
            <a:ext cx="2108224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 err="1">
                <a:solidFill>
                  <a:srgbClr val="FFFFFF"/>
                </a:solidFill>
                <a:latin typeface="SQTFCI+MS-PGothic"/>
                <a:cs typeface="SQTFCI+MS-PGothic"/>
              </a:rPr>
              <a:t>解决方案</a:t>
            </a:r>
            <a:endParaRPr sz="3600" dirty="0">
              <a:solidFill>
                <a:srgbClr val="FFFFFF"/>
              </a:solidFill>
              <a:latin typeface="CVMEBU+Arial-BoldMT"/>
              <a:cs typeface="CVMEBU+Arial-Bold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4156" y="2922126"/>
            <a:ext cx="2819585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如何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实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施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‘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复制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’?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91390" y="3828185"/>
            <a:ext cx="2425116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除了副本数之外，</a:t>
            </a:r>
            <a:r>
              <a:rPr sz="1800" dirty="0">
                <a:solidFill>
                  <a:srgbClr val="2388DB"/>
                </a:solidFill>
                <a:latin typeface="SimHei"/>
                <a:cs typeface="SimHei"/>
              </a:rPr>
              <a:t>还</a:t>
            </a: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有</a:t>
            </a:r>
            <a:r>
              <a:rPr sz="1800" dirty="0">
                <a:solidFill>
                  <a:srgbClr val="2388DB"/>
                </a:solidFill>
                <a:latin typeface="WNGASS+ArialMT"/>
                <a:cs typeface="WNGASS+ArialMT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84849" y="4391128"/>
            <a:ext cx="838199" cy="1111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可用性</a:t>
            </a:r>
          </a:p>
          <a:p>
            <a:pPr marL="0" marR="0">
              <a:lnSpc>
                <a:spcPts val="1800"/>
              </a:lnSpc>
              <a:spcBef>
                <a:spcPts val="375"/>
              </a:spcBef>
              <a:spcAft>
                <a:spcPts val="0"/>
              </a:spcAft>
            </a:pP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原子性</a:t>
            </a:r>
          </a:p>
          <a:p>
            <a:pPr marL="0" marR="0">
              <a:lnSpc>
                <a:spcPts val="1800"/>
              </a:lnSpc>
              <a:spcBef>
                <a:spcPts val="325"/>
              </a:spcBef>
              <a:spcAft>
                <a:spcPts val="0"/>
              </a:spcAft>
            </a:pPr>
            <a:r>
              <a:rPr sz="1800" dirty="0">
                <a:solidFill>
                  <a:srgbClr val="2388DB"/>
                </a:solidFill>
                <a:latin typeface="SQTFCI+MS-PGothic"/>
                <a:cs typeface="SQTFCI+MS-PGothic"/>
              </a:rPr>
              <a:t>一致性</a:t>
            </a:r>
          </a:p>
          <a:p>
            <a:pPr marL="247631" marR="0">
              <a:lnSpc>
                <a:spcPts val="2010"/>
              </a:lnSpc>
              <a:spcBef>
                <a:spcPts val="342"/>
              </a:spcBef>
              <a:spcAft>
                <a:spcPts val="0"/>
              </a:spcAft>
            </a:pPr>
            <a:r>
              <a:rPr sz="1800" dirty="0">
                <a:solidFill>
                  <a:srgbClr val="2388DB"/>
                </a:solidFill>
                <a:latin typeface="WNGASS+ArialMT"/>
                <a:cs typeface="WNGASS+ArialMT"/>
              </a:rPr>
              <a:t>...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E342C35-DEDD-D088-857D-11F7C6BF6503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9CC958F-AADD-02F5-BC3A-6F5DA59155E6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E197EA5-3269-5D76-3B1A-946A9098D535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形 13">
                <a:extLst>
                  <a:ext uri="{FF2B5EF4-FFF2-40B4-BE49-F238E27FC236}">
                    <a16:creationId xmlns:a16="http://schemas.microsoft.com/office/drawing/2014/main" id="{4EA0781E-D815-362D-ED82-60622836C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96F2672-A61E-FD7D-780B-3A28072BFBD8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33528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基</a:t>
            </a:r>
            <a:r>
              <a:rPr sz="3600" dirty="0">
                <a:solidFill>
                  <a:srgbClr val="FFFFFF"/>
                </a:solidFill>
                <a:latin typeface="SimHei"/>
                <a:cs typeface="SimHei"/>
              </a:rPr>
              <a:t>础</a:t>
            </a: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的复制算法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724262"/>
            <a:ext cx="2438399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主从异步复制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924" y="2772012"/>
            <a:ext cx="2819399" cy="251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主从同步复制</a:t>
            </a:r>
          </a:p>
          <a:p>
            <a:pPr marL="0" marR="0">
              <a:lnSpc>
                <a:spcPts val="2999"/>
              </a:lnSpc>
              <a:spcBef>
                <a:spcPts val="530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主从半同步复制</a:t>
            </a:r>
          </a:p>
          <a:p>
            <a:pPr marL="0" marR="0">
              <a:lnSpc>
                <a:spcPts val="2999"/>
              </a:lnSpc>
              <a:spcBef>
                <a:spcPts val="525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多数派写（</a:t>
            </a:r>
            <a:r>
              <a:rPr sz="3000" dirty="0">
                <a:solidFill>
                  <a:srgbClr val="2388DB"/>
                </a:solidFill>
                <a:latin typeface="SimHei"/>
                <a:cs typeface="SimHei"/>
              </a:rPr>
              <a:t>读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）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123AD3-899C-EA57-8D06-0CB79CBEBBC9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A738467-780B-552F-6F6D-668902B47685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B328C98-2C11-9E8D-F31C-C5EC1EB4C03C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" name="图形 12">
                <a:extLst>
                  <a:ext uri="{FF2B5EF4-FFF2-40B4-BE49-F238E27FC236}">
                    <a16:creationId xmlns:a16="http://schemas.microsoft.com/office/drawing/2014/main" id="{E1CB71CA-FDCA-5597-432F-82EA31815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71D3F85-74C0-4800-D834-9DD2A3B0F45F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2895599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主从异步复制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24" y="1692675"/>
            <a:ext cx="3794037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如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Mysql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的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binlog</a:t>
            </a:r>
            <a:r>
              <a:rPr sz="3000" dirty="0">
                <a:solidFill>
                  <a:srgbClr val="2388DB"/>
                </a:solidFill>
                <a:latin typeface="SQTFCI+MS-PGothic"/>
                <a:cs typeface="SQTFCI+MS-PGothic"/>
              </a:rPr>
              <a:t>复制</a:t>
            </a:r>
            <a:r>
              <a:rPr sz="30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2746" y="1692598"/>
            <a:ext cx="660387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23" dirty="0">
                <a:solidFill>
                  <a:srgbClr val="000000"/>
                </a:solidFill>
                <a:latin typeface="WNGASS+ArialMT"/>
                <a:cs typeface="WNGASS+ArialMT"/>
              </a:rPr>
              <a:t>Time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8215" y="2235655"/>
            <a:ext cx="606970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Client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22034" y="2235655"/>
            <a:ext cx="69578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Master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35417" y="2235655"/>
            <a:ext cx="1507034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Slave.1</a:t>
            </a:r>
            <a:r>
              <a:rPr sz="1400" spc="944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Slave.2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7326" y="2736255"/>
            <a:ext cx="2548681" cy="1216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1.</a:t>
            </a:r>
            <a:r>
              <a:rPr sz="2400" spc="1134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主接到写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请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求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2681"/>
              </a:lnSpc>
              <a:spcBef>
                <a:spcPts val="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2.</a:t>
            </a:r>
            <a:r>
              <a:rPr sz="2400" spc="1134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主写入本磁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盘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2681"/>
              </a:lnSpc>
              <a:spcBef>
                <a:spcPts val="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3.</a:t>
            </a:r>
            <a:r>
              <a:rPr sz="2400" spc="1134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主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应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答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‘OK’.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89886" y="3724605"/>
            <a:ext cx="115930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Disk</a:t>
            </a:r>
            <a:r>
              <a:rPr sz="1400" spc="37" dirty="0">
                <a:solidFill>
                  <a:srgbClr val="000000"/>
                </a:solidFill>
                <a:latin typeface="CVMEBU+Arial-BoldMT"/>
                <a:cs typeface="CVMEBU+Arial-BoldMT"/>
              </a:rPr>
              <a:t> </a:t>
            </a:r>
            <a:r>
              <a:rPr sz="1400" dirty="0">
                <a:solidFill>
                  <a:srgbClr val="000000"/>
                </a:solidFill>
                <a:latin typeface="CVMEBU+Arial-BoldMT"/>
                <a:cs typeface="CVMEBU+Arial-BoldMT"/>
              </a:rPr>
              <a:t>Failure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7326" y="3993555"/>
            <a:ext cx="3158281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4.</a:t>
            </a:r>
            <a:r>
              <a:rPr sz="2400" spc="1134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主复制数据到从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库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2924" y="4958188"/>
            <a:ext cx="4152899" cy="970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如果磁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盘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在复制前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损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坏：</a:t>
            </a:r>
          </a:p>
          <a:p>
            <a:pPr marL="0" marR="0">
              <a:lnSpc>
                <a:spcPts val="3351"/>
              </a:lnSpc>
              <a:spcBef>
                <a:spcPts val="937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→ 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数据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丢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失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31395E-2709-D614-D0AF-C6A4EF8E52B2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3A9CC3C-6C40-378B-C58F-14828F8A26E0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8ECFB54-24CC-9B5B-0973-D1F192180489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0" name="图形 19">
                <a:extLst>
                  <a:ext uri="{FF2B5EF4-FFF2-40B4-BE49-F238E27FC236}">
                    <a16:creationId xmlns:a16="http://schemas.microsoft.com/office/drawing/2014/main" id="{475A92C6-E3A3-4D4A-8EE3-26430DDDC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478B973-5988-FC54-3E43-D9968A3F3959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24" y="825468"/>
            <a:ext cx="2895599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SQTFCI+MS-PGothic"/>
                <a:cs typeface="SQTFCI+MS-PGothic"/>
              </a:rPr>
              <a:t>主从同步复制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326" y="1688505"/>
            <a:ext cx="2548681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1.</a:t>
            </a:r>
            <a:r>
              <a:rPr sz="2400" spc="1134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主接到写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请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求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2746" y="1692598"/>
            <a:ext cx="660387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23" dirty="0">
                <a:solidFill>
                  <a:srgbClr val="000000"/>
                </a:solidFill>
                <a:latin typeface="WNGASS+ArialMT"/>
                <a:cs typeface="WNGASS+ArialMT"/>
              </a:rPr>
              <a:t>Time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7326" y="2107605"/>
            <a:ext cx="4766201" cy="1635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2.</a:t>
            </a:r>
            <a:r>
              <a:rPr sz="2400" spc="1134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主复制日志到从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库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2681"/>
              </a:lnSpc>
              <a:spcBef>
                <a:spcPts val="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3.</a:t>
            </a:r>
            <a:r>
              <a:rPr sz="2400" spc="1134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从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库这时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可能阻塞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...</a:t>
            </a:r>
          </a:p>
          <a:p>
            <a:pPr marL="0" marR="0">
              <a:lnSpc>
                <a:spcPts val="2681"/>
              </a:lnSpc>
              <a:spcBef>
                <a:spcPts val="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4.</a:t>
            </a:r>
            <a:r>
              <a:rPr sz="2400" spc="1134" dirty="0">
                <a:solidFill>
                  <a:srgbClr val="2388DB"/>
                </a:solidFill>
                <a:latin typeface="WNGASS+ArialMT"/>
                <a:cs typeface="WNGASS+ArialMT"/>
              </a:rPr>
              <a:t> 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客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户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端一直在等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应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答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’OK’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，直到</a:t>
            </a:r>
          </a:p>
          <a:p>
            <a:pPr marL="482798" marR="0">
              <a:lnSpc>
                <a:spcPts val="2681"/>
              </a:lnSpc>
              <a:spcBef>
                <a:spcPts val="618"/>
              </a:spcBef>
              <a:spcAft>
                <a:spcPts val="0"/>
              </a:spcAft>
            </a:pP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所有从</a:t>
            </a:r>
            <a:r>
              <a:rPr sz="2400" dirty="0">
                <a:solidFill>
                  <a:srgbClr val="2388DB"/>
                </a:solidFill>
                <a:latin typeface="SimHei"/>
                <a:cs typeface="SimHei"/>
              </a:rPr>
              <a:t>库</a:t>
            </a:r>
            <a:r>
              <a:rPr sz="2400" dirty="0">
                <a:solidFill>
                  <a:srgbClr val="2388DB"/>
                </a:solidFill>
                <a:latin typeface="SQTFCI+MS-PGothic"/>
                <a:cs typeface="SQTFCI+MS-PGothic"/>
              </a:rPr>
              <a:t>返回</a:t>
            </a:r>
            <a:r>
              <a:rPr sz="2400" dirty="0">
                <a:solidFill>
                  <a:srgbClr val="2388DB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28215" y="2235655"/>
            <a:ext cx="606970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Client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22034" y="2235655"/>
            <a:ext cx="69578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Master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35417" y="2235655"/>
            <a:ext cx="1507034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Slave.1</a:t>
            </a:r>
            <a:r>
              <a:rPr sz="1400" spc="944" dirty="0">
                <a:solidFill>
                  <a:srgbClr val="000000"/>
                </a:solidFill>
                <a:latin typeface="WNGASS+ArialMT"/>
                <a:cs typeface="WNGASS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WNGASS+ArialMT"/>
                <a:cs typeface="WNGASS+ArialMT"/>
              </a:rPr>
              <a:t>Slave.2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2924" y="4329538"/>
            <a:ext cx="4724399" cy="970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一个失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联节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点造成整个系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统</a:t>
            </a:r>
          </a:p>
          <a:p>
            <a:pPr marL="0" marR="0">
              <a:lnSpc>
                <a:spcPts val="3351"/>
              </a:lnSpc>
              <a:spcBef>
                <a:spcPts val="937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不可用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2924" y="5359800"/>
            <a:ext cx="2755961" cy="987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: 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没有数据</a:t>
            </a:r>
            <a:r>
              <a:rPr sz="3000" dirty="0">
                <a:solidFill>
                  <a:srgbClr val="000000"/>
                </a:solidFill>
                <a:latin typeface="SimHei"/>
                <a:cs typeface="SimHei"/>
              </a:rPr>
              <a:t>丢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失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  <a:p>
            <a:pPr marL="0" marR="0">
              <a:lnSpc>
                <a:spcPts val="3351"/>
              </a:lnSpc>
              <a:spcBef>
                <a:spcPts val="723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: </a:t>
            </a:r>
            <a:r>
              <a:rPr sz="3000" dirty="0">
                <a:solidFill>
                  <a:srgbClr val="000000"/>
                </a:solidFill>
                <a:latin typeface="SQTFCI+MS-PGothic"/>
                <a:cs typeface="SQTFCI+MS-PGothic"/>
              </a:rPr>
              <a:t>可用性降低</a:t>
            </a:r>
            <a:r>
              <a:rPr sz="3000" dirty="0">
                <a:solidFill>
                  <a:srgbClr val="000000"/>
                </a:solidFill>
                <a:latin typeface="WNGASS+ArialMT"/>
                <a:cs typeface="WNGASS+ArialMT"/>
              </a:rPr>
              <a:t>.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C171D38-3D5A-924C-6A06-26C760FCC530}"/>
              </a:ext>
            </a:extLst>
          </p:cNvPr>
          <p:cNvGrpSpPr/>
          <p:nvPr/>
        </p:nvGrpSpPr>
        <p:grpSpPr>
          <a:xfrm>
            <a:off x="7740352" y="196476"/>
            <a:ext cx="1080000" cy="1257983"/>
            <a:chOff x="7668344" y="209317"/>
            <a:chExt cx="1080000" cy="1257983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AA9C558-9C68-2554-DEB5-90E72C5DB88C}"/>
                </a:ext>
              </a:extLst>
            </p:cNvPr>
            <p:cNvGrpSpPr/>
            <p:nvPr/>
          </p:nvGrpSpPr>
          <p:grpSpPr>
            <a:xfrm>
              <a:off x="7668344" y="209317"/>
              <a:ext cx="1080000" cy="864000"/>
              <a:chOff x="3347864" y="775296"/>
              <a:chExt cx="3600000" cy="2880000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22EB49A-F82D-0FAB-CD8B-9C4A8838980C}"/>
                  </a:ext>
                </a:extLst>
              </p:cNvPr>
              <p:cNvSpPr/>
              <p:nvPr/>
            </p:nvSpPr>
            <p:spPr>
              <a:xfrm>
                <a:off x="3347864" y="775296"/>
                <a:ext cx="3600000" cy="2880000"/>
              </a:xfrm>
              <a:prstGeom prst="ellipse">
                <a:avLst/>
              </a:prstGeom>
              <a:solidFill>
                <a:srgbClr val="EDF0F4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形 18">
                <a:extLst>
                  <a:ext uri="{FF2B5EF4-FFF2-40B4-BE49-F238E27FC236}">
                    <a16:creationId xmlns:a16="http://schemas.microsoft.com/office/drawing/2014/main" id="{84A11E30-3F6F-1193-4F39-977605D8E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71514" y="990600"/>
                <a:ext cx="2552700" cy="2438400"/>
              </a:xfrm>
              <a:prstGeom prst="rect">
                <a:avLst/>
              </a:prstGeom>
            </p:spPr>
          </p:pic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95BF528-4158-56B1-50CD-A944ED16F11E}"/>
                </a:ext>
              </a:extLst>
            </p:cNvPr>
            <p:cNvSpPr txBox="1"/>
            <p:nvPr/>
          </p:nvSpPr>
          <p:spPr>
            <a:xfrm>
              <a:off x="7794954" y="1097968"/>
              <a:ext cx="82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Paxos</a:t>
              </a:r>
              <a:endParaRPr lang="zh-CN" altLang="en-US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2206</Words>
  <Application>Microsoft Office PowerPoint</Application>
  <PresentationFormat>全屏显示(4:3)</PresentationFormat>
  <Paragraphs>706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CVMEBU+Arial-BoldMT</vt:lpstr>
      <vt:lpstr>Calibri</vt:lpstr>
      <vt:lpstr>微软雅黑</vt:lpstr>
      <vt:lpstr>Algerian</vt:lpstr>
      <vt:lpstr>SimHei</vt:lpstr>
      <vt:lpstr>SQTFCI+MS-PGothic</vt:lpstr>
      <vt:lpstr>WNGASS+ArialMT</vt:lpstr>
      <vt:lpstr>SimHei</vt:lpstr>
      <vt:lpstr>Times New Roman</vt:lpstr>
      <vt:lpstr>MV Boli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18236</dc:creator>
  <cp:lastModifiedBy>highness K</cp:lastModifiedBy>
  <cp:revision>21</cp:revision>
  <dcterms:modified xsi:type="dcterms:W3CDTF">2024-06-15T07:58:13Z</dcterms:modified>
</cp:coreProperties>
</file>