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84" r:id="rId6"/>
    <p:sldId id="260" r:id="rId7"/>
    <p:sldId id="285" r:id="rId8"/>
    <p:sldId id="288" r:id="rId9"/>
    <p:sldId id="291" r:id="rId10"/>
    <p:sldId id="295" r:id="rId11"/>
    <p:sldId id="290" r:id="rId12"/>
    <p:sldId id="293" r:id="rId13"/>
    <p:sldId id="297" r:id="rId14"/>
    <p:sldId id="298" r:id="rId15"/>
    <p:sldId id="294" r:id="rId16"/>
    <p:sldId id="296" r:id="rId17"/>
    <p:sldId id="270" r:id="rId18"/>
    <p:sldId id="289" r:id="rId19"/>
    <p:sldId id="268" r:id="rId20"/>
    <p:sldId id="269" r:id="rId21"/>
    <p:sldId id="271" r:id="rId22"/>
    <p:sldId id="272" r:id="rId23"/>
    <p:sldId id="263" r:id="rId24"/>
    <p:sldId id="274" r:id="rId25"/>
    <p:sldId id="276" r:id="rId26"/>
    <p:sldId id="277" r:id="rId27"/>
    <p:sldId id="278" r:id="rId28"/>
    <p:sldId id="279" r:id="rId29"/>
    <p:sldId id="280" r:id="rId30"/>
    <p:sldId id="275" r:id="rId31"/>
    <p:sldId id="282" r:id="rId32"/>
    <p:sldId id="283" r:id="rId33"/>
    <p:sldId id="281" r:id="rId34"/>
    <p:sldId id="264" r:id="rId35"/>
    <p:sldId id="266" r:id="rId36"/>
    <p:sldId id="287" r:id="rId37"/>
    <p:sldId id="26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highness" initials="Kh" lastIdx="1" clrIdx="0">
    <p:extLst>
      <p:ext uri="{19B8F6BF-5375-455C-9EA6-DF929625EA0E}">
        <p15:presenceInfo xmlns:p15="http://schemas.microsoft.com/office/powerpoint/2012/main" userId="36c43cf37e316f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328D1-1F75-41AE-ACE7-ABE4C0BF44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65D50-882B-411C-94F7-ED5510613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6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3226-FC3B-4B3E-BC77-191E0CA8CE7B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238C-7798-4622-B292-53BBC53A01E9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98E9-38F7-41AD-80D5-38398F6C64FC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8A56-4BD4-4780-B056-F58ED789590D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24CB-DCFE-4E4F-8010-822A38096E00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06A7-699A-4139-8512-C0DF30F9834E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1057-7224-449C-A5F2-70E9EA668B9E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6C8E-7400-43A2-AC19-7C4FAFB21D07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ECAE-E744-41B3-BE54-E156A8F5F5C5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6491-9DF6-400B-85F8-B6ED0F9FA151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4F5-1915-44D8-948A-E0844BC52064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38FC-C3ED-42AE-95DF-4A7C040D3C3A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-2540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533400" y="3696796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</a:rPr>
              <a:t>InnoDB</a:t>
            </a:r>
            <a:r>
              <a:rPr lang="zh-CN" altLang="en-US" sz="5400" b="1" dirty="0">
                <a:solidFill>
                  <a:schemeClr val="bg1"/>
                </a:solidFill>
              </a:rPr>
              <a:t>存储引擎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95CDB1B-1CD6-097A-BA53-07E527E9BC59}"/>
              </a:ext>
            </a:extLst>
          </p:cNvPr>
          <p:cNvSpPr txBox="1"/>
          <p:nvPr/>
        </p:nvSpPr>
        <p:spPr>
          <a:xfrm>
            <a:off x="533400" y="4990236"/>
            <a:ext cx="669358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sz="3600" dirty="0">
                <a:solidFill>
                  <a:srgbClr val="2388DB"/>
                </a:solidFill>
                <a:latin typeface="+mn-ea"/>
                <a:cs typeface="SimHei"/>
              </a:rPr>
              <a:t>语句的执行过程</a:t>
            </a:r>
            <a:endParaRPr sz="36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667C47C-D6F7-C80F-A25C-A04319E45041}"/>
              </a:ext>
            </a:extLst>
          </p:cNvPr>
          <p:cNvSpPr txBox="1"/>
          <p:nvPr/>
        </p:nvSpPr>
        <p:spPr>
          <a:xfrm>
            <a:off x="9286875" y="6214756"/>
            <a:ext cx="290512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2023-09 @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灿太</a:t>
            </a: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12" y="1357563"/>
            <a:ext cx="1905000" cy="190500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7825D1-159F-D310-40D6-329D2B2B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8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-60323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536922"/>
            <a:ext cx="10658475" cy="16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事务的并发控制方式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 algn="l">
              <a:buAutoNum type="arabicPeriod"/>
            </a:pPr>
            <a:r>
              <a:rPr lang="en-US" altLang="zh-CN" i="0" dirty="0">
                <a:solidFill>
                  <a:srgbClr val="2388DB"/>
                </a:solidFill>
                <a:effectLst/>
                <a:latin typeface="+mn-ea"/>
              </a:rPr>
              <a:t>Two-phase Locking (MV2PL) — </a:t>
            </a:r>
            <a:r>
              <a:rPr lang="en-US" altLang="zh-CN" i="0" dirty="0" err="1">
                <a:solidFill>
                  <a:srgbClr val="2388DB"/>
                </a:solidFill>
                <a:effectLst/>
                <a:latin typeface="+mn-ea"/>
              </a:rPr>
              <a:t>InnoDB</a:t>
            </a:r>
            <a:endParaRPr lang="en-US" altLang="zh-CN" i="0" dirty="0">
              <a:solidFill>
                <a:srgbClr val="2388DB"/>
              </a:solidFill>
              <a:effectLst/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zh-CN" i="0" dirty="0">
                <a:solidFill>
                  <a:srgbClr val="2388DB"/>
                </a:solidFill>
                <a:effectLst/>
                <a:latin typeface="+mn-ea"/>
              </a:rPr>
              <a:t>Timestamp Ordering (MVTO)</a:t>
            </a:r>
          </a:p>
          <a:p>
            <a:pPr marL="342900" indent="-342900" algn="l"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</a:rPr>
              <a:t>Optimistic Concurrency Control (MVOCC)</a:t>
            </a:r>
            <a:endParaRPr lang="en-US" altLang="zh-CN" i="0" dirty="0">
              <a:solidFill>
                <a:srgbClr val="2388DB"/>
              </a:solidFill>
              <a:effectLst/>
              <a:latin typeface="+mn-ea"/>
            </a:endParaRPr>
          </a:p>
          <a:p>
            <a:pPr marL="342900" indent="-342900">
              <a:lnSpc>
                <a:spcPts val="3351"/>
              </a:lnSpc>
              <a:buAutoNum type="arabicPeriod"/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11ED01-9AF2-EAE9-2C22-C0FB447F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2" y="3128736"/>
            <a:ext cx="10075333" cy="356846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8F958F-4481-AFB0-F8D1-B61B3F5B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4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926389"/>
            <a:ext cx="10658475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AREIS/KVL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论文提出一套完整的、高并发的实现算法，引导了</a:t>
            </a:r>
            <a:r>
              <a:rPr lang="en-US" altLang="zh-CN" dirty="0" err="1">
                <a:solidFill>
                  <a:srgbClr val="2388DB"/>
                </a:solidFill>
                <a:latin typeface="SimHei"/>
                <a:cs typeface="SimHei"/>
              </a:rPr>
              <a:t>B+Tree</a:t>
            </a:r>
            <a:r>
              <a:rPr lang="zh-CN" altLang="en-US">
                <a:solidFill>
                  <a:srgbClr val="2388DB"/>
                </a:solidFill>
                <a:latin typeface="SimHei"/>
                <a:cs typeface="SimHei"/>
              </a:rPr>
              <a:t>加锁领域几十年的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研究和工业实现。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：隔离多个事务，实现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ACID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特性。锁定数据库的逻辑内容，支持复杂的调度策略。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Latch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：保护内存中数据结构，实现线程安全，轻量级，通过规定的顺序申请以避免死锁。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2446F96A-6C66-1ABA-2C13-8661CF6AF8F8}"/>
              </a:ext>
            </a:extLst>
          </p:cNvPr>
          <p:cNvGraphicFramePr>
            <a:graphicFrameLocks noGrp="1"/>
          </p:cNvGraphicFramePr>
          <p:nvPr/>
        </p:nvGraphicFramePr>
        <p:xfrm>
          <a:off x="1899139" y="3429000"/>
          <a:ext cx="8913240" cy="284079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971080">
                  <a:extLst>
                    <a:ext uri="{9D8B030D-6E8A-4147-A177-3AD203B41FA5}">
                      <a16:colId xmlns:a16="http://schemas.microsoft.com/office/drawing/2014/main" val="1389084275"/>
                    </a:ext>
                  </a:extLst>
                </a:gridCol>
                <a:gridCol w="2971080">
                  <a:extLst>
                    <a:ext uri="{9D8B030D-6E8A-4147-A177-3AD203B41FA5}">
                      <a16:colId xmlns:a16="http://schemas.microsoft.com/office/drawing/2014/main" val="2596096711"/>
                    </a:ext>
                  </a:extLst>
                </a:gridCol>
                <a:gridCol w="2971080">
                  <a:extLst>
                    <a:ext uri="{9D8B030D-6E8A-4147-A177-3AD203B41FA5}">
                      <a16:colId xmlns:a16="http://schemas.microsoft.com/office/drawing/2014/main" val="2491230754"/>
                    </a:ext>
                  </a:extLst>
                </a:gridCol>
              </a:tblGrid>
              <a:tr h="56815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72061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隔离级别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用户事务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0505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保护对象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数据库内容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内存数据结构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816888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整个事务周期</a:t>
                      </a:r>
                      <a:endParaRPr lang="en-US" altLang="zh-C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临界区代码前后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54438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死锁检测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监测并解决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避免死锁出现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61141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FC483-9078-8E77-6A15-8D9F8AEB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-Latch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3" y="1926389"/>
            <a:ext cx="10070570" cy="34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Latch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是我们传统意义上的锁，可以称为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闩锁，保护内存中的物理数据。</a:t>
            </a:r>
            <a:endParaRPr lang="en-US" altLang="zh-CN" b="0" i="0" dirty="0">
              <a:solidFill>
                <a:srgbClr val="2388DB"/>
              </a:solidFill>
              <a:effectLst/>
              <a:latin typeface="Lato" panose="020F0502020204030204" pitchFamily="34" charset="0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Lato" panose="020F0502020204030204" pitchFamily="34" charset="0"/>
            </a:endParaRPr>
          </a:p>
          <a:p>
            <a:pPr>
              <a:lnSpc>
                <a:spcPts val="3351"/>
              </a:lnSpc>
            </a:pP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在多线程场景下，内存池中的一个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B-tree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节点在被一个线程读取时，不能被另一个线程修改，这种场景就是多线程编程中共享数据的临界区问题。数据库中使用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latch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来控制单个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B-tree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节点的访问，从而保持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B-tree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物理结构的一致性，通常在每个节点的描述符中嵌入一个对应的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latch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 dirty="0">
              <a:solidFill>
                <a:srgbClr val="2388DB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351"/>
              </a:lnSpc>
            </a:pPr>
            <a:r>
              <a:rPr lang="en-US" altLang="zh-CN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Latch Coupling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：当从</a:t>
            </a:r>
            <a:r>
              <a:rPr lang="en-US" altLang="zh-CN" b="0" i="0" dirty="0" err="1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B+Tree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的一个父节点到子节点，这期间不能有其他线程改变子节点，这时候需要持有父节点的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Latch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直到查询到子节点的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Latch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。</a:t>
            </a:r>
            <a:endParaRPr lang="en-US" altLang="zh-CN" b="0" i="0" dirty="0">
              <a:solidFill>
                <a:srgbClr val="2388DB"/>
              </a:solidFill>
              <a:effectLst/>
              <a:latin typeface="Lato" panose="020F050202020403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0AB4C0-9C57-9B18-DF38-EEA024BC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0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-Latch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3" y="1926389"/>
            <a:ext cx="2763838" cy="2126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5.6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及之前版本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写操作在触发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SMO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操作的情况下，因为持有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Index X Latch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，所有操作都无法进行。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521D94-F6FD-D044-875F-2445F94E2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45" y="1696135"/>
            <a:ext cx="7980330" cy="470746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598EF-0C11-0065-280D-FC2A541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1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-Latch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3" y="1926389"/>
            <a:ext cx="2763838" cy="25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5.7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及之后的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8.0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版本，针对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SMO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操作阻塞读 的问题，引入例如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SX Latch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 Latch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SX Latch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冲突，但是和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 Latch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不冲突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598EF-0C11-0065-280D-FC2A541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20730F-C9DF-CA73-AF0A-2087C99D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55" y="1475693"/>
            <a:ext cx="7984445" cy="51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0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-Latch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951790"/>
            <a:ext cx="10730971" cy="299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树的问题在于，自上而下的搜索过程决定了加锁过程也是自上而下的。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哪怕是对一个个小小的叶子结点做读写操作，也要对根节点上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Latch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。一旦触发了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SMO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操作，那么好了，整棵树都不能动了。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后来，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树出现了其他变种，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B*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B-Link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COW 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树、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Bw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树等等，支持更强的并发能力。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还有，今天追加写的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LSM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Facebook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MyRocks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存储引擎就是基于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RocksDB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LevelDB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）研发的。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6A4D31-C883-ABB4-F8D1-8D1C0145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1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-Lock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926389"/>
            <a:ext cx="10866438" cy="3870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的两阶段加锁将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的申请和释放分为两步：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在事务过程中统一加锁；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在事务提交或者回滚后统一放锁。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事务在创建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对象的过程中，需要判断是否与其他事务持有的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冲突。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对于冲突情况，需要进入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waiting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队列，而在持有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的事务提交或者回滚释放锁之后，选择等待队列中事务进行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Grant Lock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2EEAB5-3197-B371-183E-07BE4D51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4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-Lock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101725" y="1635811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Lock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的静态数据结构 </a:t>
            </a:r>
            <a:r>
              <a:rPr lang="en-US" altLang="zh-CN" dirty="0" err="1">
                <a:solidFill>
                  <a:srgbClr val="2388DB"/>
                </a:solidFill>
                <a:latin typeface="SimHei"/>
                <a:cs typeface="SimHei"/>
              </a:rPr>
              <a:t>lock_t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076FFA-C9C7-6ACD-CA81-9452AFDA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78" y="1429810"/>
            <a:ext cx="6618522" cy="522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664E9EE-480E-BD8C-663A-65E49CF00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2" y="2304371"/>
            <a:ext cx="4210050" cy="36480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9DCD7-3C82-E2E0-6C6A-838B6168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5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-Lock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101725" y="1635811"/>
            <a:ext cx="10658475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使用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int32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mode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5E5D37-F633-F666-0DD0-CD58E240D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690486"/>
            <a:ext cx="7721600" cy="3622407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080FE7FC-148F-EB1A-C33E-45B732554818}"/>
              </a:ext>
            </a:extLst>
          </p:cNvPr>
          <p:cNvSpPr txBox="1"/>
          <p:nvPr/>
        </p:nvSpPr>
        <p:spPr>
          <a:xfrm>
            <a:off x="8917353" y="3446688"/>
            <a:ext cx="2922954" cy="2546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0-3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：表示锁模式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4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：表示是否表锁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5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：表锁是否行锁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8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：表示是否锁等待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9-31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：表示记录锁类型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2802B1-618A-4AD9-EDC4-C53570108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5" y="2300366"/>
            <a:ext cx="4079875" cy="543547"/>
          </a:xfrm>
          <a:prstGeom prst="rect">
            <a:avLst/>
          </a:prstGeom>
        </p:spPr>
      </p:pic>
      <p:sp>
        <p:nvSpPr>
          <p:cNvPr id="9" name="AutoShape 2" descr="img">
            <a:extLst>
              <a:ext uri="{FF2B5EF4-FFF2-40B4-BE49-F238E27FC236}">
                <a16:creationId xmlns:a16="http://schemas.microsoft.com/office/drawing/2014/main" id="{3F68E4DB-5CF4-4EC4-9829-283B268C20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92D083CE-DE2C-384D-20C5-E6FB68DF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-Lock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6C7071-83FF-23DA-C0A6-86796D8E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2250932"/>
            <a:ext cx="10601325" cy="433387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0E85FB-4899-4814-D652-7557F34B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6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196DE-3068-78FC-2A39-DDE7484421A1}"/>
              </a:ext>
            </a:extLst>
          </p:cNvPr>
          <p:cNvSpPr txBox="1"/>
          <p:nvPr/>
        </p:nvSpPr>
        <p:spPr>
          <a:xfrm>
            <a:off x="533400" y="1696135"/>
            <a:ext cx="6100762" cy="3959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1.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开启事务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2.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解析</a:t>
            </a: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、生成查询计划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3.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查询数据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4.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校验锁和加锁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5.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修改数据、生成日志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6.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本地提交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7.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主从复制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8.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返回结果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9.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脏页刷盘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E7C2B-458D-7E01-959C-818F1406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2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-Lock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200150" y="5147866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Online DDL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有一个锁降级和升级的过程。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PREPPARE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COMMIT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阶段持有元数据写锁，会阻塞写操作。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EXECUTE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阶段降级为元数据读锁，写操作可以正常进行。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28301C-DFCD-60C1-F8F9-F67EB5D2F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08746"/>
            <a:ext cx="9791700" cy="30765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2EA51-FD98-B4DF-8036-FBA739A6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5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939445"/>
            <a:ext cx="9919758" cy="255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加锁之后，就可以安全地对数据进行修改操作。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存储引擎在这一步主要写三部分内容：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数据页：修改数据的本体；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MEM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日志，实现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快照隔离，以及事务回滚；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WAL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日志，保证数据页、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的安全，用于崩溃恢复。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FD8685-E67B-BD65-F4D8-52D0B162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1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635811"/>
            <a:ext cx="9919758" cy="473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）数据页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修改前后这行数据的大小完全没变：就地更新。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任何字段的大小发生了变化：先删后插。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主要流程：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修改数据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数据页进入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 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释放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X Latch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如果修改超过数据页的空间上限，会触发页的分裂，会导致主键索引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树的一系列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SMO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操作（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Structure Modification Operation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），这里不做详细讨论。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57B221-E429-89AF-4D94-A3501750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57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记录的是事务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和修改后的值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，形成一个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&lt;T, X, Y&gt;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三元组。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有两种格式：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7EA52-D884-DA15-A93D-B9DCE295C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3269564"/>
            <a:ext cx="10725150" cy="195262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2881D-838A-1E32-3F77-EB609CC7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7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的实现：查询语句在查询前生成一个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ReadView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，和查找到数据的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trx_id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比较，不符合条件则通过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roll_pointer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向前追溯，直至找到符合条件的版本。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ECF48-B59E-ABDF-4BE8-5D0A5B751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5" y="3137617"/>
            <a:ext cx="6057370" cy="310940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DEDFC-F60F-0133-AF63-FDE662D1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69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303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wal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日志，为了保证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crash-safe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，需要记录的内容非常多。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格式如下所示：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的类型（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MySQL8.0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中，有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65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种）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：表空间号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number: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页号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data: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把页中哪个位置修改成了哪些值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BDFF6-1CD7-6592-0A4C-7BCE3ADB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3033712"/>
            <a:ext cx="7077075" cy="79057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35DBD-A0E4-A28B-86AA-38960CCC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49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546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在当前例子中可能需要记录的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因为这行数据的字符数发生了变化，要删除旧记录，再插入新记录；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要对上一条记录的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next_record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属性进行修改；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Directory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Header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的内容变化；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导致节点分裂与合并的情况。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5E05E-83B3-61C9-F677-88FC38A4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99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12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MTR(Mini-Transaction)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概念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可以包含一组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，无论是写入还是恢复时，都需要保证这组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的原子性。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的最后，会有一种特殊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被生成并写入；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恢复时，只有读取到这个特殊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，才认为这个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组是完整的。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C841E-F2AD-13CE-6C3B-30BA5B5E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98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516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有全局递增序列号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LSN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，在生成时需要写入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是一块连续内存空间，由一个个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组成。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block: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buffer: 16MB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(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innodb_log_buffer_size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参数控制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)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buf_next_to_write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：标记已经刷盘的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buf_free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：记录最新生成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18BE6-C40B-E550-E68B-A21BDD6B8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4035422"/>
            <a:ext cx="7934325" cy="17907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82893-644E-67C3-BF72-20DF997A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3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7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执行完成，事务提交前，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是否需要落盘？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是不需要的，对于整个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执行过程中产生的任何信息：修改的数据页、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，当前都仅存在于内存中，即时宕机丢失，也没有任何问题，相当于这条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从未执行过。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但是还是有很多可能原因导致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落盘：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事务提交时；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FontTx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空间不足（低于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50%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后台线程周期性刷 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服务正常关闭；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write pos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超过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checkpoint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42AD3C-2E3D-26B3-4368-67B53ED6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2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1. </a:t>
            </a:r>
            <a:r>
              <a:rPr lang="zh-CN" altLang="en-US" sz="3600" b="1" dirty="0">
                <a:solidFill>
                  <a:schemeClr val="bg1"/>
                </a:solidFill>
              </a:rPr>
              <a:t>开启事务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28A4184-4440-5953-ED14-9624E3ACB390}"/>
              </a:ext>
            </a:extLst>
          </p:cNvPr>
          <p:cNvSpPr txBox="1"/>
          <p:nvPr/>
        </p:nvSpPr>
        <p:spPr>
          <a:xfrm>
            <a:off x="766762" y="4644189"/>
            <a:ext cx="10658475" cy="2110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默认情况下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，如果我们没有显示开启事务，而是直接执行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，那么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就会隐式开启一个事务，并在这条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执行结束后自动提交。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如果我们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set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，或者执行了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begin / start transaction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显示开启事务，那么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执行完成后不会自动提交，需要手动发起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commit / rollback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469B6D-F870-67C3-CE11-ED5F2A183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4" y="1671220"/>
            <a:ext cx="8324850" cy="264795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627AD4-B3EB-46A4-8F1E-9EB3A098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6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提交阶段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要写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服务器要写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E82147F-E09A-1F56-3190-3496BB3CC849}"/>
              </a:ext>
            </a:extLst>
          </p:cNvPr>
          <p:cNvSpPr txBox="1"/>
          <p:nvPr/>
        </p:nvSpPr>
        <p:spPr>
          <a:xfrm>
            <a:off x="1136121" y="280200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Q</a:t>
            </a:r>
            <a:r>
              <a:rPr lang="zh-CN" altLang="en-US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：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如何保证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 redo log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和 </a:t>
            </a:r>
            <a:r>
              <a:rPr lang="en-US" altLang="zh-CN" sz="1800" kern="1200" dirty="0" err="1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binlog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的状态一致性？</a:t>
            </a:r>
            <a:endParaRPr lang="zh-CN" altLang="zh-CN" dirty="0">
              <a:effectLst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C72A6-07FD-2E0B-9580-AC63EEDF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35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67CFFCF-9CBD-300F-D9E2-C71D291A76AA}"/>
              </a:ext>
            </a:extLst>
          </p:cNvPr>
          <p:cNvSpPr txBox="1"/>
          <p:nvPr/>
        </p:nvSpPr>
        <p:spPr>
          <a:xfrm>
            <a:off x="1136121" y="1782715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分布式事务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eXtended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Architecture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）协议，属于二阶段提交（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2PC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协议中，分为两个角色：事务管理器（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TM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）和 资源管理器 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RM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5D40D-FF91-E88F-E244-EB2F2643D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21" y="2715268"/>
            <a:ext cx="4839758" cy="345111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3C6A5D-7F18-1F20-F42C-E6276E2B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60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4045645-DDBB-0797-E5F6-77F9BC48BCE2}"/>
              </a:ext>
            </a:extLst>
          </p:cNvPr>
          <p:cNvSpPr txBox="1"/>
          <p:nvPr/>
        </p:nvSpPr>
        <p:spPr>
          <a:xfrm>
            <a:off x="1136121" y="1782715"/>
            <a:ext cx="9919758" cy="51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本地提交使用的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1. prepare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write/sync 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⇒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TRX_PREPARED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2. commit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Server write/sync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⇒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TRX_NOT_STRATED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宕机时不同状态的处理：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TRX_ACTIVE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，直接回滚事务；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，表示事务的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均已落盘，事务已提交；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TRX_PERPARED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，根据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的写入状态来判断提交还是回滚，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未写入成功则回滚，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写入成功则提交并修改事务状态为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274B9-69DA-7505-38FB-F9BF722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51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刷盘时机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sync_binlog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：关闭写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：每次提交都刷盘（默认）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组提交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innodb_flush_log_at_trx_commit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：每秒刷盘（可能丢失事务）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：每次提交写刷盘（默认）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：每秒或者每次提交刷盘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3C66F4-89A2-57A0-DEF6-3517311C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86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7. </a:t>
            </a:r>
            <a:r>
              <a:rPr lang="zh-CN" altLang="en-US" sz="3600" b="1" dirty="0">
                <a:solidFill>
                  <a:schemeClr val="bg1"/>
                </a:solidFill>
              </a:rPr>
              <a:t>主备复制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F0860AE-DC71-5750-3767-97FB196E04F8}"/>
              </a:ext>
            </a:extLst>
          </p:cNvPr>
          <p:cNvSpPr txBox="1"/>
          <p:nvPr/>
        </p:nvSpPr>
        <p:spPr>
          <a:xfrm>
            <a:off x="1136121" y="1635811"/>
            <a:ext cx="9919758" cy="169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主备复制的策略：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异步复制：主库写完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后即可返回提交成功，无需等待备库响应。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半同步复制：主库接收到指定数量的备机转储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成功的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后，返回提交成功。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同步复制：主库等到备库回放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执行完事务后才可提交成功。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063238B-EABF-CC6C-24C8-AC7A4F8D01E2}"/>
              </a:ext>
            </a:extLst>
          </p:cNvPr>
          <p:cNvSpPr txBox="1"/>
          <p:nvPr/>
        </p:nvSpPr>
        <p:spPr>
          <a:xfrm>
            <a:off x="1136121" y="3803277"/>
            <a:ext cx="9919758" cy="12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Q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：备库一直没有响应怎么办？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原生的半同步复制机制在这里会有一个超时时间，超过这个时间备库还没有响应，主机自动提交。这里是不安全的，因为半同步复制退化成了异步复制。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A1E18-2449-C28E-AA5F-3F3A30F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8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7F282D4-9D8F-8650-18D8-CE458A72918F}"/>
              </a:ext>
            </a:extLst>
          </p:cNvPr>
          <p:cNvSpPr txBox="1"/>
          <p:nvPr/>
        </p:nvSpPr>
        <p:spPr>
          <a:xfrm>
            <a:off x="1136121" y="1635811"/>
            <a:ext cx="9919758" cy="169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的页大小默认是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16K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Linux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的页大小默认是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4K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，因此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的一页数据需要分四次刷盘上，因此这个操作并非原子的。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比如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OS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在写第二个页的时候断电，这时候会造成页的数据损坏，这种损坏依靠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是无法恢复的（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记录是对页是物流操作，不会记录页的全量数据）。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200BA9F-C2FE-03DD-7947-AEAC084C35F1}"/>
              </a:ext>
            </a:extLst>
          </p:cNvPr>
          <p:cNvSpPr txBox="1"/>
          <p:nvPr/>
        </p:nvSpPr>
        <p:spPr>
          <a:xfrm>
            <a:off x="1136121" y="3615435"/>
            <a:ext cx="9919758" cy="299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使用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解决这个问题，虽然名字中带有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，但是它其实是内存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磁盘双重结构。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当有数据刷盘时：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页数据先通过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memcpy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函数拷贝至内存中的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内存中的数据页，通过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fsync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刷到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的磁盘上，分两次写入磁盘共享表空间，每次写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1MB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（顺序写，性能很高）；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内存中的数据页，再刷到数据磁盘存储的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ibd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文件中（离散写）。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A7AC4-19BD-FD81-C0DA-085D6EA2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26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088E7-56C5-2FEE-06E0-A70BD328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545540"/>
            <a:ext cx="9391650" cy="496252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14EB4-4A60-DDC7-D11A-3E5E0CFB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77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4986866" y="3565795"/>
            <a:ext cx="221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Thanks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061230"/>
            <a:ext cx="1905000" cy="1905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C6221-E88D-2413-8327-F26C775C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1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143436-CE5C-EEEF-8F31-45E9C9DBC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449669"/>
            <a:ext cx="6686550" cy="382905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ACAA2AE-C864-B7E5-63D0-56088AE2E256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执行流程</a:t>
            </a: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5A97C-FCB0-2D64-A5C4-3CD7B9D8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8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625D57-5082-3D52-F956-3442B5EBE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959045"/>
            <a:ext cx="9016999" cy="4585712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567121A9-DF20-0D6A-52F5-05A06F87577D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生成查询计划</a:t>
            </a:r>
            <a:endParaRPr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FB5BF-82B2-5607-36E0-9CF9F24A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A30A1DB-5586-8BB7-F24A-5823F12D89DB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为了加速与磁盘的交互，设计了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缓冲池，存储内容如下：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58313-5834-D7D3-8E57-213E81D9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2" y="1985962"/>
            <a:ext cx="5743575" cy="2886075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C0B2B7B-8E38-7A9B-4FA2-73A5BAB31349}"/>
              </a:ext>
            </a:extLst>
          </p:cNvPr>
          <p:cNvSpPr txBox="1"/>
          <p:nvPr/>
        </p:nvSpPr>
        <p:spPr>
          <a:xfrm>
            <a:off x="851428" y="5068445"/>
            <a:ext cx="10658475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为每一个缓存页都创建了一个描述块，记录了缓存页的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、缓存页地址，描述块与缓存页一一对应。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同时使用一个哈希表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Table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加速对缓存页地址的检索，使用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key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，控制块的地址作为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value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81C11A-3493-FE55-A7E7-79F0F498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6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C00A7B70-7422-E7A0-CC16-4F9EDD329D1D}"/>
              </a:ext>
            </a:extLst>
          </p:cNvPr>
          <p:cNvSpPr txBox="1"/>
          <p:nvPr/>
        </p:nvSpPr>
        <p:spPr>
          <a:xfrm>
            <a:off x="851428" y="1463148"/>
            <a:ext cx="10658475" cy="1687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中有三条链表：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Free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：空闲链，负责管理未被使用的缓冲池空间。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LRU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：最近最少使用链，负责在缓冲池满时淘汰缓冲页。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：脏链，主要负责管理要被刷新到磁盘的页。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1648A-CE14-E4FA-E946-D76A444A7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40" y="3230479"/>
            <a:ext cx="6038850" cy="31242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36DDE-1CA9-6917-5016-57654FF1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1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59F900A-3EB2-61D8-84AC-EF706AD555B8}"/>
              </a:ext>
            </a:extLst>
          </p:cNvPr>
          <p:cNvSpPr txBox="1"/>
          <p:nvPr/>
        </p:nvSpPr>
        <p:spPr>
          <a:xfrm>
            <a:off x="261493" y="1635811"/>
            <a:ext cx="4457991" cy="3870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数据页结构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用户记录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User Records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根据索引排序，会被分组，每组的最大记录的地址偏移量提取出来，从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File Trailer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往前写，每个地址占用两个字节，称作槽，形成 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Directory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查询记录时先从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Directory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二分查找，定位记录所在的组，再遍历组，提高效率。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B0B1CA-BE58-2B11-AF9F-4A8D73E81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87" y="1492737"/>
            <a:ext cx="6978820" cy="523955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F8CF1E-C641-C0CD-D8CF-42531E4E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536922"/>
            <a:ext cx="10658475" cy="5178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数据库事务隔离发展史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1992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年，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ANSI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+mn-ea"/>
              </a:rPr>
              <a:t>定义了异象标准，并根据所排除的异象，定义了，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+mn-ea"/>
              </a:rPr>
              <a:t>Read Uncommitted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+mn-ea"/>
              </a:rPr>
              <a:t>、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+mn-ea"/>
              </a:rPr>
              <a:t>Read Committed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+mn-ea"/>
              </a:rPr>
              <a:t>、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+mn-ea"/>
              </a:rPr>
              <a:t>Repeatable Read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+mn-ea"/>
              </a:rPr>
              <a:t>、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+mn-ea"/>
              </a:rPr>
              <a:t>Serializable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+mn-ea"/>
              </a:rPr>
              <a:t>四个隔离级别；</a:t>
            </a:r>
            <a:endParaRPr lang="en-US" altLang="zh-CN" b="0" i="0" dirty="0">
              <a:solidFill>
                <a:srgbClr val="2388DB"/>
              </a:solidFill>
              <a:effectLst/>
              <a:latin typeface="+mn-ea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http://www.adp-gmbh.ch/ora/misc/isolation_level.html</a:t>
            </a:r>
          </a:p>
          <a:p>
            <a:pPr>
              <a:lnSpc>
                <a:spcPts val="3351"/>
              </a:lnSpc>
            </a:pP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+mn-ea"/>
              </a:rPr>
              <a:t>1995</a:t>
            </a:r>
            <a:r>
              <a:rPr lang="zh-CN" altLang="en-US" dirty="0">
                <a:solidFill>
                  <a:srgbClr val="2388DB"/>
                </a:solidFill>
                <a:latin typeface="+mn-ea"/>
              </a:rPr>
              <a:t> 年，微软的研究员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+mn-ea"/>
              </a:rPr>
              <a:t>选择用更严格的基于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+mn-ea"/>
              </a:rPr>
              <a:t>Lock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+mn-ea"/>
              </a:rPr>
              <a:t>的定义扩大了每个级别限制的范围；</a:t>
            </a:r>
            <a:endParaRPr lang="en-US" altLang="zh-CN" b="0" i="0" dirty="0">
              <a:solidFill>
                <a:srgbClr val="2388DB"/>
              </a:solidFill>
              <a:effectLst/>
              <a:latin typeface="+mn-ea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https://www.microsoft.com/en-us/research/wp-content/uploads/2016/02/tr-95-51.pdf</a:t>
            </a: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strike="noStrike" dirty="0">
                <a:solidFill>
                  <a:srgbClr val="2388DB"/>
                </a:solidFill>
                <a:latin typeface="+mj-ea"/>
                <a:ea typeface="+mj-ea"/>
              </a:rPr>
              <a:t>1999</a:t>
            </a:r>
            <a:r>
              <a:rPr lang="zh-CN" altLang="en-US" strike="noStrike" dirty="0">
                <a:solidFill>
                  <a:srgbClr val="2388DB"/>
                </a:solidFill>
                <a:latin typeface="+mj-ea"/>
                <a:ea typeface="+mj-ea"/>
              </a:rPr>
              <a:t>年，</a:t>
            </a:r>
            <a:r>
              <a:rPr lang="en-US" altLang="zh-CN" b="0" i="0" strike="noStrike" dirty="0">
                <a:solidFill>
                  <a:srgbClr val="2388DB"/>
                </a:solidFill>
                <a:effectLst/>
                <a:latin typeface="+mj-ea"/>
                <a:ea typeface="+mj-ea"/>
              </a:rPr>
              <a:t>A Generalized Theory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+mj-ea"/>
                <a:ea typeface="+mj-ea"/>
              </a:rPr>
              <a:t>认为基于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+mj-ea"/>
                <a:ea typeface="+mj-ea"/>
              </a:rPr>
              <a:t>Lock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+mj-ea"/>
                <a:ea typeface="+mj-ea"/>
              </a:rPr>
              <a:t>的定义过多的扩大了限制的范围，并给出了基于序列化图的定义方式，将每个级别限制的范围最小化。</a:t>
            </a:r>
            <a:endParaRPr lang="en-US" altLang="zh-CN" b="0" i="0" dirty="0">
              <a:solidFill>
                <a:srgbClr val="2388DB"/>
              </a:solidFill>
              <a:effectLst/>
              <a:latin typeface="+mj-ea"/>
              <a:ea typeface="+mj-ea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https://pmg.csail.mit.edu/papers/adya-phd.pdf</a:t>
            </a:r>
            <a:endParaRPr lang="en-US" altLang="zh-CN" sz="1200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0330F-87B0-7441-EB85-9D352183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6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2654</Words>
  <Application>Microsoft Office PowerPoint</Application>
  <PresentationFormat>宽屏</PresentationFormat>
  <Paragraphs>264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SimHei</vt:lpstr>
      <vt:lpstr>Microsoft YaHei</vt:lpstr>
      <vt:lpstr>Microsoft YaHei</vt:lpstr>
      <vt:lpstr>Arial</vt:lpstr>
      <vt:lpstr>Calibri</vt:lpstr>
      <vt:lpstr>Lato</vt:lpstr>
      <vt:lpstr>Open Sans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highness K</dc:creator>
  <cp:lastModifiedBy>K highness</cp:lastModifiedBy>
  <cp:revision>246</cp:revision>
  <dcterms:created xsi:type="dcterms:W3CDTF">2023-08-26T14:38:57Z</dcterms:created>
  <dcterms:modified xsi:type="dcterms:W3CDTF">2023-09-13T17:28:54Z</dcterms:modified>
</cp:coreProperties>
</file>