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85" r:id="rId8"/>
    <p:sldId id="261" r:id="rId9"/>
    <p:sldId id="268" r:id="rId10"/>
    <p:sldId id="269" r:id="rId11"/>
    <p:sldId id="270" r:id="rId12"/>
    <p:sldId id="271" r:id="rId13"/>
    <p:sldId id="272" r:id="rId14"/>
    <p:sldId id="263" r:id="rId15"/>
    <p:sldId id="274" r:id="rId16"/>
    <p:sldId id="276" r:id="rId17"/>
    <p:sldId id="277" r:id="rId18"/>
    <p:sldId id="278" r:id="rId19"/>
    <p:sldId id="279" r:id="rId20"/>
    <p:sldId id="280" r:id="rId21"/>
    <p:sldId id="275" r:id="rId22"/>
    <p:sldId id="282" r:id="rId23"/>
    <p:sldId id="283" r:id="rId24"/>
    <p:sldId id="281" r:id="rId25"/>
    <p:sldId id="264" r:id="rId26"/>
    <p:sldId id="266" r:id="rId27"/>
    <p:sldId id="287" r:id="rId28"/>
    <p:sldId id="26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highness" initials="Kh" lastIdx="1" clrIdx="0">
    <p:extLst>
      <p:ext uri="{19B8F6BF-5375-455C-9EA6-DF929625EA0E}">
        <p15:presenceInfo xmlns:p15="http://schemas.microsoft.com/office/powerpoint/2012/main" userId="36c43cf37e316f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-2540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533400" y="3696796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</a:rPr>
              <a:t>InnoDB</a:t>
            </a:r>
            <a:r>
              <a:rPr lang="zh-CN" altLang="en-US" sz="5400" b="1" dirty="0">
                <a:solidFill>
                  <a:schemeClr val="bg1"/>
                </a:solidFill>
              </a:rPr>
              <a:t>存储引擎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95CDB1B-1CD6-097A-BA53-07E527E9BC59}"/>
              </a:ext>
            </a:extLst>
          </p:cNvPr>
          <p:cNvSpPr txBox="1"/>
          <p:nvPr/>
        </p:nvSpPr>
        <p:spPr>
          <a:xfrm>
            <a:off x="533400" y="4990236"/>
            <a:ext cx="669358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sz="3600" dirty="0">
                <a:solidFill>
                  <a:srgbClr val="2388DB"/>
                </a:solidFill>
                <a:latin typeface="+mn-ea"/>
                <a:cs typeface="SimHei"/>
              </a:rPr>
              <a:t>语句的执行过程</a:t>
            </a:r>
            <a:endParaRPr sz="36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667C47C-D6F7-C80F-A25C-A04319E45041}"/>
              </a:ext>
            </a:extLst>
          </p:cNvPr>
          <p:cNvSpPr txBox="1"/>
          <p:nvPr/>
        </p:nvSpPr>
        <p:spPr>
          <a:xfrm>
            <a:off x="9286875" y="6214756"/>
            <a:ext cx="290512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2023-08-26 @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灿太</a:t>
            </a: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12" y="13575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8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200150" y="5147866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Online DDL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有一个锁降级和升级的过程。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PREPPARE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COMMIT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阶段持有元数据写锁，会阻塞写操作。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EXECUTE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阶段降级为元数据读锁，写操作可以正常进行。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28301C-DFCD-60C1-F8F9-F67EB5D2F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08746"/>
            <a:ext cx="9791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101725" y="1635811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锁结构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EA5FA-2C20-9144-B00E-DD232B170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8" y="2737378"/>
            <a:ext cx="2505075" cy="3076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5E5D37-F633-F666-0DD0-CD58E240D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75" y="2737378"/>
            <a:ext cx="7721600" cy="36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5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939445"/>
            <a:ext cx="9919758" cy="255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加锁之后，就可以安全地对数据进行修改操作。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存储引擎在这一步主要写三部分内容：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数据页：修改数据的本体；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MEM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日志，实现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快照隔离，以及事务回滚；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WAL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日志，保证数据页、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的安全，用于崩溃恢复。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69961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635811"/>
            <a:ext cx="9919758" cy="473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）数据页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修改前后这行数据的大小完全没变：就地更新。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任何字段的大小发生了变化：先删后插。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主要流程：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修改数据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数据页进入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 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释放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X Latch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如果修改超过数据页的空间上限，会触发页的分裂，会导致主键索引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树的一系列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SMO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操作（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Structure Modification Operation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），这里不做详细讨论。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53145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记录的是事务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和修改后的值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，形成一个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&lt;T, X, Y&gt;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三元组。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有两种格式：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7EA52-D884-DA15-A93D-B9DCE295C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3269564"/>
            <a:ext cx="10725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7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的实现：查询语句在查询前生成一个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ReadView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，和查找到数据的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trx_id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比较，不符合条件则通过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roll_pointer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向前追溯，直至找到符合条件的版本。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ECF48-B59E-ABDF-4BE8-5D0A5B751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5" y="3137617"/>
            <a:ext cx="6057370" cy="31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303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wal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日志，为了保证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crash-safe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，需要记录的内容非常多。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格式如下所示：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的类型（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MySQL8.0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中，有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65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种）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：表空间号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number: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页号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data: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把页中哪个位置修改成了哪些值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BDFF6-1CD7-6592-0A4C-7BCE3ADB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3033712"/>
            <a:ext cx="7077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4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546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在当前例子中可能需要记录的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因为这行数据的字符数发生了变化，要删除旧记录，再插入新记录；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要对上一条记录的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next_record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属性进行修改；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Directory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Header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的内容变化；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导致节点分裂与合并的情况。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47919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12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MTR(Mini-Transaction)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概念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可以包含一组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，无论是写入还是恢复时，都需要保证这组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的原子性。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的最后，会有一种特殊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被生成并写入；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恢复时，只有读取到这个特殊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，才认为这个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组是完整的。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06859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516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有全局递增序列号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LSN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，在生成时需要写入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是一块连续内存空间，由一个个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组成。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block: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buffer: 16MB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(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innodb_log_buffer_size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参数控制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)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buf_next_to_write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：标记已经刷盘的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buf_free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：记录最新生成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18BE6-C40B-E550-E68B-A21BDD6B8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4035422"/>
            <a:ext cx="79343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196DE-3068-78FC-2A39-DDE7484421A1}"/>
              </a:ext>
            </a:extLst>
          </p:cNvPr>
          <p:cNvSpPr txBox="1"/>
          <p:nvPr/>
        </p:nvSpPr>
        <p:spPr>
          <a:xfrm>
            <a:off x="533400" y="1696135"/>
            <a:ext cx="6100762" cy="3959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1.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开启事务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2.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解析</a:t>
            </a: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、生成查询计划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3.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查询数据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4.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校验锁和加锁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5.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修改数据、生成日志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6.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本地提交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7.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主从复制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8.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返回结果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9.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脏页刷盘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62182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7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执行完成，事务提交前，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是否需要落盘？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是不需要的，对于整个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执行过程中产生的任何信息：修改的数据页、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，当前都仅存在于内存中，即时宕机丢失，也没有任何问题，相当于这条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从未执行过。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但是还是有很多可能原因导致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落盘：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事务提交时；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FontTx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空间不足（低于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50%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后台线程周期性刷 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服务正常关闭；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write pos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超过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checkpoint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71722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提交阶段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要写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服务器要写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E82147F-E09A-1F56-3190-3496BB3CC849}"/>
              </a:ext>
            </a:extLst>
          </p:cNvPr>
          <p:cNvSpPr txBox="1"/>
          <p:nvPr/>
        </p:nvSpPr>
        <p:spPr>
          <a:xfrm>
            <a:off x="1136121" y="280200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Q</a:t>
            </a:r>
            <a:r>
              <a:rPr lang="zh-CN" altLang="en-US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：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如何保证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 redo log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和 </a:t>
            </a:r>
            <a:r>
              <a:rPr lang="en-US" altLang="zh-CN" sz="1800" kern="1200" dirty="0" err="1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binlog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的状态一致性？</a:t>
            </a:r>
            <a:endParaRPr lang="zh-CN" altLang="zh-CN" dirty="0">
              <a:effectLst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15873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67CFFCF-9CBD-300F-D9E2-C71D291A76AA}"/>
              </a:ext>
            </a:extLst>
          </p:cNvPr>
          <p:cNvSpPr txBox="1"/>
          <p:nvPr/>
        </p:nvSpPr>
        <p:spPr>
          <a:xfrm>
            <a:off x="1136121" y="1782715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分布式事务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eXtended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Architecture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）协议，属于二阶段提交（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2PC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协议中，分为两个角色：事务管理器（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TM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）和 资源管理器 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RM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5D40D-FF91-E88F-E244-EB2F2643D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21" y="2715268"/>
            <a:ext cx="4839758" cy="34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60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4045645-DDBB-0797-E5F6-77F9BC48BCE2}"/>
              </a:ext>
            </a:extLst>
          </p:cNvPr>
          <p:cNvSpPr txBox="1"/>
          <p:nvPr/>
        </p:nvSpPr>
        <p:spPr>
          <a:xfrm>
            <a:off x="1136121" y="1782715"/>
            <a:ext cx="9919758" cy="51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本地提交使用的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1. prepare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write/sync 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⇒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TRX_PREPARED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2. commit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Server write/sync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⇒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TRX_NOT_STRATED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宕机时不同状态的处理：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TRX_ACTIVE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，直接回滚事务；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，表示事务的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均已落盘，事务已提交；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TRX_PERPARED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，根据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的写入状态来判断提交还是回滚，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未写入炒成功则回滚，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写入成功则提交并修改事务状态为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430267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51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刷盘时机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sync_binlog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：关闭写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：每次提交都刷盘（默认）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组提交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innodb_flush_log_at_trx_commit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：每秒刷盘（可能丢失事务）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：每次提交写刷盘（默认）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：每秒或者每次提交刷盘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946886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7. </a:t>
            </a:r>
            <a:r>
              <a:rPr lang="zh-CN" altLang="en-US" sz="3600" b="1" dirty="0">
                <a:solidFill>
                  <a:schemeClr val="bg1"/>
                </a:solidFill>
              </a:rPr>
              <a:t>主备复制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F0860AE-DC71-5750-3767-97FB196E04F8}"/>
              </a:ext>
            </a:extLst>
          </p:cNvPr>
          <p:cNvSpPr txBox="1"/>
          <p:nvPr/>
        </p:nvSpPr>
        <p:spPr>
          <a:xfrm>
            <a:off x="1136121" y="1635811"/>
            <a:ext cx="9919758" cy="169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主备复制的策略：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异步复制：主库写完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后即可返回提交成功，无需等待备库响应。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半同步复制：主库接收到指定数量的备机转储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成功的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后，返回提交成功。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同步复制：主库等到备库回放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执行完事务后才可提交成功。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063238B-EABF-CC6C-24C8-AC7A4F8D01E2}"/>
              </a:ext>
            </a:extLst>
          </p:cNvPr>
          <p:cNvSpPr txBox="1"/>
          <p:nvPr/>
        </p:nvSpPr>
        <p:spPr>
          <a:xfrm>
            <a:off x="1136121" y="3803277"/>
            <a:ext cx="9919758" cy="12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Q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：备库一直没有响应怎么办？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原生的半同步复制机制在这里会有一个超时时间，超过这个时间备库还没有响应，主机自动提交。这里是不安全的，因为半同步复制退化成了异步复制。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84502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7F282D4-9D8F-8650-18D8-CE458A72918F}"/>
              </a:ext>
            </a:extLst>
          </p:cNvPr>
          <p:cNvSpPr txBox="1"/>
          <p:nvPr/>
        </p:nvSpPr>
        <p:spPr>
          <a:xfrm>
            <a:off x="1136121" y="1635811"/>
            <a:ext cx="9919758" cy="169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的页大小默认是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16K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Linux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的页大小默认是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4K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，因此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的一页数据需要分四次刷盘上，因此这个操作并非原子的。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比如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OS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在写第二个页的时候断电，这时候会造成页的数据损坏，这种损坏依靠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是无法恢复的（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记录是对页是物流操作，不会记录页的全量数据）。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200BA9F-C2FE-03DD-7947-AEAC084C35F1}"/>
              </a:ext>
            </a:extLst>
          </p:cNvPr>
          <p:cNvSpPr txBox="1"/>
          <p:nvPr/>
        </p:nvSpPr>
        <p:spPr>
          <a:xfrm>
            <a:off x="1136121" y="3615435"/>
            <a:ext cx="9919758" cy="299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使用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解决这个问题，虽然名字中带有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，但是它其实是内存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磁盘双重结构。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当有数据刷盘时：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页数据先通过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memcpy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函数拷贝至内存中的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内存中的数据页，通过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fsync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刷到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的磁盘上，分两次写入磁盘共享表空间，每次写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1MB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（顺序写，性能很高）；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Doublewrite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内存中的数据页，再刷到数据磁盘存储的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ibd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文件中（离散写）。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807626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088E7-56C5-2FEE-06E0-A70BD328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545540"/>
            <a:ext cx="9391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7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4986866" y="3565795"/>
            <a:ext cx="221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Thanks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06123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1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1. </a:t>
            </a:r>
            <a:r>
              <a:rPr lang="zh-CN" altLang="en-US" sz="3600" b="1" dirty="0">
                <a:solidFill>
                  <a:schemeClr val="bg1"/>
                </a:solidFill>
              </a:rPr>
              <a:t>开启事务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28A4184-4440-5953-ED14-9624E3ACB390}"/>
              </a:ext>
            </a:extLst>
          </p:cNvPr>
          <p:cNvSpPr txBox="1"/>
          <p:nvPr/>
        </p:nvSpPr>
        <p:spPr>
          <a:xfrm>
            <a:off x="766762" y="4644189"/>
            <a:ext cx="10658475" cy="2110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默认情况下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，如果我们没有显示开启事务，而是直接执行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，那么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就会隐式开启一个事务，并在这条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执行结束后自动提交。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如果我们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set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，或者执行了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begin / start transaction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显示开启事务，那么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执行完成后不会自动提交，需要手动发起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commit / rollback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469B6D-F870-67C3-CE11-ED5F2A183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4" y="1671220"/>
            <a:ext cx="8324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143436-CE5C-EEEF-8F31-45E9C9DBC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449669"/>
            <a:ext cx="6686550" cy="382905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ACAA2AE-C864-B7E5-63D0-56088AE2E256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b="1" dirty="0">
                <a:solidFill>
                  <a:srgbClr val="2388DB"/>
                </a:solidFill>
                <a:latin typeface="+mn-ea"/>
                <a:cs typeface="SimHei"/>
              </a:rPr>
              <a:t>执行流程</a:t>
            </a:r>
            <a:endParaRPr b="1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06698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625D57-5082-3D52-F956-3442B5EBE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959045"/>
            <a:ext cx="9016999" cy="4585712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567121A9-DF20-0D6A-52F5-05A06F87577D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2388DB"/>
                </a:solidFill>
                <a:latin typeface="SimHei"/>
                <a:cs typeface="SimHei"/>
              </a:rPr>
              <a:t>生成查询计划</a:t>
            </a:r>
            <a:endParaRPr b="1" dirty="0">
              <a:solidFill>
                <a:srgbClr val="2388DB"/>
              </a:solidFill>
              <a:latin typeface="SimHei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5010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A30A1DB-5586-8BB7-F24A-5823F12D89DB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为了加速与磁盘的交互，设计了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缓冲池，存储内容如下：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58313-5834-D7D3-8E57-213E81D9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2" y="1985962"/>
            <a:ext cx="5743575" cy="2886075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C0B2B7B-8E38-7A9B-4FA2-73A5BAB31349}"/>
              </a:ext>
            </a:extLst>
          </p:cNvPr>
          <p:cNvSpPr txBox="1"/>
          <p:nvPr/>
        </p:nvSpPr>
        <p:spPr>
          <a:xfrm>
            <a:off x="851428" y="5068445"/>
            <a:ext cx="10658475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为每一个缓存页都创建了一个描述块，记录了缓存页的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、缓存页地址，描述块与缓存页一一对应。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同时使用一个哈希表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Table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加速对缓存页地址的检索，使用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key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，控制块的地址作为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value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53426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C00A7B70-7422-E7A0-CC16-4F9EDD329D1D}"/>
              </a:ext>
            </a:extLst>
          </p:cNvPr>
          <p:cNvSpPr txBox="1"/>
          <p:nvPr/>
        </p:nvSpPr>
        <p:spPr>
          <a:xfrm>
            <a:off x="851428" y="1463148"/>
            <a:ext cx="10658475" cy="1687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中有三条链表：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Free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：空闲链，负责管理未被使用的缓冲池空间。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LRU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：最近最少使用链，负责在缓冲池满时淘汰缓冲页。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：脏链，主要负责管理要被刷新到磁盘的页。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1648A-CE14-E4FA-E946-D76A444A7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40" y="3230479"/>
            <a:ext cx="6038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926389"/>
            <a:ext cx="10658475" cy="81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Latch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锁（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page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）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锁</a:t>
            </a:r>
            <a:endParaRPr lang="en-US" dirty="0">
              <a:solidFill>
                <a:srgbClr val="2388DB"/>
              </a:solidFill>
              <a:latin typeface="SimHei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72189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E666AC-BF3A-6413-87BE-238710C53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635811"/>
            <a:ext cx="102965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1761</Words>
  <Application>Microsoft Office PowerPoint</Application>
  <PresentationFormat>宽屏</PresentationFormat>
  <Paragraphs>158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SimHei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highness K</dc:creator>
  <cp:lastModifiedBy>灿太</cp:lastModifiedBy>
  <cp:revision>169</cp:revision>
  <dcterms:created xsi:type="dcterms:W3CDTF">2023-08-26T14:38:57Z</dcterms:created>
  <dcterms:modified xsi:type="dcterms:W3CDTF">2023-09-06T11:56:34Z</dcterms:modified>
</cp:coreProperties>
</file>