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f99cf099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f99cf099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f65d529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f65d529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f65d529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f65d529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f6dbb6c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f6dbb6c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f6dbb6c4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f6dbb6c4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fb5ce80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fb5ce80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f6dbb6c4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f6dbb6c4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f99cf099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f99cf099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f99cf099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f99cf099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eeexplore.ieee.org/document/9680044" TargetMode="External"/><Relationship Id="rId4" Type="http://schemas.openxmlformats.org/officeDocument/2006/relationships/hyperlink" Target="https://github.com/am15h/CrypTop12" TargetMode="External"/><Relationship Id="rId5" Type="http://schemas.openxmlformats.org/officeDocument/2006/relationships/hyperlink" Target="https://www.kaggle.com/datasets/maharshipandya/-cryptocurrency-historical-prices-dataset/cod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maharshipandya/-cryptocurrency-historical-prices-dataset?utm_source=chatgpt.com" TargetMode="External"/><Relationship Id="rId4" Type="http://schemas.openxmlformats.org/officeDocument/2006/relationships/hyperlink" Target="https://ieeexplore.ieee.org/document/9680044?utm_source=chatgpt.com" TargetMode="External"/><Relationship Id="rId5" Type="http://schemas.openxmlformats.org/officeDocument/2006/relationships/hyperlink" Target="https://support.kraken.com/hc/en-us/articles/360047543791-Downloadable-historical-market-data-time-and-sales-?utm_source=chatgpt.com" TargetMode="External"/><Relationship Id="rId6" Type="http://schemas.openxmlformats.org/officeDocument/2006/relationships/hyperlink" Target="https://www.binance.com/en/support/faq/36000250207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1202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8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Cryptocurrency Price Forecasting</a:t>
            </a:r>
            <a:endParaRPr sz="408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8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Using Hybrid Models</a:t>
            </a:r>
            <a:endParaRPr sz="408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027150"/>
            <a:ext cx="4578111" cy="26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635" y="2245338"/>
            <a:ext cx="3949389" cy="2191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4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Extreme Volatility in Cryptocurrency Prices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models like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ARIMA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struggle with sudden, unpredictable fluctuations.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Non-Stationary Data (Changing Market Trends Over Time)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Crypto markets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evolve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new trends, regulations, and adoption, making it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to generalize past data to future predictions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 &amp; Engineering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data alone may not be enough—external factors like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media sentiment, news, and macroeconomic indicators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could impact prices.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Choosing the Right Sequence Length for LSTM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 short → Model doesn’t learn long-term trends.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 long → Model overfits or struggles with computational efficiency.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1700" y="9606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8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Our Team (Raghav.In.Budapest)</a:t>
            </a:r>
            <a:endParaRPr sz="408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08300" y="2081500"/>
            <a:ext cx="8520600" cy="25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Kaito Hikino</a:t>
            </a:r>
            <a:endParaRPr sz="16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Raghav Raj Shah</a:t>
            </a:r>
            <a:endParaRPr sz="16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Pranjal Chalise</a:t>
            </a:r>
            <a:endParaRPr sz="16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25589" r="0" t="25589"/>
          <a:stretch/>
        </p:blipFill>
        <p:spPr>
          <a:xfrm>
            <a:off x="3209372" y="3584525"/>
            <a:ext cx="479525" cy="4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3728" y="2991527"/>
            <a:ext cx="479525" cy="552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5">
            <a:alphaModFix/>
          </a:blip>
          <a:srcRect b="29676" l="0" r="0" t="0"/>
          <a:stretch/>
        </p:blipFill>
        <p:spPr>
          <a:xfrm>
            <a:off x="3203725" y="2528375"/>
            <a:ext cx="479525" cy="42309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08300" y="2081500"/>
            <a:ext cx="8520600" cy="25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Kaito Hikino</a:t>
            </a:r>
            <a:endParaRPr sz="16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Raghav Raj S</a:t>
            </a:r>
            <a:r>
              <a:rPr lang="en" sz="16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en" sz="16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ah</a:t>
            </a:r>
            <a:endParaRPr sz="16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Pranjal Chalise</a:t>
            </a:r>
            <a:endParaRPr sz="16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3750" y="4139675"/>
            <a:ext cx="479526" cy="4795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3858450" y="4210075"/>
            <a:ext cx="266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Aidan Walker(Volunteer Advisor)</a:t>
            </a:r>
            <a:endParaRPr sz="10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3037025" y="4210175"/>
            <a:ext cx="3256200" cy="3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/>
          <p:nvPr/>
        </p:nvCxnSpPr>
        <p:spPr>
          <a:xfrm flipH="1" rot="10800000">
            <a:off x="3085775" y="4216325"/>
            <a:ext cx="3158700" cy="33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Solutions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CrypTop12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This paper investigates the correlation between tweets and crypto price forecasting. Their solution can be found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github</a:t>
            </a:r>
            <a:r>
              <a:rPr lang="en"/>
              <a:t> at the following link.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Kaggle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Most previous dataset notebooks using models in isolation (ARIMA, LinearRegression, LTSM)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Datasets</a:t>
            </a:r>
            <a:endParaRPr sz="2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7A7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 Cryptocurrency Prices Data </a:t>
            </a: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- Contains OHLC data for over 50 cryptocurrencies from May 2013 to October 2022</a:t>
            </a:r>
            <a:endParaRPr sz="1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7A7"/>
                </a:solid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CrypTop12 Datasets</a:t>
            </a:r>
            <a:r>
              <a:rPr lang="en" sz="1800" u="sng">
                <a:solidFill>
                  <a:srgbClr val="0097A7"/>
                </a:solid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- Data spanning 1255 days containing tweets related to top 12 cryptocurrencies</a:t>
            </a:r>
            <a:endParaRPr sz="1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rgbClr val="0097A7"/>
                </a:solid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Binance API</a:t>
            </a: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 - Contains more OHLC data for cryptocurrencies as well as current prices</a:t>
            </a:r>
            <a:endParaRPr sz="1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>
                <a:latin typeface="Times New Roman"/>
                <a:ea typeface="Times New Roman"/>
                <a:cs typeface="Times New Roman"/>
                <a:sym typeface="Times New Roman"/>
              </a:rPr>
              <a:t>Key Steps Taken:</a:t>
            </a:r>
            <a:br>
              <a:rPr lang="en" sz="1929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023"/>
              <a:buFont typeface="Arial"/>
              <a:buNone/>
            </a:pPr>
            <a:r>
              <a:rPr lang="en" sz="1929">
                <a:latin typeface="Times New Roman"/>
                <a:ea typeface="Times New Roman"/>
                <a:cs typeface="Times New Roman"/>
                <a:sym typeface="Times New Roman"/>
              </a:rPr>
              <a:t>1) Loaded &amp; Inspected Data</a:t>
            </a:r>
            <a:endParaRPr sz="1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023"/>
              <a:buFont typeface="Arial"/>
              <a:buNone/>
            </a:pPr>
            <a:r>
              <a:t/>
            </a:r>
            <a:endParaRPr sz="1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023"/>
              <a:buFont typeface="Arial"/>
              <a:buNone/>
            </a:pPr>
            <a:r>
              <a:rPr lang="en" sz="1929">
                <a:latin typeface="Times New Roman"/>
                <a:ea typeface="Times New Roman"/>
                <a:cs typeface="Times New Roman"/>
                <a:sym typeface="Times New Roman"/>
              </a:rPr>
              <a:t>2) Imported dataset.csv, checked column names, data types, and missing values.</a:t>
            </a:r>
            <a:endParaRPr sz="1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023"/>
              <a:buFont typeface="Arial"/>
              <a:buNone/>
            </a:pPr>
            <a:r>
              <a:t/>
            </a:r>
            <a:endParaRPr sz="1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023"/>
              <a:buFont typeface="Arial"/>
              <a:buNone/>
            </a:pPr>
            <a:r>
              <a:rPr lang="en" sz="1929">
                <a:latin typeface="Times New Roman"/>
                <a:ea typeface="Times New Roman"/>
                <a:cs typeface="Times New Roman"/>
                <a:sym typeface="Times New Roman"/>
              </a:rPr>
              <a:t>3) Identified Bitcoin &amp; other cryptocurrencies, filtered for Bitcoin only.</a:t>
            </a:r>
            <a:endParaRPr sz="1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023"/>
              <a:buFont typeface="Arial"/>
              <a:buNone/>
            </a:pPr>
            <a:r>
              <a:t/>
            </a:r>
            <a:endParaRPr sz="1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929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2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3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Cleansing</a:t>
            </a:r>
            <a:br>
              <a:rPr lang="en"/>
            </a:b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408225" y="1308375"/>
            <a:ext cx="77979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Key Steps Taken: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Removed unnecessary columns(timestamps, crypto_name, etc.)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Handled</a:t>
            </a:r>
            <a:r>
              <a:rPr lang="en" sz="1800">
                <a:solidFill>
                  <a:schemeClr val="dk2"/>
                </a:solidFill>
              </a:rPr>
              <a:t> outliers by using IQR method to filter extreme values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Checked stationarity and applied differencing where needed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Insights: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Removing outliers improves stability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Non-stationary data affects ARIMA performance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Data Exploration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Visualized Trends by plotting:</a:t>
            </a:r>
            <a:br>
              <a:rPr lang="en"/>
            </a:br>
            <a:r>
              <a:rPr lang="en"/>
              <a:t>1. Bitcoin Closing Price Over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Moving Averages (7-day &amp; 30-day) to identify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Trading Volume Over time to detect market shifts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Insights: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Bitcoin price is volatile, so needs advanced forecasting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Moving Averages smooth price trends and helps detect bullish/bearish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Trading Volume Spikes often correlate with price changes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Steps Taken: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Normalized data by applying minmax scaling for consistent feature </a:t>
            </a:r>
            <a:r>
              <a:rPr lang="en"/>
              <a:t>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Added Feature Engineering: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Moving Averages(SMA_7, SMA_30) for trend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Relative Strength Index(RSI) to measure market momentum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Daily Return Percentage for volatility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X(features) &amp; Y(Target) split into training (80%) &amp; testing(20%)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