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2" r:id="rId3"/>
    <p:sldId id="263" r:id="rId4"/>
    <p:sldId id="264" r:id="rId5"/>
    <p:sldId id="265" r:id="rId6"/>
    <p:sldId id="267" r:id="rId7"/>
    <p:sldId id="266" r:id="rId8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34D34FD9-FFD7-49F0-9614-4649CF082F48}">
          <p14:sldIdLst>
            <p14:sldId id="257"/>
          </p14:sldIdLst>
        </p14:section>
        <p14:section name="CREDIT RISK ANALYSIS" id="{39290143-4D78-4199-8C43-3B1458DC8603}">
          <p14:sldIdLst>
            <p14:sldId id="262"/>
            <p14:sldId id="263"/>
            <p14:sldId id="264"/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8D22F"/>
    <a:srgbClr val="F03F2B"/>
    <a:srgbClr val="344529"/>
    <a:srgbClr val="2B3922"/>
    <a:srgbClr val="2E3722"/>
    <a:srgbClr val="FCF7F1"/>
    <a:srgbClr val="B8D233"/>
    <a:srgbClr val="5CC6D6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>
        <c:manualLayout>
          <c:layoutTarget val="inner"/>
          <c:xMode val="edge"/>
          <c:yMode val="edge"/>
          <c:x val="4.8112339730288493E-2"/>
          <c:y val="9.5227015375054583E-2"/>
          <c:w val="0.9518876602697115"/>
          <c:h val="0.81354022926868863"/>
        </c:manualLayout>
      </c:layout>
      <c:ofPieChart>
        <c:ofPieType val="pie"/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CREDIT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9E5-4388-B8A4-7D452FB96B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B04-4F9F-B93E-07B44AAE5FC8}"/>
              </c:ext>
            </c:extLst>
          </c:dPt>
          <c:dPt>
            <c:idx val="2"/>
            <c:bubble3D val="0"/>
            <c:explosion val="4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B04-4F9F-B93E-07B44AAE5FC8}"/>
              </c:ext>
            </c:extLst>
          </c:dPt>
          <c:dPt>
            <c:idx val="3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5B04-4F9F-B93E-07B44AAE5FC8}"/>
              </c:ext>
            </c:extLst>
          </c:dPt>
          <c:dPt>
            <c:idx val="4"/>
            <c:bubble3D val="0"/>
            <c:spPr>
              <a:solidFill>
                <a:srgbClr val="F03F2B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B04-4F9F-B93E-07B44AAE5FC8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B04-4F9F-B93E-07B44AAE5F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Sayfa1!$A$2:$A$5</c:f>
              <c:strCache>
                <c:ptCount val="4"/>
                <c:pt idx="0">
                  <c:v>PART PAID</c:v>
                </c:pt>
                <c:pt idx="1">
                  <c:v>EAD</c:v>
                </c:pt>
                <c:pt idx="2">
                  <c:v>SOLD</c:v>
                </c:pt>
                <c:pt idx="3">
                  <c:v>LGD</c:v>
                </c:pt>
              </c:strCache>
            </c:strRef>
          </c:cat>
          <c:val>
            <c:numRef>
              <c:f>Sayfa1!$B$2:$B$5</c:f>
              <c:numCache>
                <c:formatCode>General</c:formatCode>
                <c:ptCount val="4"/>
                <c:pt idx="0">
                  <c:v>300000</c:v>
                </c:pt>
                <c:pt idx="1">
                  <c:v>0</c:v>
                </c:pt>
                <c:pt idx="2">
                  <c:v>60000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04-4F9F-B93E-07B44AAE5FC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>
        <c:manualLayout>
          <c:xMode val="edge"/>
          <c:yMode val="edge"/>
          <c:x val="0.23423317919431644"/>
          <c:y val="0.89912600978934587"/>
          <c:w val="0.46626073625487713"/>
          <c:h val="7.217319011935408E-2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tr-T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mmons.wikimedia.org/wiki/File:Icons8_flat_library.svg" TargetMode="External"/><Relationship Id="rId1" Type="http://schemas.openxmlformats.org/officeDocument/2006/relationships/image" Target="../media/image4.png"/><Relationship Id="rId6" Type="http://schemas.openxmlformats.org/officeDocument/2006/relationships/hyperlink" Target="https://commons.wikimedia.org/wiki/File:Circle-icons-tools.svg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andrefranco98.wikidot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mmons.wikimedia.org/wiki/File:Icons8_flat_library.svg" TargetMode="External"/><Relationship Id="rId1" Type="http://schemas.openxmlformats.org/officeDocument/2006/relationships/image" Target="../media/image4.png"/><Relationship Id="rId6" Type="http://schemas.openxmlformats.org/officeDocument/2006/relationships/hyperlink" Target="https://commons.wikimedia.org/wiki/File:Circle-icons-tools.svg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andrefranco98.wikidot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tr-TR" b="1" dirty="0"/>
            <a:t>B</a:t>
          </a:r>
          <a:r>
            <a:rPr lang="tr" b="1" dirty="0"/>
            <a:t>asel regulatorıes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tr" b="1" dirty="0"/>
            <a:t>RISK ANALYSIS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tr" b="1" dirty="0"/>
            <a:t>TOOLS AND IMPLEMENTATION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NeighborX="-38471" custLinFactNeighborY="12022"/>
      <dgm:spPr/>
    </dgm:pt>
    <dgm:pt modelId="{7C175B98-93F4-4D7C-BB95-1514AB879CD5}" type="pres">
      <dgm:prSet presAssocID="{40FC4FFE-8987-4A26-B7F4-8A516F18ADAE}" presName="iconRect" presStyleLbl="node1" presStyleIdx="0" presStyleCnt="3" custScaleX="143513" custScaleY="143513" custLinFactNeighborX="-68446" custLinFactNeighborY="1117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62314" custLinFactNeighborX="-19556" custLinFactNeighborY="-5101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 custLinFactNeighborX="-46803" custLinFactNeighborY="15565"/>
      <dgm:spPr/>
    </dgm:pt>
    <dgm:pt modelId="{DB4CA7C4-FCA1-4127-B20A-2A5C031A3CF4}" type="pres">
      <dgm:prSet presAssocID="{49225C73-1633-42F1-AB3B-7CB183E5F8B8}" presName="iconRect" presStyleLbl="node1" presStyleIdx="1" presStyleCnt="3" custScaleX="177163" custScaleY="177163" custLinFactNeighborX="-81570" custLinFactNeighborY="28547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X="179606" custLinFactNeighborX="-28550" custLinFactNeighborY="-3204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 custLinFactNeighborX="-801" custLinFactNeighborY="20037"/>
      <dgm:spPr/>
    </dgm:pt>
    <dgm:pt modelId="{39509775-983E-4110-B989-EE2CD6514BE0}" type="pres">
      <dgm:prSet presAssocID="{1C383F32-22E8-4F62-A3E0-BDC3D5F48992}" presName="iconRect" presStyleLbl="node1" presStyleIdx="2" presStyleCnt="3" custScaleX="185290" custScaleY="185291" custLinFactNeighborX="-422" custLinFactNeighborY="32339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1317390" y="164254"/>
          <a:ext cx="1200937" cy="1200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413788" y="202901"/>
          <a:ext cx="988894" cy="9888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97084" y="1558150"/>
          <a:ext cx="3195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800" b="1" kern="1200" dirty="0"/>
            <a:t>B</a:t>
          </a:r>
          <a:r>
            <a:rPr lang="tr" sz="1800" b="1" kern="1200" dirty="0"/>
            <a:t>asel regulatorıes </a:t>
          </a:r>
        </a:p>
      </dsp:txBody>
      <dsp:txXfrm>
        <a:off x="397084" y="1558150"/>
        <a:ext cx="3195556" cy="720000"/>
      </dsp:txXfrm>
    </dsp:sp>
    <dsp:sp modelId="{BCD8CDD9-0C56-4401-ADB1-8B48DAB2C96F}">
      <dsp:nvSpPr>
        <dsp:cNvPr id="0" name=""/>
        <dsp:cNvSpPr/>
      </dsp:nvSpPr>
      <dsp:spPr>
        <a:xfrm>
          <a:off x="4927634" y="211759"/>
          <a:ext cx="1200937" cy="1200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917727" y="211627"/>
          <a:ext cx="1220763" cy="12207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760103" y="1576765"/>
          <a:ext cx="353599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" sz="1800" b="1" kern="1200" dirty="0"/>
            <a:t>RISK ANALYSIS</a:t>
          </a:r>
        </a:p>
      </dsp:txBody>
      <dsp:txXfrm>
        <a:off x="3760103" y="1576765"/>
        <a:ext cx="3535993" cy="720000"/>
      </dsp:txXfrm>
    </dsp:sp>
    <dsp:sp modelId="{FF93E135-77D6-48A0-8871-9BC93D705D06}">
      <dsp:nvSpPr>
        <dsp:cNvPr id="0" name=""/>
        <dsp:cNvSpPr/>
      </dsp:nvSpPr>
      <dsp:spPr>
        <a:xfrm>
          <a:off x="8576992" y="279467"/>
          <a:ext cx="1200937" cy="1200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545790" y="223755"/>
          <a:ext cx="1276763" cy="1276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8202705" y="1613835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" sz="1800" b="1" kern="1200" dirty="0"/>
            <a:t>TOOLS AND IMPLEMENTATION</a:t>
          </a:r>
        </a:p>
      </dsp:txBody>
      <dsp:txXfrm>
        <a:off x="8202705" y="1613835"/>
        <a:ext cx="19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0.31449</cdr:x>
      <cdr:y>0.19789</cdr:y>
    </cdr:from>
    <cdr:to>
      <cdr:x>0.49117</cdr:x>
      <cdr:y>0.40725</cdr:y>
    </cdr:to>
    <cdr:cxnSp macro="">
      <cdr:nvCxnSpPr>
        <cdr:cNvPr id="4" name="Bağlayıcı: Dirsek 3">
          <a:extLst xmlns:a="http://schemas.openxmlformats.org/drawingml/2006/main">
            <a:ext uri="{FF2B5EF4-FFF2-40B4-BE49-F238E27FC236}">
              <a16:creationId xmlns:a16="http://schemas.microsoft.com/office/drawing/2014/main" id="{BD6A69EB-3497-433C-8A5D-572358F18C7D}"/>
            </a:ext>
          </a:extLst>
        </cdr:cNvPr>
        <cdr:cNvCxnSpPr/>
      </cdr:nvCxnSpPr>
      <cdr:spPr>
        <a:xfrm xmlns:a="http://schemas.openxmlformats.org/drawingml/2006/main" flipV="1">
          <a:off x="1713295" y="700518"/>
          <a:ext cx="962526" cy="741146"/>
        </a:xfrm>
        <a:prstGeom xmlns:a="http://schemas.openxmlformats.org/drawingml/2006/main" prst="bentConnector3">
          <a:avLst>
            <a:gd name="adj1" fmla="val 50000"/>
          </a:avLst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0.48763</cdr:x>
      <cdr:y>0.15982</cdr:y>
    </cdr:from>
    <cdr:to>
      <cdr:x>0.78975</cdr:x>
      <cdr:y>0.23867</cdr:y>
    </cdr:to>
    <cdr:sp macro="" textlink="">
      <cdr:nvSpPr>
        <cdr:cNvPr id="9" name="Metin kutusu 8">
          <a:extLst xmlns:a="http://schemas.openxmlformats.org/drawingml/2006/main">
            <a:ext uri="{FF2B5EF4-FFF2-40B4-BE49-F238E27FC236}">
              <a16:creationId xmlns:a16="http://schemas.microsoft.com/office/drawing/2014/main" id="{8B0D5F3F-76AF-414C-A9A0-38A68AB6C00B}"/>
            </a:ext>
          </a:extLst>
        </cdr:cNvPr>
        <cdr:cNvSpPr txBox="1"/>
      </cdr:nvSpPr>
      <cdr:spPr>
        <a:xfrm xmlns:a="http://schemas.openxmlformats.org/drawingml/2006/main">
          <a:off x="2656570" y="565766"/>
          <a:ext cx="1645921" cy="2791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rgbClr val="F03F2B"/>
              </a:solidFill>
            </a:rPr>
            <a:t>Exposure at Default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4D3CDC-3F0F-4E7D-A9FE-D29078F267AD}" type="datetime1">
              <a:rPr lang="tr-TR" smtClean="0"/>
              <a:t>7.07.2020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094158-4469-4125-8F9C-7F0A160A9CEC}" type="datetime1">
              <a:rPr lang="tr-TR" smtClean="0"/>
              <a:t>7.07.2020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"/>
              <a:t>Asıl metin stillerini düzenlemek için tıklayın</a:t>
            </a:r>
            <a:endParaRPr lang="en-US"/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Dikdörtgen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Dikdörtgen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Dikdörtgen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Düz Bağlayıcı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20" name="Tarih Yer Tutucusu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B0951D9-850C-477F-AF83-3FB30EA67492}" type="datetime1">
              <a:rPr lang="tr-TR" smtClean="0"/>
              <a:t>7.07.2020</a:t>
            </a:fld>
            <a:endParaRPr lang="en-US" dirty="0"/>
          </a:p>
        </p:txBody>
      </p:sp>
      <p:sp>
        <p:nvSpPr>
          <p:cNvPr id="21" name="Alt Bilgi Yer Tutucusu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C87B0-0BF1-4D20-8B57-A71E86EF9595}" type="datetime1">
              <a:rPr lang="tr-TR" smtClean="0"/>
              <a:t>7.07.2020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52BFC5-D222-482D-B154-0698E276F0F9}" type="datetime1">
              <a:rPr lang="tr-TR" smtClean="0"/>
              <a:t>7.07.2020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387474-1390-41C9-9718-AAC5629B5D0B}" type="datetime1">
              <a:rPr lang="tr-TR" smtClean="0"/>
              <a:t>7.07.2020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Dikdörtgen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Dikdörtgen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Dikdörtgen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grpSp>
        <p:nvGrpSpPr>
          <p:cNvPr id="16" name="Gr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Düz Bağlayıcı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4A148F7-A76F-401F-AD5E-B004E6B76CB0}" type="datetime1">
              <a:rPr lang="tr-TR" smtClean="0"/>
              <a:t>7.07.2020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3045A1-20C0-4B0A-AD84-4C1E818C0034}" type="datetime1">
              <a:rPr lang="tr-TR" smtClean="0"/>
              <a:t>7.07.2020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C5DB-0E5C-47AB-804D-13751DF54259}" type="datetime1">
              <a:rPr lang="tr-TR" smtClean="0"/>
              <a:t>7.07.2020</a:t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12638-4A84-4EE0-98F1-3BC2BFB48209}" type="datetime1">
              <a:rPr lang="tr-TR" smtClean="0"/>
              <a:t>7.07.2020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45FB2-DB73-4453-9716-EA32A8F7CEFF}" type="datetime1">
              <a:rPr lang="tr-TR" smtClean="0"/>
              <a:t>7.07.2020</a:t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FA75E80-C511-491E-AC9E-79B0B38D1D0B}" type="datetime1">
              <a:rPr lang="tr-TR" smtClean="0"/>
              <a:t>7.07.2020</a:t>
            </a:fld>
            <a:endParaRPr lang="en-US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F49DBFF-013E-4A49-8439-D50202EB6B14}" type="datetime1">
              <a:rPr lang="tr-TR" smtClean="0"/>
              <a:t>7.07.2020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allwhitebackground.com/powerpoint-background.html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Dikdörtgen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Dikdörtgen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Dikdörtgen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" dirty="0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EF5B999-57E2-470C-85A4-8AC7B2DA0B4E}" type="datetime1">
              <a:rPr lang="tr-TR" smtClean="0"/>
              <a:t>7.07.2020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.xlsx"/><Relationship Id="rId4" Type="http://schemas.openxmlformats.org/officeDocument/2006/relationships/hyperlink" Target="https://en.wikipedia.org/wiki/Risk-based_audit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egaipKURT/Machine-Learning-Python/blob/master/Credit_Risk_Modeling_Calculating_Expected_Loss_Complete.ipynb" TargetMode="External"/><Relationship Id="rId3" Type="http://schemas.openxmlformats.org/officeDocument/2006/relationships/hyperlink" Target="https://en.wikipedia.org/wiki/Scikit-learn" TargetMode="External"/><Relationship Id="rId7" Type="http://schemas.openxmlformats.org/officeDocument/2006/relationships/hyperlink" Target="http://www.iconarchive.com/tag/pyth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pythonawesome.com/flexible-and-powerful-data-analysis-library-for-python/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Logonun yakından görünümü&#10;&#10;Otomatik oluşturulan açıklama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Dikdörtgen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tr-TR" sz="4400" dirty="0">
                <a:solidFill>
                  <a:schemeClr val="tx1"/>
                </a:solidFill>
              </a:rPr>
              <a:t>CREDIT RISK </a:t>
            </a:r>
            <a:br>
              <a:rPr lang="tr-TR" sz="4400" dirty="0">
                <a:solidFill>
                  <a:schemeClr val="tx1"/>
                </a:solidFill>
              </a:rPr>
            </a:br>
            <a:r>
              <a:rPr lang="tr-TR" sz="4400" dirty="0">
                <a:solidFill>
                  <a:schemeClr val="tx1"/>
                </a:solidFill>
              </a:rPr>
              <a:t>ANALYSIS</a:t>
            </a:r>
            <a:endParaRPr lang="tr" sz="4400" dirty="0">
              <a:solidFill>
                <a:schemeClr val="tx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tr-TR" dirty="0"/>
              <a:t>Regaip KURT</a:t>
            </a:r>
            <a:endParaRPr lang="tr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Başlık 1">
            <a:extLst>
              <a:ext uri="{FF2B5EF4-FFF2-40B4-BE49-F238E27FC236}">
                <a16:creationId xmlns:a16="http://schemas.microsoft.com/office/drawing/2014/main" id="{023C5F92-87A8-45ED-9E6D-5A932FE71C58}"/>
              </a:ext>
            </a:extLst>
          </p:cNvPr>
          <p:cNvSpPr txBox="1">
            <a:spLocks/>
          </p:cNvSpPr>
          <p:nvPr/>
        </p:nvSpPr>
        <p:spPr>
          <a:xfrm>
            <a:off x="546099" y="1655277"/>
            <a:ext cx="5549900" cy="831957"/>
          </a:xfrm>
          <a:prstGeom prst="rect">
            <a:avLst/>
          </a:prstGeom>
          <a:effectLst>
            <a:outerShdw blurRad="50800" dist="50800" dir="5400000" sx="5000" sy="5000" algn="ctr" rotWithShape="0">
              <a:srgbClr val="000000">
                <a:alpha val="43137"/>
              </a:srgbClr>
            </a:outerShdw>
            <a:reflection blurRad="50800" stA="43000" endPos="65000" dist="508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tr-TR" b="1" dirty="0">
                <a:solidFill>
                  <a:schemeClr val="tx1"/>
                </a:solidFill>
              </a:rPr>
              <a:t>CREDIT RISK ANALYSIS</a:t>
            </a:r>
            <a:endParaRPr lang="tr" b="1" dirty="0"/>
          </a:p>
        </p:txBody>
      </p:sp>
      <p:graphicFrame>
        <p:nvGraphicFramePr>
          <p:cNvPr id="6" name="İçerik Yer Tutucusu 2">
            <a:extLst>
              <a:ext uri="{FF2B5EF4-FFF2-40B4-BE49-F238E27FC236}">
                <a16:creationId xmlns:a16="http://schemas.microsoft.com/office/drawing/2014/main" id="{D22833BC-2CF2-4145-9085-FBCEDD286E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114012"/>
              </p:ext>
            </p:extLst>
          </p:nvPr>
        </p:nvGraphicFramePr>
        <p:xfrm>
          <a:off x="619224" y="4035345"/>
          <a:ext cx="10953549" cy="2334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300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27DF97-78DB-4FA1-AD22-2CE90B29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77" y="1259358"/>
            <a:ext cx="5384800" cy="1108938"/>
          </a:xfrm>
        </p:spPr>
        <p:txBody>
          <a:bodyPr/>
          <a:lstStyle/>
          <a:p>
            <a:r>
              <a:rPr lang="tr-TR" b="1" dirty="0"/>
              <a:t>BASEL REGULATORIES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144F79-CA3F-4101-AE97-47BF67F83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2368296"/>
            <a:ext cx="6679501" cy="15158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BIS (Bank for International Settlements)</a:t>
            </a:r>
            <a:endParaRPr lang="tr-TR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Basel is a list of comprehensive reforms whose goal is to strengthen the regulation, supervision and risk management of the banking sector.</a:t>
            </a:r>
            <a:endParaRPr lang="tr-TR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Basel I</a:t>
            </a:r>
            <a:r>
              <a:rPr lang="tr-TR" b="0" i="0" dirty="0">
                <a:solidFill>
                  <a:srgbClr val="000000"/>
                </a:solidFill>
                <a:effectLst/>
                <a:latin typeface="Linux Libertine"/>
              </a:rPr>
              <a:t> – 1989, Basel II – 2004, Basel III – 2010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1BBD81D-628D-4F6B-ACF3-0308216F4EAD}"/>
              </a:ext>
            </a:extLst>
          </p:cNvPr>
          <p:cNvSpPr txBox="1"/>
          <p:nvPr/>
        </p:nvSpPr>
        <p:spPr>
          <a:xfrm>
            <a:off x="652477" y="4940743"/>
            <a:ext cx="5384800" cy="108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Linux Libertine"/>
              </a:rPr>
              <a:t>Capital Adequacy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Linux Libertine"/>
              </a:rPr>
              <a:t>Reserve Transparency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Linux Libertine"/>
              </a:rPr>
              <a:t>Monetary and Financial Stability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6858E55A-7972-4672-A54D-854BC24A164D}"/>
              </a:ext>
            </a:extLst>
          </p:cNvPr>
          <p:cNvSpPr txBox="1">
            <a:spLocks/>
          </p:cNvSpPr>
          <p:nvPr/>
        </p:nvSpPr>
        <p:spPr>
          <a:xfrm>
            <a:off x="711200" y="4144588"/>
            <a:ext cx="5384800" cy="848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 sz="2400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424853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31E8E-3E2A-4A96-8708-EBE10FB4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543" y="1585595"/>
            <a:ext cx="3755457" cy="1145953"/>
          </a:xfrm>
        </p:spPr>
        <p:txBody>
          <a:bodyPr>
            <a:normAutofit/>
          </a:bodyPr>
          <a:lstStyle/>
          <a:p>
            <a:r>
              <a:rPr lang="tr-TR" b="1" dirty="0"/>
              <a:t>RISK ANALYSIS</a:t>
            </a:r>
          </a:p>
        </p:txBody>
      </p:sp>
      <p:pic>
        <p:nvPicPr>
          <p:cNvPr id="16" name="İçerik Yer Tutucusu 15">
            <a:extLst>
              <a:ext uri="{FF2B5EF4-FFF2-40B4-BE49-F238E27FC236}">
                <a16:creationId xmlns:a16="http://schemas.microsoft.com/office/drawing/2014/main" id="{84623E63-0B49-4D9B-AE9E-037757C43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2762" y="1585596"/>
            <a:ext cx="1688452" cy="1145953"/>
          </a:xfr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2410D0C4-18CE-4772-83F8-7DD0289A092A}"/>
              </a:ext>
            </a:extLst>
          </p:cNvPr>
          <p:cNvSpPr txBox="1"/>
          <p:nvPr/>
        </p:nvSpPr>
        <p:spPr>
          <a:xfrm>
            <a:off x="442762" y="3852411"/>
            <a:ext cx="4222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Probability – Probability of Default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 – Capital Loss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5F7366C0-DE7E-4780-B00B-8EBE849A21C1}"/>
              </a:ext>
            </a:extLst>
          </p:cNvPr>
          <p:cNvSpPr txBox="1"/>
          <p:nvPr/>
        </p:nvSpPr>
        <p:spPr>
          <a:xfrm>
            <a:off x="442762" y="3215036"/>
            <a:ext cx="5820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What is Probability and Impact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63B5F31E-2276-44FA-8BA6-B1EB53474246}"/>
              </a:ext>
            </a:extLst>
          </p:cNvPr>
          <p:cNvSpPr txBox="1"/>
          <p:nvPr/>
        </p:nvSpPr>
        <p:spPr>
          <a:xfrm>
            <a:off x="671190" y="5869948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Loss = PD x EAD x LGD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B8828842-17D2-4E01-9BF9-A47EA9CBC21E}"/>
              </a:ext>
            </a:extLst>
          </p:cNvPr>
          <p:cNvSpPr txBox="1"/>
          <p:nvPr/>
        </p:nvSpPr>
        <p:spPr>
          <a:xfrm>
            <a:off x="4657715" y="5523700"/>
            <a:ext cx="309732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EAD = Exposure at Default</a:t>
            </a:r>
          </a:p>
          <a:p>
            <a:pPr>
              <a:lnSpc>
                <a:spcPct val="150000"/>
              </a:lnSpc>
            </a:pPr>
            <a:r>
              <a:rPr lang="en-US" dirty="0"/>
              <a:t>LGD = Loss Given Default</a:t>
            </a:r>
          </a:p>
          <a:p>
            <a:r>
              <a:rPr lang="en-US" dirty="0"/>
              <a:t>PD = Probability of Default</a:t>
            </a:r>
          </a:p>
        </p:txBody>
      </p:sp>
      <p:graphicFrame>
        <p:nvGraphicFramePr>
          <p:cNvPr id="25" name="Nesne 24">
            <a:extLst>
              <a:ext uri="{FF2B5EF4-FFF2-40B4-BE49-F238E27FC236}">
                <a16:creationId xmlns:a16="http://schemas.microsoft.com/office/drawing/2014/main" id="{00CE9123-731D-4AA2-912D-BBDE044801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41362"/>
              </p:ext>
            </p:extLst>
          </p:nvPr>
        </p:nvGraphicFramePr>
        <p:xfrm>
          <a:off x="442762" y="4612897"/>
          <a:ext cx="69024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5" imgW="6915150" imgH="790516" progId="Excel.Sheet.12">
                  <p:embed/>
                </p:oleObj>
              </mc:Choice>
              <mc:Fallback>
                <p:oleObj name="Worksheet" r:id="rId5" imgW="6915150" imgH="7905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62" y="4612897"/>
                        <a:ext cx="6902450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9452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fik 17">
            <a:extLst>
              <a:ext uri="{FF2B5EF4-FFF2-40B4-BE49-F238E27FC236}">
                <a16:creationId xmlns:a16="http://schemas.microsoft.com/office/drawing/2014/main" id="{C6757822-C73A-4AAA-AB5C-B5C2B227A1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845314"/>
              </p:ext>
            </p:extLst>
          </p:nvPr>
        </p:nvGraphicFramePr>
        <p:xfrm>
          <a:off x="433135" y="1494042"/>
          <a:ext cx="5447896" cy="3539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Metin kutusu 19">
            <a:extLst>
              <a:ext uri="{FF2B5EF4-FFF2-40B4-BE49-F238E27FC236}">
                <a16:creationId xmlns:a16="http://schemas.microsoft.com/office/drawing/2014/main" id="{E54FB57C-465A-415B-8D8B-70AD26F9C289}"/>
              </a:ext>
            </a:extLst>
          </p:cNvPr>
          <p:cNvSpPr txBox="1"/>
          <p:nvPr/>
        </p:nvSpPr>
        <p:spPr>
          <a:xfrm>
            <a:off x="433135" y="5361272"/>
            <a:ext cx="8749366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03F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Exposure at Default</a:t>
            </a:r>
            <a:r>
              <a:rPr lang="en-US" sz="2000" b="1" dirty="0">
                <a:solidFill>
                  <a:srgbClr val="F03F2B"/>
                </a:solidFill>
              </a:rPr>
              <a:t>: Not paid part when borrower defaults. (quantity)</a:t>
            </a:r>
          </a:p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 Given Default</a:t>
            </a:r>
            <a:r>
              <a:rPr lang="en-US" sz="2000" b="1" dirty="0">
                <a:solidFill>
                  <a:srgbClr val="595959"/>
                </a:solidFill>
              </a:rPr>
              <a:t>: </a:t>
            </a:r>
            <a:r>
              <a:rPr lang="tr-TR" sz="2000" b="1" dirty="0">
                <a:solidFill>
                  <a:srgbClr val="595959"/>
                </a:solidFill>
              </a:rPr>
              <a:t>Un</a:t>
            </a:r>
            <a:r>
              <a:rPr lang="en-US" sz="2000" b="1" dirty="0">
                <a:solidFill>
                  <a:srgbClr val="595959"/>
                </a:solidFill>
              </a:rPr>
              <a:t>sold part</a:t>
            </a:r>
            <a:r>
              <a:rPr lang="tr-TR" sz="2000" b="1" dirty="0">
                <a:solidFill>
                  <a:srgbClr val="595959"/>
                </a:solidFill>
              </a:rPr>
              <a:t> </a:t>
            </a:r>
            <a:r>
              <a:rPr lang="en-US" sz="2000" b="1" dirty="0">
                <a:solidFill>
                  <a:srgbClr val="595959"/>
                </a:solidFill>
              </a:rPr>
              <a:t>of EAD. (ratio, proportion)</a:t>
            </a:r>
          </a:p>
        </p:txBody>
      </p:sp>
    </p:spTree>
    <p:extLst>
      <p:ext uri="{BB962C8B-B14F-4D97-AF65-F5344CB8AC3E}">
        <p14:creationId xmlns:p14="http://schemas.microsoft.com/office/powerpoint/2010/main" val="803482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96F74133-0B6D-401F-92C0-AD702A9D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29" y="1066106"/>
            <a:ext cx="4843112" cy="907073"/>
          </a:xfrm>
        </p:spPr>
        <p:txBody>
          <a:bodyPr/>
          <a:lstStyle/>
          <a:p>
            <a:r>
              <a:rPr lang="en-US" b="1" noProof="1">
                <a:latin typeface="Century Gothic" panose="020B0502020202020204" pitchFamily="34" charset="0"/>
              </a:rPr>
              <a:t>Basel Approaches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662B784-6EE8-491B-A641-7F59C9C3E125}"/>
              </a:ext>
            </a:extLst>
          </p:cNvPr>
          <p:cNvSpPr txBox="1"/>
          <p:nvPr/>
        </p:nvSpPr>
        <p:spPr>
          <a:xfrm>
            <a:off x="316029" y="4352470"/>
            <a:ext cx="5842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noProof="1">
                <a:solidFill>
                  <a:srgbClr val="111111"/>
                </a:solidFill>
                <a:effectLst/>
                <a:latin typeface="Century Gothic" panose="020B0502020202020204" pitchFamily="34" charset="0"/>
              </a:rPr>
              <a:t>A-IRB: </a:t>
            </a:r>
            <a:r>
              <a:rPr lang="en-US" b="0" i="0" noProof="1">
                <a:solidFill>
                  <a:srgbClr val="111111"/>
                </a:solidFill>
                <a:effectLst/>
                <a:latin typeface="Century Gothic" panose="020B0502020202020204" pitchFamily="34" charset="0"/>
              </a:rPr>
              <a:t>An advanced internal rating-based (AIRB) approach to credit risk measurement is a method that requests that all risk components be calculated internally within a </a:t>
            </a:r>
            <a:r>
              <a:rPr lang="en-US" b="0" i="0" noProof="1">
                <a:effectLst/>
                <a:latin typeface="Century Gothic" panose="020B0502020202020204" pitchFamily="34" charset="0"/>
              </a:rPr>
              <a:t>financial institution.</a:t>
            </a:r>
            <a:endParaRPr lang="en-US" noProof="1">
              <a:latin typeface="Century Gothic" panose="020B050202020202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9372653-6CAA-4A8D-8A8D-668BFFD1755B}"/>
              </a:ext>
            </a:extLst>
          </p:cNvPr>
          <p:cNvSpPr txBox="1"/>
          <p:nvPr/>
        </p:nvSpPr>
        <p:spPr>
          <a:xfrm>
            <a:off x="244441" y="3429138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noProof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F-IRB: </a:t>
            </a:r>
            <a:r>
              <a:rPr lang="en-US" b="0" i="0" noProof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Banks calculate their own PD parameter while the other risk parameters are provided by the bank's national supervisor.</a:t>
            </a:r>
            <a:endParaRPr lang="en-US" noProof="1">
              <a:latin typeface="Century Gothic" panose="020B0502020202020204" pitchFamily="34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8F3740BB-01A2-406D-8DAC-51D4486A02AE}"/>
              </a:ext>
            </a:extLst>
          </p:cNvPr>
          <p:cNvSpPr txBox="1"/>
          <p:nvPr/>
        </p:nvSpPr>
        <p:spPr>
          <a:xfrm>
            <a:off x="316029" y="2228807"/>
            <a:ext cx="7019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/>
              <a:t>Standardized Approach: </a:t>
            </a:r>
            <a:r>
              <a:rPr lang="en-US" noProof="1"/>
              <a:t>The banks are required to use ratings from External Credit Rating Agencies to quantify required capital for credit risk.</a:t>
            </a:r>
          </a:p>
        </p:txBody>
      </p:sp>
      <p:graphicFrame>
        <p:nvGraphicFramePr>
          <p:cNvPr id="11" name="Nesne 10">
            <a:extLst>
              <a:ext uri="{FF2B5EF4-FFF2-40B4-BE49-F238E27FC236}">
                <a16:creationId xmlns:a16="http://schemas.microsoft.com/office/drawing/2014/main" id="{7078A1C0-CA83-4CCE-8E8B-43B5FA731C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743369"/>
              </p:ext>
            </p:extLst>
          </p:nvPr>
        </p:nvGraphicFramePr>
        <p:xfrm>
          <a:off x="6911305" y="4352470"/>
          <a:ext cx="46672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3" imgW="2466975" imgH="1038196" progId="Excel.Sheet.12">
                  <p:embed/>
                </p:oleObj>
              </mc:Choice>
              <mc:Fallback>
                <p:oleObj name="Worksheet" r:id="rId3" imgW="2466975" imgH="103819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11305" y="4352470"/>
                        <a:ext cx="4667250" cy="196215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60000"/>
                              <a:lumOff val="40000"/>
                            </a:schemeClr>
                          </a:gs>
                          <a:gs pos="94000">
                            <a:schemeClr val="accent3">
                              <a:lumMod val="100000"/>
                            </a:schemeClr>
                          </a:gs>
                        </a:gsLst>
                        <a:path path="circle">
                          <a:fillToRect l="50000" t="-80000" r="50000" b="180000"/>
                        </a:path>
                      </a:gradFill>
                      <a:ln w="285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685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BDE3D5-EE9C-49BC-90C6-BFAADFFE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1" y="1483171"/>
            <a:ext cx="5680509" cy="1371600"/>
          </a:xfrm>
        </p:spPr>
        <p:txBody>
          <a:bodyPr/>
          <a:lstStyle/>
          <a:p>
            <a:r>
              <a:rPr lang="tr-TR" b="1" dirty="0"/>
              <a:t>TOOLS AND IMPLEMENTATION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D25CA86-503F-4D24-92D3-7B1C42E46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19292" y="3781279"/>
            <a:ext cx="1460905" cy="786454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BE39A3E4-DC57-4E59-8714-C02080276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58290" y="3339483"/>
            <a:ext cx="2412289" cy="1670046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54378328-44FC-4FA5-9058-73C06C3627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5491" y="3564982"/>
            <a:ext cx="1219048" cy="1219048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E674B08B-217F-4519-9BE3-A07FD48F48E3}"/>
              </a:ext>
            </a:extLst>
          </p:cNvPr>
          <p:cNvSpPr txBox="1"/>
          <p:nvPr/>
        </p:nvSpPr>
        <p:spPr>
          <a:xfrm>
            <a:off x="1064476" y="5265447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>
                <a:hlinkClick r:id="rId8"/>
              </a:rPr>
              <a:t>Click for Github Repository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71017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94_TF78438558.potx" id="{331D76EE-CBE5-4448-9BD9-A6268519B9FD}" vid="{23FB2CC5-E433-4EFB-8AC9-A965FA993A4F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{AD6AA0D5-8738-4F84-8272-0A331D0E9D79}tf78438558</Template>
  <TotalTime>0</TotalTime>
  <Words>230</Words>
  <Application>Microsoft Office PowerPoint</Application>
  <PresentationFormat>Geniş ekran</PresentationFormat>
  <Paragraphs>32</Paragraphs>
  <Slides>7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Garamond</vt:lpstr>
      <vt:lpstr>Linux Libertine</vt:lpstr>
      <vt:lpstr>SavonVTI</vt:lpstr>
      <vt:lpstr>Worksheet</vt:lpstr>
      <vt:lpstr>Microsoft Excel Çalışma Sayfası</vt:lpstr>
      <vt:lpstr>CREDIT RISK  ANALYSIS</vt:lpstr>
      <vt:lpstr>PowerPoint Sunusu</vt:lpstr>
      <vt:lpstr>BASEL REGULATORIES</vt:lpstr>
      <vt:lpstr>RISK ANALYSIS</vt:lpstr>
      <vt:lpstr>PowerPoint Sunusu</vt:lpstr>
      <vt:lpstr>Basel Approaches</vt:lpstr>
      <vt:lpstr>TOOLS AND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2020-07-03T11:54:51Z</dcterms:created>
  <dcterms:modified xsi:type="dcterms:W3CDTF">2020-07-07T12:16:18Z</dcterms:modified>
</cp:coreProperties>
</file>