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7" r:id="rId3"/>
    <p:sldId id="265" r:id="rId4"/>
    <p:sldId id="258" r:id="rId5"/>
    <p:sldId id="257" r:id="rId6"/>
    <p:sldId id="260" r:id="rId7"/>
    <p:sldId id="266" r:id="rId8"/>
    <p:sldId id="261" r:id="rId9"/>
    <p:sldId id="262" r:id="rId10"/>
    <p:sldId id="263" r:id="rId11"/>
    <p:sldId id="26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30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C4E69-0C75-4C35-B118-BC2C27B856D5}" type="doc">
      <dgm:prSet loTypeId="urn:microsoft.com/office/officeart/2005/8/layout/pyramid2" loCatId="pyramid" qsTypeId="urn:microsoft.com/office/officeart/2005/8/quickstyle/simple1" qsCatId="simple" csTypeId="urn:microsoft.com/office/officeart/2005/8/colors/accent0_3" csCatId="mainScheme" phldr="1"/>
      <dgm:spPr/>
    </dgm:pt>
    <dgm:pt modelId="{7286D930-3AFC-4876-94BA-8A3CC0E5BD12}">
      <dgm:prSet phldrT="[Text]"/>
      <dgm:spPr/>
      <dgm:t>
        <a:bodyPr/>
        <a:lstStyle/>
        <a:p>
          <a:r>
            <a:rPr lang="en-GB" dirty="0" smtClean="0"/>
            <a:t>Deep dive analytics</a:t>
          </a:r>
          <a:endParaRPr lang="en-GB" dirty="0"/>
        </a:p>
      </dgm:t>
    </dgm:pt>
    <dgm:pt modelId="{F3919120-24AD-4422-BE5C-EBB7C409EC58}" type="parTrans" cxnId="{3A6B6E98-5F6E-4DD7-8977-D037E609C134}">
      <dgm:prSet/>
      <dgm:spPr/>
      <dgm:t>
        <a:bodyPr/>
        <a:lstStyle/>
        <a:p>
          <a:endParaRPr lang="en-GB"/>
        </a:p>
      </dgm:t>
    </dgm:pt>
    <dgm:pt modelId="{FAE80463-BC70-4459-AB82-ED876690EDEF}" type="sibTrans" cxnId="{3A6B6E98-5F6E-4DD7-8977-D037E609C134}">
      <dgm:prSet/>
      <dgm:spPr/>
      <dgm:t>
        <a:bodyPr/>
        <a:lstStyle/>
        <a:p>
          <a:endParaRPr lang="en-GB"/>
        </a:p>
      </dgm:t>
    </dgm:pt>
    <dgm:pt modelId="{7F01FCCE-2593-4D0C-8202-B37D01AADBB4}">
      <dgm:prSet phldrT="[Text]"/>
      <dgm:spPr/>
      <dgm:t>
        <a:bodyPr/>
        <a:lstStyle/>
        <a:p>
          <a:r>
            <a:rPr lang="en-GB" dirty="0" smtClean="0"/>
            <a:t>Data cleansing</a:t>
          </a:r>
          <a:endParaRPr lang="en-GB" dirty="0"/>
        </a:p>
      </dgm:t>
    </dgm:pt>
    <dgm:pt modelId="{89078A49-5D4A-4B0F-A868-0EB47940712A}" type="parTrans" cxnId="{9CAED3CC-8EE4-4E8D-A43B-B53FD6D612A4}">
      <dgm:prSet/>
      <dgm:spPr/>
      <dgm:t>
        <a:bodyPr/>
        <a:lstStyle/>
        <a:p>
          <a:endParaRPr lang="en-GB"/>
        </a:p>
      </dgm:t>
    </dgm:pt>
    <dgm:pt modelId="{328346B7-4DCC-4D16-8F5F-36544262A31E}" type="sibTrans" cxnId="{9CAED3CC-8EE4-4E8D-A43B-B53FD6D612A4}">
      <dgm:prSet/>
      <dgm:spPr/>
      <dgm:t>
        <a:bodyPr/>
        <a:lstStyle/>
        <a:p>
          <a:endParaRPr lang="en-GB"/>
        </a:p>
      </dgm:t>
    </dgm:pt>
    <dgm:pt modelId="{03D3F8FA-256F-4B90-A6DF-AAEBBF985F33}">
      <dgm:prSet phldrT="[Text]"/>
      <dgm:spPr/>
      <dgm:t>
        <a:bodyPr/>
        <a:lstStyle/>
        <a:p>
          <a:r>
            <a:rPr lang="en-GB" dirty="0" smtClean="0"/>
            <a:t>Descriptive analyses</a:t>
          </a:r>
          <a:endParaRPr lang="en-GB" dirty="0"/>
        </a:p>
      </dgm:t>
    </dgm:pt>
    <dgm:pt modelId="{E5C65E32-AA64-41BA-96DA-D4C93C5D449A}" type="parTrans" cxnId="{4283B52F-678F-4857-BDB2-4EA963365C3C}">
      <dgm:prSet/>
      <dgm:spPr/>
      <dgm:t>
        <a:bodyPr/>
        <a:lstStyle/>
        <a:p>
          <a:endParaRPr lang="en-GB"/>
        </a:p>
      </dgm:t>
    </dgm:pt>
    <dgm:pt modelId="{B4C4799F-467F-4998-8AB8-DDB59BD18219}" type="sibTrans" cxnId="{4283B52F-678F-4857-BDB2-4EA963365C3C}">
      <dgm:prSet/>
      <dgm:spPr/>
      <dgm:t>
        <a:bodyPr/>
        <a:lstStyle/>
        <a:p>
          <a:endParaRPr lang="en-GB"/>
        </a:p>
      </dgm:t>
    </dgm:pt>
    <dgm:pt modelId="{55D1894F-BA92-48D6-B71D-7A76F5291F63}">
      <dgm:prSet phldrT="[Text]"/>
      <dgm:spPr/>
      <dgm:t>
        <a:bodyPr/>
        <a:lstStyle/>
        <a:p>
          <a:r>
            <a:rPr lang="en-GB" dirty="0" smtClean="0"/>
            <a:t>Predictive modelling </a:t>
          </a:r>
          <a:endParaRPr lang="en-GB" dirty="0"/>
        </a:p>
      </dgm:t>
    </dgm:pt>
    <dgm:pt modelId="{C585AC94-C375-4C8F-8691-2BD8BA6C0404}" type="parTrans" cxnId="{04E34906-F2B8-4A11-8CAB-E8DFF5E6B62B}">
      <dgm:prSet/>
      <dgm:spPr/>
      <dgm:t>
        <a:bodyPr/>
        <a:lstStyle/>
        <a:p>
          <a:endParaRPr lang="en-GB"/>
        </a:p>
      </dgm:t>
    </dgm:pt>
    <dgm:pt modelId="{2702E0E2-EF25-454C-A4A9-BE999F9F58D3}" type="sibTrans" cxnId="{04E34906-F2B8-4A11-8CAB-E8DFF5E6B62B}">
      <dgm:prSet/>
      <dgm:spPr/>
      <dgm:t>
        <a:bodyPr/>
        <a:lstStyle/>
        <a:p>
          <a:endParaRPr lang="en-GB"/>
        </a:p>
      </dgm:t>
    </dgm:pt>
    <dgm:pt modelId="{6E0D74EB-7B1E-452B-8229-306ADE030B1B}">
      <dgm:prSet phldrT="[Text]"/>
      <dgm:spPr/>
      <dgm:t>
        <a:bodyPr/>
        <a:lstStyle/>
        <a:p>
          <a:r>
            <a:rPr lang="en-GB" dirty="0" smtClean="0"/>
            <a:t>Automation</a:t>
          </a:r>
          <a:endParaRPr lang="en-GB" dirty="0"/>
        </a:p>
      </dgm:t>
    </dgm:pt>
    <dgm:pt modelId="{40C73318-75B8-477E-A95C-1C6D20B5DC56}" type="parTrans" cxnId="{D2FAC7BD-71C3-4A34-8D37-2CFB3D1BA272}">
      <dgm:prSet/>
      <dgm:spPr/>
      <dgm:t>
        <a:bodyPr/>
        <a:lstStyle/>
        <a:p>
          <a:endParaRPr lang="en-GB"/>
        </a:p>
      </dgm:t>
    </dgm:pt>
    <dgm:pt modelId="{D52939B6-11ED-4778-9826-7CCE2D844186}" type="sibTrans" cxnId="{D2FAC7BD-71C3-4A34-8D37-2CFB3D1BA272}">
      <dgm:prSet/>
      <dgm:spPr/>
      <dgm:t>
        <a:bodyPr/>
        <a:lstStyle/>
        <a:p>
          <a:endParaRPr lang="en-GB"/>
        </a:p>
      </dgm:t>
    </dgm:pt>
    <dgm:pt modelId="{2487B72E-5BC4-440D-89D3-397DE849A11D}" type="pres">
      <dgm:prSet presAssocID="{179C4E69-0C75-4C35-B118-BC2C27B856D5}" presName="compositeShape" presStyleCnt="0">
        <dgm:presLayoutVars>
          <dgm:dir/>
          <dgm:resizeHandles/>
        </dgm:presLayoutVars>
      </dgm:prSet>
      <dgm:spPr/>
    </dgm:pt>
    <dgm:pt modelId="{1796BBEA-46CF-4757-89B8-3E56AEB90578}" type="pres">
      <dgm:prSet presAssocID="{179C4E69-0C75-4C35-B118-BC2C27B856D5}" presName="pyramid" presStyleLbl="node1" presStyleIdx="0" presStyleCnt="1"/>
      <dgm:spPr/>
    </dgm:pt>
    <dgm:pt modelId="{5972B2AA-3DC9-47C3-95A2-75A8EC7F0CEB}" type="pres">
      <dgm:prSet presAssocID="{179C4E69-0C75-4C35-B118-BC2C27B856D5}" presName="theList" presStyleCnt="0"/>
      <dgm:spPr/>
    </dgm:pt>
    <dgm:pt modelId="{2EE7FC45-97B0-4808-B3B1-0AC23E70BD41}" type="pres">
      <dgm:prSet presAssocID="{6E0D74EB-7B1E-452B-8229-306ADE030B1B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46A5DF8-7211-4146-BB75-410DDDFB084F}" type="pres">
      <dgm:prSet presAssocID="{6E0D74EB-7B1E-452B-8229-306ADE030B1B}" presName="aSpace" presStyleCnt="0"/>
      <dgm:spPr/>
    </dgm:pt>
    <dgm:pt modelId="{D59560F5-DA81-4776-A951-910D676F8AC6}" type="pres">
      <dgm:prSet presAssocID="{55D1894F-BA92-48D6-B71D-7A76F5291F63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E3DD02-F7B1-4DBE-854A-76BFBBB6F998}" type="pres">
      <dgm:prSet presAssocID="{55D1894F-BA92-48D6-B71D-7A76F5291F63}" presName="aSpace" presStyleCnt="0"/>
      <dgm:spPr/>
    </dgm:pt>
    <dgm:pt modelId="{95C30C89-D657-4F65-96BC-0A9DD57AE23D}" type="pres">
      <dgm:prSet presAssocID="{7286D930-3AFC-4876-94BA-8A3CC0E5BD12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EE7FBA-EF35-4BFC-A4AD-E95AC4DE7865}" type="pres">
      <dgm:prSet presAssocID="{7286D930-3AFC-4876-94BA-8A3CC0E5BD12}" presName="aSpace" presStyleCnt="0"/>
      <dgm:spPr/>
    </dgm:pt>
    <dgm:pt modelId="{73AED7C1-EF25-4A7A-93F3-7087B85181D7}" type="pres">
      <dgm:prSet presAssocID="{03D3F8FA-256F-4B90-A6DF-AAEBBF985F33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3A29BE-E22B-4178-AA44-0C49F0E0E869}" type="pres">
      <dgm:prSet presAssocID="{03D3F8FA-256F-4B90-A6DF-AAEBBF985F33}" presName="aSpace" presStyleCnt="0"/>
      <dgm:spPr/>
    </dgm:pt>
    <dgm:pt modelId="{8B6EB8EC-0939-4F6B-B48A-ACF50D0E1567}" type="pres">
      <dgm:prSet presAssocID="{7F01FCCE-2593-4D0C-8202-B37D01AADBB4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AE5F38E-E594-45C9-8AB3-34098DA0714D}" type="pres">
      <dgm:prSet presAssocID="{7F01FCCE-2593-4D0C-8202-B37D01AADBB4}" presName="aSpace" presStyleCnt="0"/>
      <dgm:spPr/>
    </dgm:pt>
  </dgm:ptLst>
  <dgm:cxnLst>
    <dgm:cxn modelId="{9CAED3CC-8EE4-4E8D-A43B-B53FD6D612A4}" srcId="{179C4E69-0C75-4C35-B118-BC2C27B856D5}" destId="{7F01FCCE-2593-4D0C-8202-B37D01AADBB4}" srcOrd="4" destOrd="0" parTransId="{89078A49-5D4A-4B0F-A868-0EB47940712A}" sibTransId="{328346B7-4DCC-4D16-8F5F-36544262A31E}"/>
    <dgm:cxn modelId="{04E34906-F2B8-4A11-8CAB-E8DFF5E6B62B}" srcId="{179C4E69-0C75-4C35-B118-BC2C27B856D5}" destId="{55D1894F-BA92-48D6-B71D-7A76F5291F63}" srcOrd="1" destOrd="0" parTransId="{C585AC94-C375-4C8F-8691-2BD8BA6C0404}" sibTransId="{2702E0E2-EF25-454C-A4A9-BE999F9F58D3}"/>
    <dgm:cxn modelId="{98FCBEA6-6A56-414D-94EF-E532CD516979}" type="presOf" srcId="{7F01FCCE-2593-4D0C-8202-B37D01AADBB4}" destId="{8B6EB8EC-0939-4F6B-B48A-ACF50D0E1567}" srcOrd="0" destOrd="0" presId="urn:microsoft.com/office/officeart/2005/8/layout/pyramid2"/>
    <dgm:cxn modelId="{EF3C61C5-1ACF-4876-B4C3-2FA5326D9878}" type="presOf" srcId="{03D3F8FA-256F-4B90-A6DF-AAEBBF985F33}" destId="{73AED7C1-EF25-4A7A-93F3-7087B85181D7}" srcOrd="0" destOrd="0" presId="urn:microsoft.com/office/officeart/2005/8/layout/pyramid2"/>
    <dgm:cxn modelId="{7B3C7B0B-7AC8-4777-9156-63F5190B227E}" type="presOf" srcId="{6E0D74EB-7B1E-452B-8229-306ADE030B1B}" destId="{2EE7FC45-97B0-4808-B3B1-0AC23E70BD41}" srcOrd="0" destOrd="0" presId="urn:microsoft.com/office/officeart/2005/8/layout/pyramid2"/>
    <dgm:cxn modelId="{9DD0F6C4-EBCD-4487-9C01-D2995341A720}" type="presOf" srcId="{7286D930-3AFC-4876-94BA-8A3CC0E5BD12}" destId="{95C30C89-D657-4F65-96BC-0A9DD57AE23D}" srcOrd="0" destOrd="0" presId="urn:microsoft.com/office/officeart/2005/8/layout/pyramid2"/>
    <dgm:cxn modelId="{D2FAC7BD-71C3-4A34-8D37-2CFB3D1BA272}" srcId="{179C4E69-0C75-4C35-B118-BC2C27B856D5}" destId="{6E0D74EB-7B1E-452B-8229-306ADE030B1B}" srcOrd="0" destOrd="0" parTransId="{40C73318-75B8-477E-A95C-1C6D20B5DC56}" sibTransId="{D52939B6-11ED-4778-9826-7CCE2D844186}"/>
    <dgm:cxn modelId="{6B0410CB-299B-44A9-B77C-18501907F21F}" type="presOf" srcId="{179C4E69-0C75-4C35-B118-BC2C27B856D5}" destId="{2487B72E-5BC4-440D-89D3-397DE849A11D}" srcOrd="0" destOrd="0" presId="urn:microsoft.com/office/officeart/2005/8/layout/pyramid2"/>
    <dgm:cxn modelId="{3A6B6E98-5F6E-4DD7-8977-D037E609C134}" srcId="{179C4E69-0C75-4C35-B118-BC2C27B856D5}" destId="{7286D930-3AFC-4876-94BA-8A3CC0E5BD12}" srcOrd="2" destOrd="0" parTransId="{F3919120-24AD-4422-BE5C-EBB7C409EC58}" sibTransId="{FAE80463-BC70-4459-AB82-ED876690EDEF}"/>
    <dgm:cxn modelId="{4283B52F-678F-4857-BDB2-4EA963365C3C}" srcId="{179C4E69-0C75-4C35-B118-BC2C27B856D5}" destId="{03D3F8FA-256F-4B90-A6DF-AAEBBF985F33}" srcOrd="3" destOrd="0" parTransId="{E5C65E32-AA64-41BA-96DA-D4C93C5D449A}" sibTransId="{B4C4799F-467F-4998-8AB8-DDB59BD18219}"/>
    <dgm:cxn modelId="{318DFDBD-C5AB-4E6E-BD3F-FD3E0EE56E68}" type="presOf" srcId="{55D1894F-BA92-48D6-B71D-7A76F5291F63}" destId="{D59560F5-DA81-4776-A951-910D676F8AC6}" srcOrd="0" destOrd="0" presId="urn:microsoft.com/office/officeart/2005/8/layout/pyramid2"/>
    <dgm:cxn modelId="{75DCB2CF-8474-44D3-9E3E-E4FC4F6B121E}" type="presParOf" srcId="{2487B72E-5BC4-440D-89D3-397DE849A11D}" destId="{1796BBEA-46CF-4757-89B8-3E56AEB90578}" srcOrd="0" destOrd="0" presId="urn:microsoft.com/office/officeart/2005/8/layout/pyramid2"/>
    <dgm:cxn modelId="{008D6B5F-1472-45CA-A654-48D6C887368A}" type="presParOf" srcId="{2487B72E-5BC4-440D-89D3-397DE849A11D}" destId="{5972B2AA-3DC9-47C3-95A2-75A8EC7F0CEB}" srcOrd="1" destOrd="0" presId="urn:microsoft.com/office/officeart/2005/8/layout/pyramid2"/>
    <dgm:cxn modelId="{AD4BEDE6-3A15-4D17-9DDA-4EB9C2DA1A8D}" type="presParOf" srcId="{5972B2AA-3DC9-47C3-95A2-75A8EC7F0CEB}" destId="{2EE7FC45-97B0-4808-B3B1-0AC23E70BD41}" srcOrd="0" destOrd="0" presId="urn:microsoft.com/office/officeart/2005/8/layout/pyramid2"/>
    <dgm:cxn modelId="{1EB62D6E-9630-449A-BE0D-7E06E436F842}" type="presParOf" srcId="{5972B2AA-3DC9-47C3-95A2-75A8EC7F0CEB}" destId="{D46A5DF8-7211-4146-BB75-410DDDFB084F}" srcOrd="1" destOrd="0" presId="urn:microsoft.com/office/officeart/2005/8/layout/pyramid2"/>
    <dgm:cxn modelId="{27574E7A-963F-4A0A-8CF8-DC8F5B174FFC}" type="presParOf" srcId="{5972B2AA-3DC9-47C3-95A2-75A8EC7F0CEB}" destId="{D59560F5-DA81-4776-A951-910D676F8AC6}" srcOrd="2" destOrd="0" presId="urn:microsoft.com/office/officeart/2005/8/layout/pyramid2"/>
    <dgm:cxn modelId="{F74A19F4-F42E-4CF1-B162-7B10B1ADCBE0}" type="presParOf" srcId="{5972B2AA-3DC9-47C3-95A2-75A8EC7F0CEB}" destId="{9EE3DD02-F7B1-4DBE-854A-76BFBBB6F998}" srcOrd="3" destOrd="0" presId="urn:microsoft.com/office/officeart/2005/8/layout/pyramid2"/>
    <dgm:cxn modelId="{9F8F8826-328B-4968-A820-E565FB7FE6FD}" type="presParOf" srcId="{5972B2AA-3DC9-47C3-95A2-75A8EC7F0CEB}" destId="{95C30C89-D657-4F65-96BC-0A9DD57AE23D}" srcOrd="4" destOrd="0" presId="urn:microsoft.com/office/officeart/2005/8/layout/pyramid2"/>
    <dgm:cxn modelId="{5EA8580D-9BE2-4358-BEE3-BA45BC467EE2}" type="presParOf" srcId="{5972B2AA-3DC9-47C3-95A2-75A8EC7F0CEB}" destId="{D7EE7FBA-EF35-4BFC-A4AD-E95AC4DE7865}" srcOrd="5" destOrd="0" presId="urn:microsoft.com/office/officeart/2005/8/layout/pyramid2"/>
    <dgm:cxn modelId="{B5848272-AD7A-43EF-A6D8-B973D3B0F5F3}" type="presParOf" srcId="{5972B2AA-3DC9-47C3-95A2-75A8EC7F0CEB}" destId="{73AED7C1-EF25-4A7A-93F3-7087B85181D7}" srcOrd="6" destOrd="0" presId="urn:microsoft.com/office/officeart/2005/8/layout/pyramid2"/>
    <dgm:cxn modelId="{3D9C4CD7-CF86-477C-857C-CE8D51B94BF7}" type="presParOf" srcId="{5972B2AA-3DC9-47C3-95A2-75A8EC7F0CEB}" destId="{1A3A29BE-E22B-4178-AA44-0C49F0E0E869}" srcOrd="7" destOrd="0" presId="urn:microsoft.com/office/officeart/2005/8/layout/pyramid2"/>
    <dgm:cxn modelId="{6FAEE458-0327-468A-ACF2-477F6E9DDEEB}" type="presParOf" srcId="{5972B2AA-3DC9-47C3-95A2-75A8EC7F0CEB}" destId="{8B6EB8EC-0939-4F6B-B48A-ACF50D0E1567}" srcOrd="8" destOrd="0" presId="urn:microsoft.com/office/officeart/2005/8/layout/pyramid2"/>
    <dgm:cxn modelId="{230521F6-2DAB-4D73-9BBB-22C517F42BD6}" type="presParOf" srcId="{5972B2AA-3DC9-47C3-95A2-75A8EC7F0CEB}" destId="{BAE5F38E-E594-45C9-8AB3-34098DA0714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6BBEA-46CF-4757-89B8-3E56AEB90578}">
      <dsp:nvSpPr>
        <dsp:cNvPr id="0" name=""/>
        <dsp:cNvSpPr/>
      </dsp:nvSpPr>
      <dsp:spPr>
        <a:xfrm>
          <a:off x="0" y="0"/>
          <a:ext cx="2239385" cy="3019748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7FC45-97B0-4808-B3B1-0AC23E70BD41}">
      <dsp:nvSpPr>
        <dsp:cNvPr id="0" name=""/>
        <dsp:cNvSpPr/>
      </dsp:nvSpPr>
      <dsp:spPr>
        <a:xfrm>
          <a:off x="1119692" y="302269"/>
          <a:ext cx="1455600" cy="42937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Automation</a:t>
          </a:r>
          <a:endParaRPr lang="en-GB" sz="1100" kern="1200" dirty="0"/>
        </a:p>
      </dsp:txBody>
      <dsp:txXfrm>
        <a:off x="1140652" y="323229"/>
        <a:ext cx="1413680" cy="387450"/>
      </dsp:txXfrm>
    </dsp:sp>
    <dsp:sp modelId="{D59560F5-DA81-4776-A951-910D676F8AC6}">
      <dsp:nvSpPr>
        <dsp:cNvPr id="0" name=""/>
        <dsp:cNvSpPr/>
      </dsp:nvSpPr>
      <dsp:spPr>
        <a:xfrm>
          <a:off x="1119692" y="785311"/>
          <a:ext cx="1455600" cy="42937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Predictive modelling </a:t>
          </a:r>
          <a:endParaRPr lang="en-GB" sz="1100" kern="1200" dirty="0"/>
        </a:p>
      </dsp:txBody>
      <dsp:txXfrm>
        <a:off x="1140652" y="806271"/>
        <a:ext cx="1413680" cy="387450"/>
      </dsp:txXfrm>
    </dsp:sp>
    <dsp:sp modelId="{95C30C89-D657-4F65-96BC-0A9DD57AE23D}">
      <dsp:nvSpPr>
        <dsp:cNvPr id="0" name=""/>
        <dsp:cNvSpPr/>
      </dsp:nvSpPr>
      <dsp:spPr>
        <a:xfrm>
          <a:off x="1119692" y="1268353"/>
          <a:ext cx="1455600" cy="42937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Deep dive analytics</a:t>
          </a:r>
          <a:endParaRPr lang="en-GB" sz="1100" kern="1200" dirty="0"/>
        </a:p>
      </dsp:txBody>
      <dsp:txXfrm>
        <a:off x="1140652" y="1289313"/>
        <a:ext cx="1413680" cy="387450"/>
      </dsp:txXfrm>
    </dsp:sp>
    <dsp:sp modelId="{73AED7C1-EF25-4A7A-93F3-7087B85181D7}">
      <dsp:nvSpPr>
        <dsp:cNvPr id="0" name=""/>
        <dsp:cNvSpPr/>
      </dsp:nvSpPr>
      <dsp:spPr>
        <a:xfrm>
          <a:off x="1119692" y="1751394"/>
          <a:ext cx="1455600" cy="42937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Descriptive analyses</a:t>
          </a:r>
          <a:endParaRPr lang="en-GB" sz="1100" kern="1200" dirty="0"/>
        </a:p>
      </dsp:txBody>
      <dsp:txXfrm>
        <a:off x="1140652" y="1772354"/>
        <a:ext cx="1413680" cy="387450"/>
      </dsp:txXfrm>
    </dsp:sp>
    <dsp:sp modelId="{8B6EB8EC-0939-4F6B-B48A-ACF50D0E1567}">
      <dsp:nvSpPr>
        <dsp:cNvPr id="0" name=""/>
        <dsp:cNvSpPr/>
      </dsp:nvSpPr>
      <dsp:spPr>
        <a:xfrm>
          <a:off x="1119692" y="2234436"/>
          <a:ext cx="1455600" cy="42937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Data cleansing</a:t>
          </a:r>
          <a:endParaRPr lang="en-GB" sz="1100" kern="1200" dirty="0"/>
        </a:p>
      </dsp:txBody>
      <dsp:txXfrm>
        <a:off x="1140652" y="2255396"/>
        <a:ext cx="1413680" cy="387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9/26/2017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obbleoxs.github.io/pnjunction.github.io/chorddiagramforTP.html" TargetMode="Externa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https://bobbleoxs.github.io/pnjunction.github.io/chorddiagramforTP.html" TargetMode="Externa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data analytics for transfer pricing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Utilising technology and data tools in TP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48868"/>
          </a:xfrm>
        </p:spPr>
        <p:txBody>
          <a:bodyPr/>
          <a:lstStyle/>
          <a:p>
            <a:r>
              <a:rPr lang="en-GB" dirty="0"/>
              <a:t>Deep dive analytics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059" t="26649" r="15348" b="14236"/>
          <a:stretch/>
        </p:blipFill>
        <p:spPr>
          <a:xfrm>
            <a:off x="898070" y="1454149"/>
            <a:ext cx="4791530" cy="50962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81374" y="1725384"/>
            <a:ext cx="2616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Choose the most suitable model: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200" dirty="0" smtClean="0"/>
              <a:t>Linear regression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200" dirty="0" err="1" smtClean="0"/>
              <a:t>Logit</a:t>
            </a:r>
            <a:r>
              <a:rPr lang="en-GB" sz="1200" dirty="0" smtClean="0"/>
              <a:t> regression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200" dirty="0" smtClean="0"/>
              <a:t>Random forest/decision tree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GB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Combining with selection of features/parameters and optimisation techniques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420" t="15030" r="42079" b="646"/>
          <a:stretch/>
        </p:blipFill>
        <p:spPr>
          <a:xfrm>
            <a:off x="7255489" y="1284033"/>
            <a:ext cx="4528047" cy="50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visualisation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591840" y="982146"/>
            <a:ext cx="5064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 smtClean="0"/>
              <a:t>Pick the most relevant visual to instantiate discussions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 smtClean="0"/>
              <a:t>Get all stakeholders involved for ideas – coding is easy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 smtClean="0"/>
              <a:t>Typically extend to more relevant analytics for business not just CBCR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91840" y="1795927"/>
            <a:ext cx="3785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/>
              <a:t>E.g.2 </a:t>
            </a:r>
            <a:r>
              <a:rPr lang="en-GB" sz="1000" dirty="0" smtClean="0">
                <a:hlinkClick r:id="rId3"/>
              </a:rPr>
              <a:t>Transaction Flows for TP in a Chord Diagram</a:t>
            </a:r>
            <a:endParaRPr lang="en-GB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69848" y="1795927"/>
            <a:ext cx="4683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/>
              <a:t>E.g.1 Tax Elasticity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1665" t="13642" r="19100" b="1240"/>
          <a:stretch/>
        </p:blipFill>
        <p:spPr>
          <a:xfrm>
            <a:off x="624114" y="2158106"/>
            <a:ext cx="5660572" cy="4423253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175453"/>
              </p:ext>
            </p:extLst>
          </p:nvPr>
        </p:nvGraphicFramePr>
        <p:xfrm>
          <a:off x="6081713" y="3413125"/>
          <a:ext cx="28575" cy="2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HTML Document" r:id="rId5" imgW="0" imgH="0" progId="htmlfile">
                  <p:link updateAutomatic="1"/>
                </p:oleObj>
              </mc:Choice>
              <mc:Fallback>
                <p:oleObj name="HTML Document" r:id="rId5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1713" y="3413125"/>
                        <a:ext cx="28575" cy="2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27020" t="13244" r="23450"/>
          <a:stretch/>
        </p:blipFill>
        <p:spPr>
          <a:xfrm>
            <a:off x="6971935" y="2158106"/>
            <a:ext cx="4304602" cy="42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Other opportunities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Compliance </a:t>
            </a:r>
          </a:p>
          <a:p>
            <a:r>
              <a:rPr lang="en-GB" dirty="0" smtClean="0"/>
              <a:t>Transfer pricing </a:t>
            </a:r>
          </a:p>
          <a:p>
            <a:r>
              <a:rPr lang="en-GB" dirty="0" smtClean="0"/>
              <a:t>Indirect tax </a:t>
            </a:r>
          </a:p>
          <a:p>
            <a:r>
              <a:rPr lang="en-GB" dirty="0" smtClean="0"/>
              <a:t>Controversy </a:t>
            </a:r>
          </a:p>
          <a:p>
            <a:r>
              <a:rPr lang="en-GB" dirty="0" smtClean="0"/>
              <a:t>Tax planning </a:t>
            </a:r>
          </a:p>
          <a:p>
            <a:r>
              <a:rPr lang="en-GB" dirty="0" smtClean="0"/>
              <a:t>Audit risk prediction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7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200" dirty="0" smtClean="0"/>
              <a:t>Ever-changing landscape</a:t>
            </a:r>
            <a:endParaRPr lang="en-GB" sz="5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5" y="1908725"/>
            <a:ext cx="9637486" cy="39840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85" y="5523469"/>
            <a:ext cx="451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Source: chiefmartec.com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Demystify data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226101" cy="405079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Internal assets: personnel and data </a:t>
            </a:r>
          </a:p>
          <a:p>
            <a:pPr marL="457200" indent="-457200">
              <a:buAutoNum type="arabicPeriod"/>
            </a:pP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Structured data vs unstructured data –</a:t>
            </a:r>
          </a:p>
          <a:p>
            <a:pPr marL="457200" indent="-457200">
              <a:buAutoNum type="arabicPeriod"/>
            </a:pP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Subject expertise: tax knowledge and experiences, stats and economics, business acumen </a:t>
            </a:r>
          </a:p>
          <a:p>
            <a:pPr marL="457200" indent="-457200">
              <a:buAutoNum type="arabicPeriod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Data-driven decision vs Problem-driven decision </a:t>
            </a:r>
          </a:p>
          <a:p>
            <a:pPr marL="457200" indent="-457200">
              <a:buAutoNum type="arabicPeriod"/>
            </a:pP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privacy </a:t>
            </a:r>
          </a:p>
          <a:p>
            <a:endParaRPr lang="en-GB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49" y="2093976"/>
            <a:ext cx="3832299" cy="378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704066"/>
              </p:ext>
            </p:extLst>
          </p:nvPr>
        </p:nvGraphicFramePr>
        <p:xfrm>
          <a:off x="1631950" y="3891491"/>
          <a:ext cx="3978276" cy="121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9138"/>
                <a:gridCol w="1989138"/>
              </a:tblGrid>
              <a:tr h="216112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GB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Science</a:t>
                      </a:r>
                      <a:endParaRPr lang="en-GB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kern="120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Stats</a:t>
                      </a:r>
                      <a:endParaRPr lang="en-GB" sz="10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16112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Networks, graphs</a:t>
                      </a:r>
                      <a:endParaRPr lang="en-GB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endParaRPr lang="en-GB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16112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Weights</a:t>
                      </a:r>
                      <a:endParaRPr lang="en-GB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Parameters</a:t>
                      </a:r>
                      <a:endParaRPr lang="en-GB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16112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Learning </a:t>
                      </a:r>
                      <a:endParaRPr lang="en-GB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Fitting</a:t>
                      </a:r>
                      <a:endParaRPr lang="en-GB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16112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Supervised/Unsupervised</a:t>
                      </a:r>
                      <a:r>
                        <a:rPr lang="en-GB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learning</a:t>
                      </a:r>
                      <a:endParaRPr lang="en-GB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Regression/Clustering</a:t>
                      </a:r>
                      <a:endParaRPr lang="en-GB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42649"/>
              </p:ext>
            </p:extLst>
          </p:nvPr>
        </p:nvGraphicFramePr>
        <p:xfrm>
          <a:off x="1603375" y="2853265"/>
          <a:ext cx="4064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18559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 /Database- </a:t>
                      </a:r>
                      <a:r>
                        <a:rPr lang="en-GB" sz="10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Tables/Rows/Columns</a:t>
                      </a:r>
                      <a:endParaRPr lang="en-GB" sz="1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Text-heavy/Images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</a:t>
                      </a:r>
                    </a:p>
                    <a:p>
                      <a:r>
                        <a:rPr lang="en-GB" sz="10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Logs, notes, images, emails</a:t>
                      </a:r>
                      <a:endParaRPr lang="en-GB" sz="1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2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in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418607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1. Identify problem: </a:t>
            </a:r>
          </a:p>
          <a:p>
            <a:pPr marL="0" indent="0">
              <a:buNone/>
            </a:pPr>
            <a:r>
              <a:rPr lang="en-GB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e.g. inconsistent local TP documentation reports</a:t>
            </a:r>
          </a:p>
          <a:p>
            <a:pPr marL="0" indent="0">
              <a:buNone/>
            </a:pP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2. Pinpoint repetitive tasks: </a:t>
            </a:r>
          </a:p>
          <a:p>
            <a:pPr marL="0" indent="0">
              <a:buNone/>
            </a:pPr>
            <a:r>
              <a:rPr lang="en-GB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e.g. similar transactions in certain countries share similar functional analyses</a:t>
            </a:r>
          </a:p>
          <a:p>
            <a:pPr marL="0" indent="0">
              <a:buNone/>
            </a:pP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Step 3. </a:t>
            </a: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Inspect data resources: </a:t>
            </a:r>
          </a:p>
          <a:p>
            <a:pPr marL="0" indent="0">
              <a:buNone/>
            </a:pPr>
            <a:r>
              <a:rPr lang="en-GB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e.g. internal systems for finance, tax and legal, their linkage (or the lack of it) </a:t>
            </a:r>
          </a:p>
          <a:p>
            <a:pPr marL="0" indent="0">
              <a:buNone/>
            </a:pP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Step 4. </a:t>
            </a: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Enquire existing internal data/technology tools:</a:t>
            </a:r>
          </a:p>
          <a:p>
            <a:pPr marL="0" indent="0">
              <a:buNone/>
            </a:pPr>
            <a:r>
              <a:rPr lang="en-GB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e.g. coding team, share point project managers, web developers</a:t>
            </a:r>
          </a:p>
          <a:p>
            <a:pPr marL="0" indent="0">
              <a:buNone/>
            </a:pP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Step 5: </a:t>
            </a: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Bridge the gap: </a:t>
            </a:r>
          </a:p>
          <a:p>
            <a:pPr marL="0" indent="0">
              <a:buNone/>
            </a:pPr>
            <a:r>
              <a:rPr lang="en-GB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e.g. communication to stakeholders, prepare IT work flow, work with developers</a:t>
            </a:r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FF0000"/>
                </a:solidFill>
              </a:rPr>
              <a:t>Let stakeholders participate in early stages</a:t>
            </a:r>
            <a:endParaRPr lang="en-GB" sz="16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GB" sz="1600" dirty="0" smtClean="0"/>
          </a:p>
          <a:p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895" t="7134" r="6671" b="3138"/>
          <a:stretch/>
        </p:blipFill>
        <p:spPr>
          <a:xfrm>
            <a:off x="7975472" y="1762125"/>
            <a:ext cx="3152776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available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1. Free open sources tools</a:t>
            </a:r>
          </a:p>
          <a:p>
            <a:r>
              <a:rPr lang="en-GB" dirty="0" smtClean="0"/>
              <a:t>Python</a:t>
            </a:r>
          </a:p>
          <a:p>
            <a:r>
              <a:rPr lang="en-GB" dirty="0" smtClean="0"/>
              <a:t>R-studio </a:t>
            </a:r>
          </a:p>
          <a:p>
            <a:r>
              <a:rPr lang="en-GB" dirty="0" smtClean="0"/>
              <a:t>Built in libraries - </a:t>
            </a:r>
            <a:r>
              <a:rPr lang="en-GB" dirty="0" err="1" smtClean="0"/>
              <a:t>Matplotlib</a:t>
            </a:r>
            <a:r>
              <a:rPr lang="en-GB" dirty="0" smtClean="0"/>
              <a:t>/</a:t>
            </a:r>
            <a:r>
              <a:rPr lang="en-GB" dirty="0" err="1" smtClean="0"/>
              <a:t>Scikit</a:t>
            </a:r>
            <a:r>
              <a:rPr lang="en-GB" dirty="0" smtClean="0"/>
              <a:t>-learn/</a:t>
            </a:r>
            <a:r>
              <a:rPr lang="en-GB" dirty="0" err="1" smtClean="0"/>
              <a:t>Seaborn</a:t>
            </a:r>
            <a:r>
              <a:rPr lang="en-GB" dirty="0" smtClean="0"/>
              <a:t>/</a:t>
            </a:r>
            <a:r>
              <a:rPr lang="en-GB" dirty="0" err="1" smtClean="0"/>
              <a:t>numpy</a:t>
            </a:r>
            <a:r>
              <a:rPr lang="en-GB" dirty="0" smtClean="0"/>
              <a:t>/panda</a:t>
            </a:r>
          </a:p>
          <a:p>
            <a:r>
              <a:rPr lang="en-GB" dirty="0" err="1" smtClean="0"/>
              <a:t>GitHub</a:t>
            </a:r>
            <a:r>
              <a:rPr lang="en-GB" dirty="0" smtClean="0"/>
              <a:t> for version control</a:t>
            </a:r>
          </a:p>
          <a:p>
            <a:r>
              <a:rPr lang="en-GB" dirty="0" smtClean="0"/>
              <a:t>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2. In-house resources </a:t>
            </a:r>
          </a:p>
          <a:p>
            <a:r>
              <a:rPr lang="en-GB" dirty="0" err="1" smtClean="0"/>
              <a:t>Sharepoint</a:t>
            </a:r>
            <a:r>
              <a:rPr lang="en-GB" dirty="0" smtClean="0"/>
              <a:t> support </a:t>
            </a:r>
          </a:p>
          <a:p>
            <a:r>
              <a:rPr lang="en-GB" dirty="0" smtClean="0"/>
              <a:t>Internal coding / IT team </a:t>
            </a:r>
          </a:p>
          <a:p>
            <a:r>
              <a:rPr lang="en-GB" dirty="0" smtClean="0"/>
              <a:t>ERP/Databases</a:t>
            </a:r>
          </a:p>
          <a:p>
            <a:r>
              <a:rPr lang="en-GB" dirty="0" smtClean="0"/>
              <a:t>…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7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171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Case study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75675"/>
            <a:ext cx="7313756" cy="991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Automating the process of generating compliance documentation reports</a:t>
            </a:r>
          </a:p>
          <a:p>
            <a:pPr lvl="1"/>
            <a:r>
              <a:rPr lang="en-GB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Utilising existing digital assets with detailed discussion with IT</a:t>
            </a:r>
          </a:p>
          <a:p>
            <a:pPr lvl="1"/>
            <a:r>
              <a:rPr lang="en-GB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Working on project flow with coders/PMs =&gt; user testing/feedback =&gt; iteration =&gt; repeat</a:t>
            </a:r>
          </a:p>
          <a:p>
            <a:endParaRPr lang="en-GB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466975"/>
            <a:ext cx="9265012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7313756" cy="4050792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Applying to CBCR analyses: </a:t>
            </a:r>
          </a:p>
          <a:p>
            <a:endParaRPr lang="en-GB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AutoNum type="arabicParenR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cleansing &amp; construct – discover mismatch, inconsistencies, construct potentially helpful features</a:t>
            </a:r>
          </a:p>
          <a:p>
            <a:pPr marL="731520" lvl="1" indent="-457200">
              <a:buAutoNum type="arabicParenR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AutoNum type="arabicParenR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Descriptive analyses – overall health check, description of distribution</a:t>
            </a:r>
          </a:p>
          <a:p>
            <a:pPr marL="731520" lvl="1" indent="-457200">
              <a:buAutoNum type="arabicParenR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AutoNum type="arabicParenR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Deep dive analytics – ratio design, overlay analytics and regressions</a:t>
            </a:r>
          </a:p>
          <a:p>
            <a:pPr marL="731520" lvl="1" indent="-457200">
              <a:buAutoNum type="arabicParenR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buAutoNum type="arabicParenR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Visualisation - presentation in layman terms and single out risk areas</a:t>
            </a:r>
          </a:p>
          <a:p>
            <a:endParaRPr lang="en-GB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01359362"/>
              </p:ext>
            </p:extLst>
          </p:nvPr>
        </p:nvGraphicFramePr>
        <p:xfrm>
          <a:off x="8297879" y="2121408"/>
          <a:ext cx="2575293" cy="3019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70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63352" cy="858393"/>
          </a:xfrm>
        </p:spPr>
        <p:txBody>
          <a:bodyPr>
            <a:noAutofit/>
          </a:bodyPr>
          <a:lstStyle/>
          <a:p>
            <a:r>
              <a:rPr lang="en-GB" sz="4900" dirty="0" smtClean="0"/>
              <a:t>Data cleansing &amp; construct</a:t>
            </a:r>
            <a:endParaRPr lang="en-GB" sz="4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757" t="32002" r="20603" b="-120"/>
          <a:stretch/>
        </p:blipFill>
        <p:spPr>
          <a:xfrm>
            <a:off x="1069848" y="1885348"/>
            <a:ext cx="4857750" cy="454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9848" y="1259500"/>
            <a:ext cx="4683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 smtClean="0"/>
              <a:t>Looking for inconsistencies, mismatches – this can be very time 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 smtClean="0"/>
              <a:t>Plan ahead - construct useful features such as ratios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7771" t="16221" r="9972" b="12178"/>
          <a:stretch/>
        </p:blipFill>
        <p:spPr>
          <a:xfrm>
            <a:off x="6568678" y="1474023"/>
            <a:ext cx="4597400" cy="49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Descriptive analyses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4661" t="47288" r="47985" b="24216"/>
          <a:stretch/>
        </p:blipFill>
        <p:spPr bwMode="auto">
          <a:xfrm>
            <a:off x="1069848" y="1750929"/>
            <a:ext cx="2922944" cy="18002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20441" t="26591" r="47319" b="1879"/>
          <a:stretch/>
        </p:blipFill>
        <p:spPr bwMode="auto">
          <a:xfrm>
            <a:off x="7978344" y="1702990"/>
            <a:ext cx="3149904" cy="4850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/>
          <a:srcRect l="21853" t="47209" r="48508" b="16239"/>
          <a:stretch/>
        </p:blipFill>
        <p:spPr bwMode="auto">
          <a:xfrm>
            <a:off x="4659086" y="2583542"/>
            <a:ext cx="3236685" cy="32936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18542" t="43799" r="49108" b="5010"/>
          <a:stretch/>
        </p:blipFill>
        <p:spPr>
          <a:xfrm>
            <a:off x="891039" y="3699242"/>
            <a:ext cx="3550542" cy="31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9209</TotalTime>
  <Words>423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Rockwell</vt:lpstr>
      <vt:lpstr>Rockwell Condensed</vt:lpstr>
      <vt:lpstr>Arial</vt:lpstr>
      <vt:lpstr>Calibri</vt:lpstr>
      <vt:lpstr>Wingdings</vt:lpstr>
      <vt:lpstr>Wood Type</vt:lpstr>
      <vt:lpstr>https://bobbleoxs.github.io/pnjunction.github.io/chorddiagramforTP.html</vt:lpstr>
      <vt:lpstr>data analytics for transfer pricing</vt:lpstr>
      <vt:lpstr>Ever-changing landscape</vt:lpstr>
      <vt:lpstr>Demystify data </vt:lpstr>
      <vt:lpstr>Application in theory</vt:lpstr>
      <vt:lpstr>Tools available </vt:lpstr>
      <vt:lpstr>Case study 1</vt:lpstr>
      <vt:lpstr>Case study 2</vt:lpstr>
      <vt:lpstr>Data cleansing &amp; construct</vt:lpstr>
      <vt:lpstr>Descriptive analyses</vt:lpstr>
      <vt:lpstr>Deep dive analytics</vt:lpstr>
      <vt:lpstr>visualisation</vt:lpstr>
      <vt:lpstr>Other opportunities</vt:lpstr>
    </vt:vector>
  </TitlesOfParts>
  <Company>OMC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for cbcr</dc:title>
  <dc:creator>Shan Sun</dc:creator>
  <cp:lastModifiedBy>Shan Sun</cp:lastModifiedBy>
  <cp:revision>36</cp:revision>
  <dcterms:created xsi:type="dcterms:W3CDTF">2017-04-05T10:48:17Z</dcterms:created>
  <dcterms:modified xsi:type="dcterms:W3CDTF">2017-09-26T14:29:59Z</dcterms:modified>
</cp:coreProperties>
</file>