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2" r:id="rId6"/>
    <p:sldId id="265" r:id="rId7"/>
    <p:sldId id="263" r:id="rId8"/>
    <p:sldId id="264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53B91F3-F72B-4A53-8F64-AB22DC1603DF}" type="datetimeFigureOut">
              <a:rPr lang="en-CA" smtClean="0"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C932F8D-72E9-4E9A-9734-5D26BFF3965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.financialpost.com/2011/05/30/canadas-home-grown-video-game-industry-shines-on-international-stage/" TargetMode="External"/><Relationship Id="rId2" Type="http://schemas.openxmlformats.org/officeDocument/2006/relationships/hyperlink" Target="http://www.networkworld.com/news/2010/040610-canada-boasts-the-third-largest-vide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esa.ca/wp-content/uploads/2011/08/SECOR_ESAC_report_eng_2011.pdf" TargetMode="External"/><Relationship Id="rId4" Type="http://schemas.openxmlformats.org/officeDocument/2006/relationships/hyperlink" Target="http://en.wikipedia.org/wiki/Category:Video_game_companies_of_Cana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Video Game Industry in Canada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Daniel </a:t>
            </a:r>
            <a:r>
              <a:rPr lang="en-CA" dirty="0" err="1" smtClean="0"/>
              <a:t>Schenker</a:t>
            </a:r>
            <a:endParaRPr lang="en-CA" dirty="0" smtClean="0"/>
          </a:p>
          <a:p>
            <a:r>
              <a:rPr lang="en-CA" dirty="0" smtClean="0"/>
              <a:t>Jordan Woo</a:t>
            </a:r>
          </a:p>
        </p:txBody>
      </p:sp>
    </p:spTree>
    <p:extLst>
      <p:ext uri="{BB962C8B-B14F-4D97-AF65-F5344CB8AC3E}">
        <p14:creationId xmlns:p14="http://schemas.microsoft.com/office/powerpoint/2010/main" val="89653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www.networkworld.com/news/2010/040610-canada-boasts-the-third-largest-video.html</a:t>
            </a:r>
            <a:endParaRPr lang="en-CA" dirty="0"/>
          </a:p>
          <a:p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://business.financialpost.com/2011/05/30/canadas-home-grown-video-game-industry-shines-on-international-stage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en.wikipedia.org/wiki/Category:Video_game_companies_of_Canada</a:t>
            </a:r>
            <a:endParaRPr lang="en-CA" dirty="0" smtClean="0"/>
          </a:p>
          <a:p>
            <a:r>
              <a:rPr lang="en-CA" dirty="0">
                <a:hlinkClick r:id="rId5"/>
              </a:rPr>
              <a:t>http://</a:t>
            </a:r>
            <a:r>
              <a:rPr lang="en-CA" dirty="0" smtClean="0">
                <a:hlinkClick r:id="rId5"/>
              </a:rPr>
              <a:t>www.theesa.ca/wp-content/uploads/2011/08/SECOR_ESAC_report_eng_2011.pdf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209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Size of the Industry in Canada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big is the industry in Canada?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Canada is the third-largest employer of video game professionals with over 16,000 employees</a:t>
            </a:r>
          </a:p>
          <a:p>
            <a:r>
              <a:rPr lang="en-CA" dirty="0" smtClean="0"/>
              <a:t>Estimated 11,000 more from indirect and induced activity</a:t>
            </a:r>
          </a:p>
          <a:p>
            <a:r>
              <a:rPr lang="en-CA" dirty="0" smtClean="0"/>
              <a:t>Over 348 companies exist in </a:t>
            </a:r>
            <a:r>
              <a:rPr lang="en-CA" dirty="0" err="1" smtClean="0"/>
              <a:t>CanadaFor</a:t>
            </a:r>
            <a:r>
              <a:rPr lang="en-CA" dirty="0" smtClean="0"/>
              <a:t> the past decade and half, Montreal, Toronto and, eventually, Vancouver have been video game development hotspots</a:t>
            </a:r>
          </a:p>
        </p:txBody>
      </p:sp>
    </p:spTree>
    <p:extLst>
      <p:ext uri="{BB962C8B-B14F-4D97-AF65-F5344CB8AC3E}">
        <p14:creationId xmlns:p14="http://schemas.microsoft.com/office/powerpoint/2010/main" val="51842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about when compared to the rest of the world?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England formerly held the position of </a:t>
            </a:r>
            <a:r>
              <a:rPr lang="en-CA" dirty="0" smtClean="0"/>
              <a:t>third</a:t>
            </a:r>
          </a:p>
          <a:p>
            <a:r>
              <a:rPr lang="en-CA" dirty="0" smtClean="0"/>
              <a:t>Third </a:t>
            </a:r>
            <a:r>
              <a:rPr lang="en-CA" dirty="0"/>
              <a:t>behind Japan and the United </a:t>
            </a:r>
            <a:r>
              <a:rPr lang="en-CA" dirty="0" smtClean="0"/>
              <a:t>States</a:t>
            </a:r>
          </a:p>
          <a:p>
            <a:r>
              <a:rPr lang="en-CA" dirty="0" smtClean="0"/>
              <a:t>United States has approximately 32,000 employees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8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Distribution of Companies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British Columbia: 83</a:t>
            </a:r>
          </a:p>
          <a:p>
            <a:r>
              <a:rPr lang="en-CA" dirty="0" smtClean="0"/>
              <a:t>Alberta: 30</a:t>
            </a:r>
          </a:p>
          <a:p>
            <a:r>
              <a:rPr lang="en-CA" dirty="0" smtClean="0"/>
              <a:t>Manitoba: 19</a:t>
            </a:r>
          </a:p>
          <a:p>
            <a:r>
              <a:rPr lang="en-CA" dirty="0" smtClean="0"/>
              <a:t>Ontario: 96</a:t>
            </a:r>
          </a:p>
          <a:p>
            <a:r>
              <a:rPr lang="en-CA" dirty="0" smtClean="0"/>
              <a:t>Quebec: 87</a:t>
            </a:r>
          </a:p>
          <a:p>
            <a:r>
              <a:rPr lang="en-CA" dirty="0" smtClean="0"/>
              <a:t>New Brunswick: 3</a:t>
            </a:r>
          </a:p>
          <a:p>
            <a:r>
              <a:rPr lang="en-CA" dirty="0" smtClean="0"/>
              <a:t>Nova Scotia: 12</a:t>
            </a:r>
          </a:p>
          <a:p>
            <a:r>
              <a:rPr lang="en-CA" dirty="0" smtClean="0"/>
              <a:t>Newfoundland: 8</a:t>
            </a:r>
          </a:p>
          <a:p>
            <a:r>
              <a:rPr lang="en-CA" dirty="0" smtClean="0"/>
              <a:t>PEI: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2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Distribution of Employees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British Columbia: </a:t>
            </a:r>
            <a:r>
              <a:rPr lang="en-CA" dirty="0" smtClean="0"/>
              <a:t>3,882</a:t>
            </a:r>
          </a:p>
          <a:p>
            <a:r>
              <a:rPr lang="en-CA" dirty="0" smtClean="0"/>
              <a:t>Ontario</a:t>
            </a:r>
            <a:r>
              <a:rPr lang="en-CA" dirty="0"/>
              <a:t>: </a:t>
            </a:r>
            <a:r>
              <a:rPr lang="en-CA" dirty="0" smtClean="0"/>
              <a:t>2,600</a:t>
            </a:r>
            <a:endParaRPr lang="en-CA" dirty="0"/>
          </a:p>
          <a:p>
            <a:r>
              <a:rPr lang="en-CA" dirty="0"/>
              <a:t>Quebec: </a:t>
            </a:r>
            <a:r>
              <a:rPr lang="en-CA" dirty="0" smtClean="0"/>
              <a:t>8,236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70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Salary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British </a:t>
            </a:r>
            <a:r>
              <a:rPr lang="en-CA" dirty="0" smtClean="0"/>
              <a:t>Columbia: </a:t>
            </a:r>
            <a:r>
              <a:rPr lang="en-CA" dirty="0"/>
              <a:t>$68,714</a:t>
            </a:r>
          </a:p>
          <a:p>
            <a:r>
              <a:rPr lang="en-CA" dirty="0"/>
              <a:t>Alberta</a:t>
            </a:r>
            <a:r>
              <a:rPr lang="en-CA" dirty="0" smtClean="0"/>
              <a:t>: $55,714</a:t>
            </a:r>
            <a:endParaRPr lang="en-CA" dirty="0"/>
          </a:p>
          <a:p>
            <a:r>
              <a:rPr lang="en-CA" dirty="0"/>
              <a:t>Manitoba</a:t>
            </a:r>
            <a:r>
              <a:rPr lang="en-CA" dirty="0" smtClean="0"/>
              <a:t>: $40,250</a:t>
            </a:r>
            <a:endParaRPr lang="en-CA" dirty="0"/>
          </a:p>
          <a:p>
            <a:r>
              <a:rPr lang="en-CA" dirty="0"/>
              <a:t>Ontario: $62,297</a:t>
            </a:r>
          </a:p>
          <a:p>
            <a:r>
              <a:rPr lang="en-CA" dirty="0"/>
              <a:t>Quebec: </a:t>
            </a:r>
            <a:r>
              <a:rPr lang="en-CA" dirty="0" smtClean="0"/>
              <a:t>$60,450</a:t>
            </a:r>
          </a:p>
          <a:p>
            <a:r>
              <a:rPr lang="en-CA" dirty="0" smtClean="0"/>
              <a:t>Atlantic: </a:t>
            </a:r>
            <a:r>
              <a:rPr lang="en-CA" dirty="0"/>
              <a:t>$72,667</a:t>
            </a:r>
          </a:p>
        </p:txBody>
      </p:sp>
    </p:spTree>
    <p:extLst>
      <p:ext uri="{BB962C8B-B14F-4D97-AF65-F5344CB8AC3E}">
        <p14:creationId xmlns:p14="http://schemas.microsoft.com/office/powerpoint/2010/main" val="391319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Estimated Amount Spent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British Columbia: $393M</a:t>
            </a:r>
          </a:p>
          <a:p>
            <a:r>
              <a:rPr lang="en-CA" dirty="0" smtClean="0"/>
              <a:t>Ontario: $238M</a:t>
            </a:r>
          </a:p>
          <a:p>
            <a:r>
              <a:rPr lang="en-CA" dirty="0" smtClean="0"/>
              <a:t>Quebec: $733M</a:t>
            </a:r>
          </a:p>
        </p:txBody>
      </p:sp>
    </p:spTree>
    <p:extLst>
      <p:ext uri="{BB962C8B-B14F-4D97-AF65-F5344CB8AC3E}">
        <p14:creationId xmlns:p14="http://schemas.microsoft.com/office/powerpoint/2010/main" val="172516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Canadian Game Companies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964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76</TotalTime>
  <Words>216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The Video Game Industry in Canada</vt:lpstr>
      <vt:lpstr>Size of the Industry in Canada</vt:lpstr>
      <vt:lpstr>How big is the industry in Canada?</vt:lpstr>
      <vt:lpstr>How about when compared to the rest of the world?</vt:lpstr>
      <vt:lpstr>Distribution of Companies per Province</vt:lpstr>
      <vt:lpstr>Distribution of Employees per Province</vt:lpstr>
      <vt:lpstr>Average Salary per Province</vt:lpstr>
      <vt:lpstr>Estimated Amount Spent per Province</vt:lpstr>
      <vt:lpstr>Canadian Game Companies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Video Game Industry in Canada</dc:title>
  <dc:creator>Jordan</dc:creator>
  <cp:lastModifiedBy>Jordan</cp:lastModifiedBy>
  <cp:revision>7</cp:revision>
  <dcterms:created xsi:type="dcterms:W3CDTF">2012-07-18T11:58:05Z</dcterms:created>
  <dcterms:modified xsi:type="dcterms:W3CDTF">2012-07-18T13:14:15Z</dcterms:modified>
</cp:coreProperties>
</file>