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2" r:id="rId6"/>
    <p:sldId id="265" r:id="rId7"/>
    <p:sldId id="263" r:id="rId8"/>
    <p:sldId id="264" r:id="rId9"/>
    <p:sldId id="259" r:id="rId10"/>
    <p:sldId id="266" r:id="rId11"/>
    <p:sldId id="267" r:id="rId12"/>
    <p:sldId id="268" r:id="rId13"/>
    <p:sldId id="273" r:id="rId14"/>
    <p:sldId id="274" r:id="rId15"/>
    <p:sldId id="275" r:id="rId16"/>
    <p:sldId id="269" r:id="rId17"/>
    <p:sldId id="270" r:id="rId18"/>
    <p:sldId id="271" r:id="rId19"/>
    <p:sldId id="272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3B91F3-F72B-4A53-8F64-AB22DC1603DF}" type="datetimeFigureOut">
              <a:rPr lang="en-CA" smtClean="0"/>
              <a:pPr/>
              <a:t>18/07/2012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C932F8D-72E9-4E9A-9734-5D26BFF3965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.financialpost.com/2011/05/30/canadas-home-grown-video-game-industry-shines-on-international-stage/" TargetMode="External"/><Relationship Id="rId2" Type="http://schemas.openxmlformats.org/officeDocument/2006/relationships/hyperlink" Target="http://www.networkworld.com/news/2010/040610-canada-boasts-the-third-largest-vide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st_of_video_game_developers" TargetMode="External"/><Relationship Id="rId5" Type="http://schemas.openxmlformats.org/officeDocument/2006/relationships/hyperlink" Target="http://www.theesa.ca/wp-content/uploads/2011/08/SECOR_ESAC_report_eng_2011.pdf" TargetMode="External"/><Relationship Id="rId4" Type="http://schemas.openxmlformats.org/officeDocument/2006/relationships/hyperlink" Target="http://en.wikipedia.org/wiki/Category:Video_game_companies_of_Cana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Video Game Industry in Canada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Daniel Schenker</a:t>
            </a:r>
          </a:p>
          <a:p>
            <a:r>
              <a:rPr lang="en-CA" dirty="0" smtClean="0"/>
              <a:t>Jordan Woo</a:t>
            </a:r>
          </a:p>
        </p:txBody>
      </p:sp>
    </p:spTree>
    <p:extLst>
      <p:ext uri="{BB962C8B-B14F-4D97-AF65-F5344CB8AC3E}">
        <p14:creationId xmlns:p14="http://schemas.microsoft.com/office/powerpoint/2010/main" val="89653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smtClean="0"/>
              <a:t>Hothead Games </a:t>
            </a:r>
            <a:r>
              <a:rPr lang="en-US" sz="2600" dirty="0" smtClean="0"/>
              <a:t>– Vancouver</a:t>
            </a:r>
          </a:p>
          <a:p>
            <a:pPr lvl="1"/>
            <a:r>
              <a:rPr lang="en-US" dirty="0" smtClean="0"/>
              <a:t>Founded: March 2006</a:t>
            </a:r>
          </a:p>
          <a:p>
            <a:pPr lvl="1"/>
            <a:r>
              <a:rPr lang="en-US" dirty="0" smtClean="0"/>
              <a:t>Employees: 50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i="1" dirty="0" smtClean="0"/>
              <a:t>Penny Arcade Adventures: On the Rain-Slick Precipice of Darkness </a:t>
            </a:r>
            <a:r>
              <a:rPr lang="en-US" i="1" dirty="0" err="1" smtClean="0"/>
              <a:t>Ep</a:t>
            </a:r>
            <a:r>
              <a:rPr lang="en-US" i="1" dirty="0" smtClean="0"/>
              <a:t> 1 &amp; 2</a:t>
            </a:r>
          </a:p>
          <a:p>
            <a:pPr lvl="2"/>
            <a:r>
              <a:rPr lang="en-US" i="1" dirty="0" err="1" smtClean="0"/>
              <a:t>DeathSpank</a:t>
            </a:r>
            <a:r>
              <a:rPr lang="en-US" dirty="0" smtClean="0"/>
              <a:t> series</a:t>
            </a:r>
          </a:p>
          <a:p>
            <a:pPr lvl="1"/>
            <a:r>
              <a:rPr lang="en-US" dirty="0" smtClean="0"/>
              <a:t>Hothead self-publishes its games with a focus on offering accessible gameplay and episodic content through digital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75801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Radical Entertainment</a:t>
            </a:r>
            <a:r>
              <a:rPr lang="en-US" sz="2800" dirty="0" smtClean="0"/>
              <a:t> – Vancouver</a:t>
            </a:r>
          </a:p>
          <a:p>
            <a:pPr lvl="1"/>
            <a:r>
              <a:rPr lang="en-US" dirty="0" smtClean="0"/>
              <a:t>Founded: 1991</a:t>
            </a:r>
          </a:p>
          <a:p>
            <a:pPr lvl="2"/>
            <a:r>
              <a:rPr lang="en-US" dirty="0" smtClean="0"/>
              <a:t>Notable Games:</a:t>
            </a:r>
          </a:p>
          <a:p>
            <a:pPr lvl="3"/>
            <a:r>
              <a:rPr lang="en-US" dirty="0" smtClean="0"/>
              <a:t> </a:t>
            </a:r>
            <a:r>
              <a:rPr lang="en-US" i="1" dirty="0" smtClean="0"/>
              <a:t>Scarface: The World Is Yours</a:t>
            </a:r>
          </a:p>
          <a:p>
            <a:pPr lvl="3"/>
            <a:r>
              <a:rPr lang="en-US" dirty="0" smtClean="0"/>
              <a:t>Multiple </a:t>
            </a:r>
            <a:r>
              <a:rPr lang="en-US" i="1" dirty="0" smtClean="0"/>
              <a:t>Crash Bandicoot </a:t>
            </a:r>
            <a:r>
              <a:rPr lang="en-US" dirty="0" smtClean="0"/>
              <a:t>games</a:t>
            </a:r>
          </a:p>
          <a:p>
            <a:pPr lvl="3"/>
            <a:r>
              <a:rPr lang="en-US" i="1" dirty="0" smtClean="0"/>
              <a:t>Prototype</a:t>
            </a:r>
          </a:p>
          <a:p>
            <a:pPr lvl="1"/>
            <a:r>
              <a:rPr lang="en-US" dirty="0" smtClean="0"/>
              <a:t>BC’s oldest video game company, founded in 1991  and previously developed games for game publishers such as THQ, Microsoft and Fox Interactive.</a:t>
            </a:r>
          </a:p>
          <a:p>
            <a:pPr lvl="1"/>
            <a:r>
              <a:rPr lang="en-US" dirty="0" smtClean="0"/>
              <a:t>It is now an entirely owned subsidiary of Activision Blizzard after being acquired by Vivendi Games in 2005.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Next Level Games </a:t>
            </a:r>
            <a:r>
              <a:rPr lang="en-US" sz="2600" dirty="0" smtClean="0"/>
              <a:t>– Vancouver</a:t>
            </a:r>
          </a:p>
          <a:p>
            <a:pPr lvl="1"/>
            <a:r>
              <a:rPr lang="en-US" sz="1600" dirty="0" smtClean="0"/>
              <a:t>Founded: October 2002</a:t>
            </a:r>
          </a:p>
          <a:p>
            <a:pPr lvl="1"/>
            <a:r>
              <a:rPr lang="en-US" sz="1600" dirty="0" smtClean="0"/>
              <a:t>Notable Games:</a:t>
            </a:r>
          </a:p>
          <a:p>
            <a:pPr lvl="2"/>
            <a:r>
              <a:rPr lang="en-US" sz="1600" i="1" dirty="0" smtClean="0"/>
              <a:t>NHL </a:t>
            </a:r>
            <a:r>
              <a:rPr lang="en-US" sz="1600" i="1" dirty="0" err="1" smtClean="0"/>
              <a:t>Hitz</a:t>
            </a:r>
            <a:r>
              <a:rPr lang="en-US" sz="1600" i="1" dirty="0" smtClean="0"/>
              <a:t> Pro</a:t>
            </a:r>
          </a:p>
          <a:p>
            <a:pPr lvl="2"/>
            <a:r>
              <a:rPr lang="en-US" sz="1600" dirty="0" smtClean="0"/>
              <a:t>Multiple </a:t>
            </a:r>
            <a:r>
              <a:rPr lang="en-US" sz="1600" i="1" dirty="0" smtClean="0"/>
              <a:t>Mario Strikers </a:t>
            </a:r>
            <a:r>
              <a:rPr lang="en-US" sz="1600" dirty="0" smtClean="0"/>
              <a:t>games</a:t>
            </a:r>
          </a:p>
          <a:p>
            <a:pPr lvl="1"/>
            <a:r>
              <a:rPr lang="en-US" sz="1600" dirty="0" smtClean="0"/>
              <a:t>Upcoming Games:</a:t>
            </a:r>
          </a:p>
          <a:p>
            <a:pPr lvl="2"/>
            <a:r>
              <a:rPr lang="en-US" sz="1600" i="1" dirty="0" smtClean="0"/>
              <a:t>Luigi's Mansion : Dark Moon</a:t>
            </a:r>
            <a:endParaRPr lang="en-US" sz="1600" dirty="0" smtClean="0"/>
          </a:p>
          <a:p>
            <a:pPr lvl="1"/>
            <a:r>
              <a:rPr lang="en-US" sz="1600" dirty="0" smtClean="0"/>
              <a:t>Named one of "Canada's Top 100 Employers" and one of BC's Top Employers in 2008, 2009 and 2012.</a:t>
            </a:r>
          </a:p>
          <a:p>
            <a:pPr lvl="1"/>
            <a:r>
              <a:rPr lang="en-US" sz="1600" dirty="0" smtClean="0"/>
              <a:t>The company has been featured in Maclean's magazine and BC Business magazine. Professionalism, craftsmanship and collaboration are the core values at Next Level Games.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Relic Entertainment</a:t>
            </a:r>
            <a:r>
              <a:rPr lang="en-US" sz="2600" dirty="0" smtClean="0"/>
              <a:t> – Vancouver</a:t>
            </a:r>
          </a:p>
          <a:p>
            <a:pPr lvl="1"/>
            <a:r>
              <a:rPr lang="en-US" dirty="0" smtClean="0"/>
              <a:t>Founded: 1997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i="1" dirty="0" err="1" smtClean="0"/>
              <a:t>Homeworld</a:t>
            </a:r>
            <a:r>
              <a:rPr lang="en-US" i="1" dirty="0" smtClean="0"/>
              <a:t> </a:t>
            </a:r>
            <a:r>
              <a:rPr lang="en-US" dirty="0" smtClean="0"/>
              <a:t>series</a:t>
            </a:r>
          </a:p>
          <a:p>
            <a:pPr lvl="2"/>
            <a:r>
              <a:rPr lang="en-US" i="1" dirty="0" err="1" smtClean="0"/>
              <a:t>Warhammer</a:t>
            </a:r>
            <a:r>
              <a:rPr lang="en-US" i="1" dirty="0" smtClean="0"/>
              <a:t> 40,000 </a:t>
            </a:r>
            <a:r>
              <a:rPr lang="en-US" dirty="0" smtClean="0"/>
              <a:t>series</a:t>
            </a:r>
          </a:p>
          <a:p>
            <a:pPr lvl="2"/>
            <a:r>
              <a:rPr lang="en-US" i="1" dirty="0" smtClean="0"/>
              <a:t>Company of Heroes </a:t>
            </a:r>
            <a:r>
              <a:rPr lang="en-US" dirty="0" smtClean="0"/>
              <a:t>series</a:t>
            </a:r>
            <a:endParaRPr lang="en-US" i="1" dirty="0" smtClean="0"/>
          </a:p>
          <a:p>
            <a:pPr lvl="1"/>
            <a:r>
              <a:rPr lang="en-US" i="1" dirty="0" smtClean="0"/>
              <a:t>Notable Awards:</a:t>
            </a:r>
          </a:p>
          <a:p>
            <a:pPr lvl="2"/>
            <a:r>
              <a:rPr lang="en-US" i="1" dirty="0" smtClean="0"/>
              <a:t>Best Developer, IGN.com Best of 2006 Awards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United Front Games</a:t>
            </a:r>
            <a:r>
              <a:rPr lang="en-US" sz="2800" dirty="0" smtClean="0"/>
              <a:t> – Vancouver</a:t>
            </a:r>
          </a:p>
          <a:p>
            <a:pPr lvl="1"/>
            <a:r>
              <a:rPr lang="en-US" dirty="0" smtClean="0"/>
              <a:t>Founded: 2007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i="1" dirty="0" err="1" smtClean="0"/>
              <a:t>ModNation</a:t>
            </a:r>
            <a:r>
              <a:rPr lang="en-US" i="1" dirty="0" smtClean="0"/>
              <a:t> Racers</a:t>
            </a:r>
          </a:p>
          <a:p>
            <a:pPr lvl="1"/>
            <a:r>
              <a:rPr lang="en-US" dirty="0" smtClean="0"/>
              <a:t>Upcoming Games:</a:t>
            </a:r>
          </a:p>
          <a:p>
            <a:pPr lvl="2"/>
            <a:r>
              <a:rPr lang="en-US" i="1" dirty="0" smtClean="0"/>
              <a:t>Sleeping Dogs</a:t>
            </a:r>
          </a:p>
          <a:p>
            <a:pPr lvl="2"/>
            <a:r>
              <a:rPr lang="en-US" i="1" dirty="0" err="1" smtClean="0"/>
              <a:t>LittleBigPlanet</a:t>
            </a:r>
            <a:r>
              <a:rPr lang="en-US" i="1" dirty="0" smtClean="0"/>
              <a:t> </a:t>
            </a:r>
            <a:r>
              <a:rPr lang="en-US" i="1" dirty="0" err="1" smtClean="0"/>
              <a:t>Karting</a:t>
            </a:r>
            <a:endParaRPr lang="en-US" i="1" dirty="0" smtClean="0"/>
          </a:p>
          <a:p>
            <a:pPr lvl="1"/>
            <a:r>
              <a:rPr lang="en-US" dirty="0" smtClean="0"/>
              <a:t>The studio consists of former members of EA Black Box, </a:t>
            </a:r>
            <a:r>
              <a:rPr lang="en-US" dirty="0" err="1" smtClean="0"/>
              <a:t>Rockstar</a:t>
            </a:r>
            <a:r>
              <a:rPr lang="en-US" dirty="0" smtClean="0"/>
              <a:t> Vancouver, Radical Entertainment and Volition Inc, all of which made video games with an open world setting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British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EA Black Box</a:t>
            </a:r>
            <a:r>
              <a:rPr lang="en-US" sz="2800" dirty="0" smtClean="0"/>
              <a:t> – Burnaby</a:t>
            </a:r>
          </a:p>
          <a:p>
            <a:pPr lvl="1"/>
            <a:r>
              <a:rPr lang="en-US" dirty="0" smtClean="0"/>
              <a:t>Founded: 1998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dirty="0" smtClean="0"/>
              <a:t>Multiple </a:t>
            </a:r>
            <a:r>
              <a:rPr lang="en-US" i="1" dirty="0" smtClean="0"/>
              <a:t>NHL</a:t>
            </a:r>
            <a:r>
              <a:rPr lang="en-US" dirty="0" smtClean="0"/>
              <a:t> games</a:t>
            </a:r>
          </a:p>
          <a:p>
            <a:pPr lvl="2"/>
            <a:r>
              <a:rPr lang="en-US" dirty="0" smtClean="0"/>
              <a:t>Multiple </a:t>
            </a:r>
            <a:r>
              <a:rPr lang="en-US" i="1" dirty="0" smtClean="0"/>
              <a:t>Need for Speed </a:t>
            </a:r>
            <a:r>
              <a:rPr lang="en-US" dirty="0" smtClean="0"/>
              <a:t>games</a:t>
            </a:r>
          </a:p>
          <a:p>
            <a:pPr lvl="2"/>
            <a:r>
              <a:rPr lang="en-US" dirty="0" smtClean="0"/>
              <a:t>Multiple </a:t>
            </a:r>
            <a:r>
              <a:rPr lang="en-US" i="1" dirty="0" smtClean="0"/>
              <a:t>Skate</a:t>
            </a:r>
            <a:r>
              <a:rPr lang="en-US" dirty="0" smtClean="0"/>
              <a:t> games</a:t>
            </a:r>
          </a:p>
          <a:p>
            <a:pPr lvl="1"/>
            <a:r>
              <a:rPr lang="en-US" dirty="0" smtClean="0"/>
              <a:t>Originally based in Vancouver, but relocated as part of Electronic Arts' worldwide consolidation plans in 2008.</a:t>
            </a:r>
          </a:p>
          <a:p>
            <a:pPr lvl="1"/>
            <a:r>
              <a:rPr lang="en-US" dirty="0" smtClean="0"/>
              <a:t>Founded by former employees of Radical Entertainment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349320" cy="3830023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dirty="0" smtClean="0"/>
              <a:t>BioWare</a:t>
            </a:r>
            <a:r>
              <a:rPr lang="en-US" sz="3400" dirty="0" smtClean="0"/>
              <a:t> – Edmonton</a:t>
            </a:r>
          </a:p>
          <a:p>
            <a:pPr lvl="1"/>
            <a:r>
              <a:rPr lang="en-US" dirty="0" smtClean="0"/>
              <a:t>Founded: February 1995</a:t>
            </a:r>
          </a:p>
          <a:p>
            <a:pPr lvl="1"/>
            <a:r>
              <a:rPr lang="en-US" dirty="0" smtClean="0"/>
              <a:t>Employees: ~800 (2010)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dirty="0" smtClean="0"/>
              <a:t> </a:t>
            </a:r>
            <a:r>
              <a:rPr lang="en-US" i="1" dirty="0" smtClean="0"/>
              <a:t>Baldur's Gate </a:t>
            </a:r>
            <a:r>
              <a:rPr lang="en-US" dirty="0" smtClean="0"/>
              <a:t>Series</a:t>
            </a:r>
          </a:p>
          <a:p>
            <a:pPr lvl="2"/>
            <a:r>
              <a:rPr lang="en-US" i="1" dirty="0" err="1" smtClean="0"/>
              <a:t>Neverwinter</a:t>
            </a:r>
            <a:r>
              <a:rPr lang="en-US" i="1" dirty="0" smtClean="0"/>
              <a:t> Nights</a:t>
            </a:r>
            <a:r>
              <a:rPr lang="en-US" dirty="0" smtClean="0"/>
              <a:t> Series</a:t>
            </a:r>
          </a:p>
          <a:p>
            <a:pPr lvl="2"/>
            <a:r>
              <a:rPr lang="en-US" i="1" dirty="0" smtClean="0"/>
              <a:t>Star Wars: Knights of the Old Republic</a:t>
            </a:r>
            <a:endParaRPr lang="en-US" dirty="0" smtClean="0"/>
          </a:p>
          <a:p>
            <a:pPr lvl="2"/>
            <a:r>
              <a:rPr lang="en-US" i="1" dirty="0" smtClean="0"/>
              <a:t>Mass Effect </a:t>
            </a:r>
            <a:r>
              <a:rPr lang="en-US" dirty="0" smtClean="0"/>
              <a:t>Series</a:t>
            </a:r>
          </a:p>
          <a:p>
            <a:pPr lvl="2"/>
            <a:r>
              <a:rPr lang="en-US" i="1" dirty="0" smtClean="0"/>
              <a:t>Dragon Age </a:t>
            </a:r>
            <a:r>
              <a:rPr lang="en-US" dirty="0" smtClean="0"/>
              <a:t>Series</a:t>
            </a:r>
          </a:p>
          <a:p>
            <a:pPr lvl="1"/>
            <a:r>
              <a:rPr lang="en-US" dirty="0" err="1" smtClean="0"/>
              <a:t>Noteable</a:t>
            </a:r>
            <a:r>
              <a:rPr lang="en-US" dirty="0" smtClean="0"/>
              <a:t> Awards:</a:t>
            </a:r>
          </a:p>
          <a:p>
            <a:pPr lvl="2"/>
            <a:r>
              <a:rPr lang="en-US" dirty="0" smtClean="0"/>
              <a:t>Alberta's Top Employers by </a:t>
            </a:r>
            <a:r>
              <a:rPr lang="en-US" dirty="0" err="1" smtClean="0"/>
              <a:t>Mediacorp</a:t>
            </a:r>
            <a:r>
              <a:rPr lang="en-US" dirty="0" smtClean="0"/>
              <a:t> Canada Inc.,</a:t>
            </a:r>
          </a:p>
          <a:p>
            <a:pPr lvl="3"/>
            <a:r>
              <a:rPr lang="en-US" dirty="0" smtClean="0"/>
              <a:t>Calgary Herald and the Edmonton Journal. - October 2008</a:t>
            </a:r>
          </a:p>
          <a:p>
            <a:pPr lvl="2"/>
            <a:r>
              <a:rPr lang="en-US" dirty="0" smtClean="0"/>
              <a:t>Spike TV's 2010 Video Game Awards: Studio Of The Year (2010)</a:t>
            </a:r>
          </a:p>
          <a:p>
            <a:pPr lvl="2"/>
            <a:r>
              <a:rPr lang="en-US" dirty="0" smtClean="0"/>
              <a:t>Hall of Fame induction (2010)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Silicon Knights </a:t>
            </a:r>
            <a:r>
              <a:rPr lang="en-US" sz="2800" dirty="0" smtClean="0"/>
              <a:t>– St. </a:t>
            </a:r>
            <a:r>
              <a:rPr lang="en-US" sz="2800" dirty="0" err="1" smtClean="0"/>
              <a:t>Catharines</a:t>
            </a:r>
            <a:endParaRPr lang="en-US" sz="2800" dirty="0" smtClean="0"/>
          </a:p>
          <a:p>
            <a:pPr lvl="1"/>
            <a:r>
              <a:rPr lang="en-US" dirty="0" smtClean="0"/>
              <a:t>Founded: 1992</a:t>
            </a:r>
          </a:p>
          <a:p>
            <a:pPr lvl="1"/>
            <a:r>
              <a:rPr lang="en-US" dirty="0" smtClean="0"/>
              <a:t>Employees: Approx 40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i="1" dirty="0" smtClean="0"/>
              <a:t>Metal Gear Solid: The Twin Snakes</a:t>
            </a:r>
          </a:p>
          <a:p>
            <a:pPr lvl="2"/>
            <a:r>
              <a:rPr lang="en-US" i="1" dirty="0" smtClean="0"/>
              <a:t>Too Human</a:t>
            </a:r>
          </a:p>
          <a:p>
            <a:pPr lvl="1"/>
            <a:r>
              <a:rPr lang="en-US" dirty="0" smtClean="0"/>
              <a:t>Upcoming Games:</a:t>
            </a:r>
          </a:p>
          <a:p>
            <a:pPr lvl="2"/>
            <a:r>
              <a:rPr lang="en-US" dirty="0" smtClean="0"/>
              <a:t>Unknown project for next generation systems, announced November 2011</a:t>
            </a:r>
          </a:p>
          <a:p>
            <a:pPr lvl="1"/>
            <a:r>
              <a:rPr lang="en-US" dirty="0" smtClean="0"/>
              <a:t>Silicon Knights first games were real-time strategy/action hybrids for the PC, Amiga and Atari.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32" y="2119256"/>
            <a:ext cx="6430227" cy="3902032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/>
              <a:t>Behaviour Interactive</a:t>
            </a:r>
            <a:r>
              <a:rPr lang="en-US" sz="2600" dirty="0" smtClean="0"/>
              <a:t> – Quebec City</a:t>
            </a:r>
          </a:p>
          <a:p>
            <a:pPr lvl="1"/>
            <a:r>
              <a:rPr lang="en-US" dirty="0" smtClean="0"/>
              <a:t>Founded: 1992</a:t>
            </a:r>
          </a:p>
          <a:p>
            <a:pPr lvl="1"/>
            <a:r>
              <a:rPr lang="en-US" dirty="0" smtClean="0"/>
              <a:t>Employees: 375</a:t>
            </a:r>
          </a:p>
          <a:p>
            <a:pPr lvl="1"/>
            <a:r>
              <a:rPr lang="en-US" dirty="0" smtClean="0"/>
              <a:t>Notable Games:</a:t>
            </a:r>
          </a:p>
          <a:p>
            <a:pPr lvl="2"/>
            <a:r>
              <a:rPr lang="en-US" i="1" dirty="0" smtClean="0"/>
              <a:t>Transformers: Dark of the Moon</a:t>
            </a:r>
          </a:p>
          <a:p>
            <a:pPr lvl="2"/>
            <a:r>
              <a:rPr lang="en-US" dirty="0" smtClean="0"/>
              <a:t>Multiple </a:t>
            </a:r>
            <a:r>
              <a:rPr lang="en-US" i="1" dirty="0" smtClean="0"/>
              <a:t>Sims</a:t>
            </a:r>
            <a:r>
              <a:rPr lang="en-US" dirty="0" smtClean="0"/>
              <a:t> games</a:t>
            </a:r>
          </a:p>
          <a:p>
            <a:pPr lvl="2"/>
            <a:r>
              <a:rPr lang="en-US" i="1" dirty="0" smtClean="0"/>
              <a:t>Naughty Bear </a:t>
            </a:r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Formerly known as Artificial Mind and Movement</a:t>
            </a:r>
          </a:p>
          <a:p>
            <a:pPr lvl="1"/>
            <a:r>
              <a:rPr lang="en-US" dirty="0" smtClean="0"/>
              <a:t>Largest independent game development studio in Canada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 err="1" smtClean="0"/>
              <a:t>Beenox</a:t>
            </a:r>
            <a:r>
              <a:rPr lang="en-US" sz="2600" dirty="0" smtClean="0"/>
              <a:t> – Quebec City</a:t>
            </a:r>
          </a:p>
          <a:p>
            <a:pPr lvl="1"/>
            <a:r>
              <a:rPr lang="en-US" sz="2000" dirty="0" smtClean="0"/>
              <a:t>Founded: 2000</a:t>
            </a:r>
          </a:p>
          <a:p>
            <a:pPr lvl="1"/>
            <a:r>
              <a:rPr lang="en-US" sz="2000" dirty="0" smtClean="0"/>
              <a:t>Notable Games: (Original Development)</a:t>
            </a:r>
          </a:p>
          <a:p>
            <a:pPr lvl="2"/>
            <a:r>
              <a:rPr lang="en-US" dirty="0" smtClean="0"/>
              <a:t>Multiple </a:t>
            </a:r>
            <a:r>
              <a:rPr lang="en-US" i="1" dirty="0" smtClean="0"/>
              <a:t>Spiderman</a:t>
            </a:r>
            <a:r>
              <a:rPr lang="en-US" dirty="0" smtClean="0"/>
              <a:t> games</a:t>
            </a:r>
          </a:p>
          <a:p>
            <a:pPr lvl="2"/>
            <a:r>
              <a:rPr lang="en-US" i="1" dirty="0" smtClean="0"/>
              <a:t>Monsters vs. Aliens</a:t>
            </a:r>
          </a:p>
          <a:p>
            <a:pPr lvl="2"/>
            <a:r>
              <a:rPr lang="en-US" i="1" dirty="0" smtClean="0"/>
              <a:t>Guitar Hero Smash Hits</a:t>
            </a:r>
          </a:p>
          <a:p>
            <a:pPr lvl="1"/>
            <a:r>
              <a:rPr lang="en-US" sz="2000" dirty="0" smtClean="0"/>
              <a:t>Notable Awards:</a:t>
            </a:r>
          </a:p>
          <a:p>
            <a:pPr lvl="2"/>
            <a:r>
              <a:rPr lang="en-US" sz="1800" dirty="0" smtClean="0"/>
              <a:t>Quebec's Best Employer 2008</a:t>
            </a:r>
          </a:p>
          <a:p>
            <a:pPr lvl="1"/>
            <a:r>
              <a:rPr lang="en-US" sz="2000" dirty="0" smtClean="0"/>
              <a:t>Between 2002 and 2006, the developer was essentially a porting house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Size of the Industry in Canada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61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Job Requirements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132856"/>
            <a:ext cx="68389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0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www.networkworld.com/news/2010/040610-canada-boasts-the-third-largest-video.html</a:t>
            </a:r>
            <a:endParaRPr lang="en-CA" dirty="0"/>
          </a:p>
          <a:p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://business.financialpost.com/2011/05/30/canadas-home-grown-video-game-industry-shines-on-international-stage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en.wikipedia.org/wiki/Category:Video_game_companies_of_Canada</a:t>
            </a:r>
            <a:endParaRPr lang="en-CA" dirty="0" smtClean="0"/>
          </a:p>
          <a:p>
            <a:r>
              <a:rPr lang="en-CA" dirty="0">
                <a:hlinkClick r:id="rId5"/>
              </a:rPr>
              <a:t>http://</a:t>
            </a:r>
            <a:r>
              <a:rPr lang="en-CA" dirty="0" smtClean="0">
                <a:hlinkClick r:id="rId5"/>
              </a:rPr>
              <a:t>www.theesa.ca/wp-content/uploads/2011/08/SECOR_ESAC_report_eng_2011.pdf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>
                <a:hlinkClick r:id="rId6"/>
              </a:rPr>
              <a:t>http://en.wikipedia.org/wiki/List_of_video_game_developers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209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big is the industry in Canada?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Canada is the third-largest employer of video game professionals with over 16,000 employees.</a:t>
            </a:r>
          </a:p>
          <a:p>
            <a:r>
              <a:rPr lang="en-CA" dirty="0" smtClean="0"/>
              <a:t>There are an estimated 11,000 more from indirect and induced activity.</a:t>
            </a:r>
          </a:p>
          <a:p>
            <a:r>
              <a:rPr lang="en-CA" dirty="0" smtClean="0"/>
              <a:t>Over 348 companies exist in Canada. For the past decade and half, Montreal, Toronto and, eventually, Vancouver have been video game development hotspots.</a:t>
            </a:r>
          </a:p>
        </p:txBody>
      </p:sp>
    </p:spTree>
    <p:extLst>
      <p:ext uri="{BB962C8B-B14F-4D97-AF65-F5344CB8AC3E}">
        <p14:creationId xmlns:p14="http://schemas.microsoft.com/office/powerpoint/2010/main" val="51842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about when compared to the rest of the world?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England formerly held the position of </a:t>
            </a:r>
            <a:r>
              <a:rPr lang="en-CA" dirty="0" smtClean="0"/>
              <a:t>third</a:t>
            </a:r>
          </a:p>
          <a:p>
            <a:r>
              <a:rPr lang="en-CA" dirty="0" smtClean="0"/>
              <a:t>Third </a:t>
            </a:r>
            <a:r>
              <a:rPr lang="en-CA" dirty="0"/>
              <a:t>behind Japan and the United </a:t>
            </a:r>
            <a:r>
              <a:rPr lang="en-CA" dirty="0" smtClean="0"/>
              <a:t>States</a:t>
            </a:r>
          </a:p>
          <a:p>
            <a:r>
              <a:rPr lang="en-CA" dirty="0" smtClean="0"/>
              <a:t>United States has approximately 32,000 employees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8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Distribution of Companies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British Columbia: 83</a:t>
            </a:r>
          </a:p>
          <a:p>
            <a:r>
              <a:rPr lang="en-CA" dirty="0" smtClean="0"/>
              <a:t>Alberta: 30</a:t>
            </a:r>
          </a:p>
          <a:p>
            <a:r>
              <a:rPr lang="en-CA" dirty="0" smtClean="0"/>
              <a:t>Manitoba: 19</a:t>
            </a:r>
          </a:p>
          <a:p>
            <a:r>
              <a:rPr lang="en-CA" dirty="0" smtClean="0"/>
              <a:t>Ontario: 96</a:t>
            </a:r>
          </a:p>
          <a:p>
            <a:r>
              <a:rPr lang="en-CA" dirty="0" smtClean="0"/>
              <a:t>Quebec: 87</a:t>
            </a:r>
          </a:p>
          <a:p>
            <a:r>
              <a:rPr lang="en-CA" dirty="0" smtClean="0"/>
              <a:t>New Brunswick: 3</a:t>
            </a:r>
          </a:p>
          <a:p>
            <a:r>
              <a:rPr lang="en-CA" dirty="0" smtClean="0"/>
              <a:t>Nova Scotia: 12</a:t>
            </a:r>
          </a:p>
          <a:p>
            <a:r>
              <a:rPr lang="en-CA" dirty="0" smtClean="0"/>
              <a:t>Newfoundland: 8</a:t>
            </a:r>
          </a:p>
          <a:p>
            <a:r>
              <a:rPr lang="en-CA" dirty="0" smtClean="0"/>
              <a:t>PEI: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2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Distribution of Employees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British Columbia: </a:t>
            </a:r>
            <a:r>
              <a:rPr lang="en-CA" dirty="0" smtClean="0"/>
              <a:t>3,882</a:t>
            </a:r>
          </a:p>
          <a:p>
            <a:r>
              <a:rPr lang="en-CA" dirty="0" smtClean="0"/>
              <a:t>Ontario</a:t>
            </a:r>
            <a:r>
              <a:rPr lang="en-CA" dirty="0"/>
              <a:t>: </a:t>
            </a:r>
            <a:r>
              <a:rPr lang="en-CA" dirty="0" smtClean="0"/>
              <a:t>2,600</a:t>
            </a:r>
            <a:endParaRPr lang="en-CA" dirty="0"/>
          </a:p>
          <a:p>
            <a:r>
              <a:rPr lang="en-CA" dirty="0"/>
              <a:t>Quebec: </a:t>
            </a:r>
            <a:r>
              <a:rPr lang="en-CA" dirty="0" smtClean="0"/>
              <a:t>8,236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0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Salary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British </a:t>
            </a:r>
            <a:r>
              <a:rPr lang="en-CA" dirty="0" smtClean="0"/>
              <a:t>Columbia: </a:t>
            </a:r>
            <a:r>
              <a:rPr lang="en-CA" dirty="0"/>
              <a:t>$68,714</a:t>
            </a:r>
          </a:p>
          <a:p>
            <a:r>
              <a:rPr lang="en-CA" dirty="0"/>
              <a:t>Alberta</a:t>
            </a:r>
            <a:r>
              <a:rPr lang="en-CA" dirty="0" smtClean="0"/>
              <a:t>: $55,714</a:t>
            </a:r>
            <a:endParaRPr lang="en-CA" dirty="0"/>
          </a:p>
          <a:p>
            <a:r>
              <a:rPr lang="en-CA" dirty="0"/>
              <a:t>Manitoba</a:t>
            </a:r>
            <a:r>
              <a:rPr lang="en-CA" dirty="0" smtClean="0"/>
              <a:t>: $40,250</a:t>
            </a:r>
            <a:endParaRPr lang="en-CA" dirty="0"/>
          </a:p>
          <a:p>
            <a:r>
              <a:rPr lang="en-CA" dirty="0"/>
              <a:t>Ontario: $62,297</a:t>
            </a:r>
          </a:p>
          <a:p>
            <a:r>
              <a:rPr lang="en-CA" dirty="0"/>
              <a:t>Quebec: </a:t>
            </a:r>
            <a:r>
              <a:rPr lang="en-CA" dirty="0" smtClean="0"/>
              <a:t>$60,450</a:t>
            </a:r>
          </a:p>
          <a:p>
            <a:r>
              <a:rPr lang="en-CA" dirty="0" smtClean="0"/>
              <a:t>Atlantic: </a:t>
            </a:r>
            <a:r>
              <a:rPr lang="en-CA" dirty="0"/>
              <a:t>$72,667</a:t>
            </a:r>
          </a:p>
        </p:txBody>
      </p:sp>
    </p:spTree>
    <p:extLst>
      <p:ext uri="{BB962C8B-B14F-4D97-AF65-F5344CB8AC3E}">
        <p14:creationId xmlns:p14="http://schemas.microsoft.com/office/powerpoint/2010/main" val="391319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Estimated Amount Spent per Province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British Columbia: $393M</a:t>
            </a:r>
          </a:p>
          <a:p>
            <a:r>
              <a:rPr lang="en-CA" dirty="0" smtClean="0"/>
              <a:t>Ontario: $238M</a:t>
            </a:r>
          </a:p>
          <a:p>
            <a:r>
              <a:rPr lang="en-CA" dirty="0" smtClean="0"/>
              <a:t>Quebec: $733M</a:t>
            </a:r>
          </a:p>
        </p:txBody>
      </p:sp>
    </p:spTree>
    <p:extLst>
      <p:ext uri="{BB962C8B-B14F-4D97-AF65-F5344CB8AC3E}">
        <p14:creationId xmlns:p14="http://schemas.microsoft.com/office/powerpoint/2010/main" val="17251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Canadian Game Companies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964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170</TotalTime>
  <Words>572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The Video Game Industry in Canada</vt:lpstr>
      <vt:lpstr>Size of the Industry in Canada</vt:lpstr>
      <vt:lpstr>How big is the industry in Canada?</vt:lpstr>
      <vt:lpstr>How about when compared to the rest of the world?</vt:lpstr>
      <vt:lpstr>Distribution of Companies per Province</vt:lpstr>
      <vt:lpstr>Distribution of Employees per Province</vt:lpstr>
      <vt:lpstr>Average Salary per Province</vt:lpstr>
      <vt:lpstr>Estimated Amount Spent per Province</vt:lpstr>
      <vt:lpstr>Canadian Game Companies</vt:lpstr>
      <vt:lpstr>British Columbia</vt:lpstr>
      <vt:lpstr>British Columbia</vt:lpstr>
      <vt:lpstr>British Columbia</vt:lpstr>
      <vt:lpstr>British Columbia</vt:lpstr>
      <vt:lpstr>British Columbia</vt:lpstr>
      <vt:lpstr>British Columbia</vt:lpstr>
      <vt:lpstr>Alberta</vt:lpstr>
      <vt:lpstr>Ontario</vt:lpstr>
      <vt:lpstr>Quebec</vt:lpstr>
      <vt:lpstr>Quebec</vt:lpstr>
      <vt:lpstr>General Job Requirements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Video Game Industry in Canada</dc:title>
  <dc:creator>Jordan</dc:creator>
  <cp:lastModifiedBy>EDMC</cp:lastModifiedBy>
  <cp:revision>27</cp:revision>
  <dcterms:created xsi:type="dcterms:W3CDTF">2012-07-18T11:58:05Z</dcterms:created>
  <dcterms:modified xsi:type="dcterms:W3CDTF">2012-07-18T16:11:13Z</dcterms:modified>
</cp:coreProperties>
</file>