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72" r:id="rId7"/>
    <p:sldId id="271" r:id="rId8"/>
    <p:sldId id="273" r:id="rId9"/>
    <p:sldId id="264" r:id="rId10"/>
    <p:sldId id="262" r:id="rId11"/>
    <p:sldId id="263" r:id="rId12"/>
    <p:sldId id="265" r:id="rId13"/>
    <p:sldId id="266" r:id="rId14"/>
    <p:sldId id="267" r:id="rId15"/>
    <p:sldId id="268" r:id="rId16"/>
    <p:sldId id="269"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718" autoAdjust="0"/>
  </p:normalViewPr>
  <p:slideViewPr>
    <p:cSldViewPr>
      <p:cViewPr varScale="1">
        <p:scale>
          <a:sx n="70" d="100"/>
          <a:sy n="70" d="100"/>
        </p:scale>
        <p:origin x="-136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B994B52-C62E-4692-B530-399EAF7F7ED8}" type="datetimeFigureOut">
              <a:rPr lang="en-US" smtClean="0"/>
              <a:pPr/>
              <a:t>8/22/2012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19D689B-A42F-4FF1-9A7F-3884D83F461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994B52-C62E-4692-B530-399EAF7F7ED8}" type="datetimeFigureOut">
              <a:rPr lang="en-US" smtClean="0"/>
              <a:pPr/>
              <a:t>8/22/2012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994B52-C62E-4692-B530-399EAF7F7ED8}" type="datetimeFigureOut">
              <a:rPr lang="en-US" smtClean="0"/>
              <a:pPr/>
              <a:t>8/22/2012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994B52-C62E-4692-B530-399EAF7F7ED8}" type="datetimeFigureOut">
              <a:rPr lang="en-US" smtClean="0"/>
              <a:pPr/>
              <a:t>8/22/2012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B994B52-C62E-4692-B530-399EAF7F7ED8}" type="datetimeFigureOut">
              <a:rPr lang="en-US" smtClean="0"/>
              <a:pPr/>
              <a:t>8/22/2012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9D689B-A42F-4FF1-9A7F-3884D83F461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994B52-C62E-4692-B530-399EAF7F7ED8}" type="datetimeFigureOut">
              <a:rPr lang="en-US" smtClean="0"/>
              <a:pPr/>
              <a:t>8/22/2012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B994B52-C62E-4692-B530-399EAF7F7ED8}" type="datetimeFigureOut">
              <a:rPr lang="en-US" smtClean="0"/>
              <a:pPr/>
              <a:t>8/22/2012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B994B52-C62E-4692-B530-399EAF7F7ED8}" type="datetimeFigureOut">
              <a:rPr lang="en-US" smtClean="0"/>
              <a:pPr/>
              <a:t>8/22/2012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94B52-C62E-4692-B530-399EAF7F7ED8}" type="datetimeFigureOut">
              <a:rPr lang="en-US" smtClean="0"/>
              <a:pPr/>
              <a:t>8/22/2012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994B52-C62E-4692-B530-399EAF7F7ED8}" type="datetimeFigureOut">
              <a:rPr lang="en-US" smtClean="0"/>
              <a:pPr/>
              <a:t>8/22/2012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9D689B-A42F-4FF1-9A7F-3884D83F46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B994B52-C62E-4692-B530-399EAF7F7ED8}" type="datetimeFigureOut">
              <a:rPr lang="en-US" smtClean="0"/>
              <a:pPr/>
              <a:t>8/22/2012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19D689B-A42F-4FF1-9A7F-3884D83F461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B994B52-C62E-4692-B530-399EAF7F7ED8}" type="datetimeFigureOut">
              <a:rPr lang="en-US" smtClean="0"/>
              <a:pPr/>
              <a:t>8/22/2012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19D689B-A42F-4FF1-9A7F-3884D83F461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gamesatvancouver.repositoryhosting.com/trac/gamesatvancouver_vg271/wiki/GDD2012Q2Team05"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Daniel Schenker</a:t>
            </a:r>
            <a:endParaRPr lang="en-US" dirty="0"/>
          </a:p>
        </p:txBody>
      </p:sp>
      <p:sp>
        <p:nvSpPr>
          <p:cNvPr id="3" name="Subtitle 2"/>
          <p:cNvSpPr>
            <a:spLocks noGrp="1"/>
          </p:cNvSpPr>
          <p:nvPr>
            <p:ph type="subTitle" idx="1"/>
          </p:nvPr>
        </p:nvSpPr>
        <p:spPr/>
        <p:txBody>
          <a:bodyPr/>
          <a:lstStyle/>
          <a:p>
            <a:r>
              <a:rPr lang="en-US" dirty="0" smtClean="0"/>
              <a:t>Why I’m Your Number One Choice As A Programmer!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My Education Outside of Programming</a:t>
            </a:r>
            <a:endParaRPr lang="en-US" sz="4000" dirty="0"/>
          </a:p>
        </p:txBody>
      </p:sp>
      <p:sp>
        <p:nvSpPr>
          <p:cNvPr id="3" name="Content Placeholder 2"/>
          <p:cNvSpPr>
            <a:spLocks noGrp="1"/>
          </p:cNvSpPr>
          <p:nvPr>
            <p:ph idx="1"/>
          </p:nvPr>
        </p:nvSpPr>
        <p:spPr/>
        <p:txBody>
          <a:bodyPr>
            <a:noAutofit/>
          </a:bodyPr>
          <a:lstStyle/>
          <a:p>
            <a:r>
              <a:rPr lang="en-US" sz="1800" dirty="0" smtClean="0"/>
              <a:t>I have always had great interest in aerospace, which  led me to study a lot of math and physics.</a:t>
            </a:r>
          </a:p>
          <a:p>
            <a:pPr lvl="1"/>
            <a:r>
              <a:rPr lang="en-US" sz="1800" dirty="0" smtClean="0"/>
              <a:t>This comes in very handy,  as I would like to specialize as a physics engine programmer.</a:t>
            </a:r>
          </a:p>
          <a:p>
            <a:r>
              <a:rPr lang="en-US" sz="1800" dirty="0" smtClean="0"/>
              <a:t>As a Christian, I competed in Bible Quizzing tournaments all across Alberta for 3 years, which then led me to Prairie Bible Institute for a year of Bible school.</a:t>
            </a:r>
          </a:p>
          <a:p>
            <a:pPr lvl="1"/>
            <a:r>
              <a:rPr lang="en-US" sz="1800" dirty="0" smtClean="0"/>
              <a:t>This helped expand my ability to understand how other people think, and why people like, and do certain things, as I learnt a lot about psychology. This is very beneficial in game design as it allows me to be able to design games that other people would want to play, not just myself.</a:t>
            </a:r>
          </a:p>
          <a:p>
            <a:r>
              <a:rPr lang="en-US" sz="1800" dirty="0" smtClean="0"/>
              <a:t>I took part in the Royal Canadian Air Cadets for a couple years, which then led me to attend flight  school the year after I graduated (through Prairie Bible Institute)</a:t>
            </a:r>
          </a:p>
          <a:p>
            <a:pPr lvl="1"/>
            <a:r>
              <a:rPr lang="en-US" sz="1800" dirty="0" smtClean="0"/>
              <a:t>This is very useful for physics engine programming, as I now have a greater understanding of flight, weather and other related physics.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2514600"/>
            <a:ext cx="6096000" cy="3046988"/>
          </a:xfrm>
          <a:prstGeom prst="rect">
            <a:avLst/>
          </a:prstGeom>
          <a:noFill/>
        </p:spPr>
        <p:txBody>
          <a:bodyPr wrap="square" rtlCol="0">
            <a:spAutoFit/>
          </a:bodyPr>
          <a:lstStyle/>
          <a:p>
            <a:pPr lvl="1"/>
            <a:r>
              <a:rPr lang="en-US" sz="1600" dirty="0" smtClean="0"/>
              <a:t>The sports I focused on the most were:</a:t>
            </a:r>
          </a:p>
          <a:p>
            <a:pPr lvl="2">
              <a:buFont typeface="Arial" pitchFamily="34" charset="0"/>
              <a:buChar char="•"/>
            </a:pPr>
            <a:r>
              <a:rPr lang="en-US" sz="1600" dirty="0" smtClean="0"/>
              <a:t>Hockey, where I eventually went on to win MVP at a provincial level in my grade 12 year, where I got the provincial gold medal goal.</a:t>
            </a:r>
          </a:p>
          <a:p>
            <a:pPr lvl="2">
              <a:buFont typeface="Arial" pitchFamily="34" charset="0"/>
              <a:buChar char="•"/>
            </a:pPr>
            <a:r>
              <a:rPr lang="en-US" sz="1600" dirty="0" smtClean="0"/>
              <a:t>Martial Arts, where I taught TaeKwonDo up to 2</a:t>
            </a:r>
            <a:r>
              <a:rPr lang="en-US" sz="1600" baseline="30000" dirty="0" smtClean="0"/>
              <a:t>nd</a:t>
            </a:r>
            <a:r>
              <a:rPr lang="en-US" sz="1600" dirty="0" smtClean="0"/>
              <a:t> degree black belts without being a black belt myself due to not having enough time experience as a martial artist to be eligible.</a:t>
            </a:r>
          </a:p>
          <a:p>
            <a:pPr lvl="2">
              <a:buFont typeface="Arial" pitchFamily="34" charset="0"/>
              <a:buChar char="•"/>
            </a:pPr>
            <a:r>
              <a:rPr lang="en-US" sz="1600" dirty="0" smtClean="0"/>
              <a:t>Snowboarding, where I became the first person in Canada to become officially certified without my own snowboard, as I had to use a rental board.</a:t>
            </a:r>
          </a:p>
          <a:p>
            <a:pPr>
              <a:buFont typeface="Arial" pitchFamily="34" charset="0"/>
              <a:buChar char="•"/>
            </a:pPr>
            <a:endParaRPr lang="en-US" sz="1600" dirty="0"/>
          </a:p>
        </p:txBody>
      </p:sp>
      <p:sp>
        <p:nvSpPr>
          <p:cNvPr id="2" name="Title 1"/>
          <p:cNvSpPr>
            <a:spLocks noGrp="1"/>
          </p:cNvSpPr>
          <p:nvPr>
            <p:ph type="title"/>
          </p:nvPr>
        </p:nvSpPr>
        <p:spPr/>
        <p:txBody>
          <a:bodyPr/>
          <a:lstStyle/>
          <a:p>
            <a:r>
              <a:rPr lang="en-US" dirty="0" smtClean="0"/>
              <a:t>My Life: Sports</a:t>
            </a:r>
            <a:endParaRPr lang="en-US" dirty="0"/>
          </a:p>
        </p:txBody>
      </p:sp>
      <p:sp>
        <p:nvSpPr>
          <p:cNvPr id="3" name="Content Placeholder 2"/>
          <p:cNvSpPr>
            <a:spLocks noGrp="1"/>
          </p:cNvSpPr>
          <p:nvPr>
            <p:ph idx="1"/>
          </p:nvPr>
        </p:nvSpPr>
        <p:spPr>
          <a:xfrm>
            <a:off x="457200" y="1905000"/>
            <a:ext cx="8229600" cy="4648200"/>
          </a:xfrm>
        </p:spPr>
        <p:txBody>
          <a:bodyPr>
            <a:normAutofit fontScale="92500" lnSpcReduction="10000"/>
          </a:bodyPr>
          <a:lstStyle/>
          <a:p>
            <a:r>
              <a:rPr lang="en-US" sz="2000" dirty="0" smtClean="0"/>
              <a:t>I love to stay busy, constantly doing things. As a result, I took part in almost every sport throughout my life.</a:t>
            </a:r>
          </a:p>
          <a:p>
            <a:pPr>
              <a:buNone/>
            </a:pPr>
            <a:endParaRPr lang="en-US" sz="2000" dirty="0" smtClean="0"/>
          </a:p>
          <a:p>
            <a:endParaRPr lang="en-US" sz="2000" dirty="0" smtClean="0"/>
          </a:p>
          <a:p>
            <a:endParaRPr lang="en-US" sz="2000" dirty="0" smtClean="0"/>
          </a:p>
          <a:p>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lvl="1" algn="just"/>
            <a:r>
              <a:rPr lang="en-US" sz="2000" dirty="0" smtClean="0"/>
              <a:t>My position in these three sports really helped shape me into the great leader I am today. I learnt how to become a teacher that can clearly explain, motivate, and teach others in a variety of situations, with a great deal of responsibility on my shoulders.</a:t>
            </a:r>
            <a:endParaRPr lang="en-US" sz="2000" dirty="0"/>
          </a:p>
        </p:txBody>
      </p:sp>
      <p:pic>
        <p:nvPicPr>
          <p:cNvPr id="4" name="Picture 3" descr="snowboarding.jpg"/>
          <p:cNvPicPr>
            <a:picLocks noChangeAspect="1"/>
          </p:cNvPicPr>
          <p:nvPr/>
        </p:nvPicPr>
        <p:blipFill>
          <a:blip r:embed="rId2" cstate="print"/>
          <a:stretch>
            <a:fillRect/>
          </a:stretch>
        </p:blipFill>
        <p:spPr>
          <a:xfrm>
            <a:off x="6299200" y="2400300"/>
            <a:ext cx="2540000" cy="27051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eKwonDo.jpg"/>
          <p:cNvPicPr>
            <a:picLocks noChangeAspect="1"/>
          </p:cNvPicPr>
          <p:nvPr/>
        </p:nvPicPr>
        <p:blipFill>
          <a:blip r:embed="rId2" cstate="print"/>
          <a:stretch>
            <a:fillRect/>
          </a:stretch>
        </p:blipFill>
        <p:spPr>
          <a:xfrm>
            <a:off x="3086100" y="2085975"/>
            <a:ext cx="5753100" cy="4314825"/>
          </a:xfrm>
          <a:prstGeom prst="rect">
            <a:avLst/>
          </a:prstGeom>
        </p:spPr>
      </p:pic>
      <p:pic>
        <p:nvPicPr>
          <p:cNvPr id="5" name="Picture 4" descr="Hockey.jpg"/>
          <p:cNvPicPr>
            <a:picLocks noChangeAspect="1"/>
          </p:cNvPicPr>
          <p:nvPr/>
        </p:nvPicPr>
        <p:blipFill>
          <a:blip r:embed="rId3" cstate="print"/>
          <a:stretch>
            <a:fillRect/>
          </a:stretch>
        </p:blipFill>
        <p:spPr>
          <a:xfrm>
            <a:off x="304800" y="1028700"/>
            <a:ext cx="2717800" cy="5372100"/>
          </a:xfrm>
          <a:prstGeom prst="rect">
            <a:avLst/>
          </a:prstGeom>
        </p:spPr>
      </p:pic>
      <p:sp>
        <p:nvSpPr>
          <p:cNvPr id="6" name="Title 5"/>
          <p:cNvSpPr>
            <a:spLocks noGrp="1"/>
          </p:cNvSpPr>
          <p:nvPr>
            <p:ph type="title"/>
          </p:nvPr>
        </p:nvSpPr>
        <p:spPr>
          <a:xfrm>
            <a:off x="3124200" y="704088"/>
            <a:ext cx="5638800" cy="1200912"/>
          </a:xfrm>
        </p:spPr>
        <p:txBody>
          <a:bodyPr/>
          <a:lstStyle/>
          <a:p>
            <a:pPr algn="ctr"/>
            <a:r>
              <a:rPr lang="en-US" dirty="0" smtClean="0"/>
              <a:t>Sports Pictures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My Life: Music</a:t>
            </a:r>
            <a:endParaRPr lang="en-US" dirty="0"/>
          </a:p>
        </p:txBody>
      </p:sp>
      <p:sp>
        <p:nvSpPr>
          <p:cNvPr id="4" name="Content Placeholder 3"/>
          <p:cNvSpPr>
            <a:spLocks noGrp="1"/>
          </p:cNvSpPr>
          <p:nvPr>
            <p:ph idx="1"/>
          </p:nvPr>
        </p:nvSpPr>
        <p:spPr/>
        <p:txBody>
          <a:bodyPr>
            <a:noAutofit/>
          </a:bodyPr>
          <a:lstStyle/>
          <a:p>
            <a:r>
              <a:rPr lang="en-US" sz="2500" dirty="0" smtClean="0"/>
              <a:t>I grew up in a musically talented family.</a:t>
            </a:r>
          </a:p>
          <a:p>
            <a:r>
              <a:rPr lang="en-US" sz="2500" dirty="0" smtClean="0"/>
              <a:t>I played many different instruments throughout the years, such as piano, guitar, saxophone, electric bass, percussion, double bass and lastly, my favourite of them all, drums.</a:t>
            </a:r>
          </a:p>
          <a:p>
            <a:pPr lvl="1"/>
            <a:r>
              <a:rPr lang="en-US" sz="2500" dirty="0" smtClean="0"/>
              <a:t>My musical abilities greatly benefit me as a programmer, since a lot of video game review scores are heavily influenced by the music in a game. I have taken some time to learn about game specific music. This allows me to be able to do audio programming and music creation for games as well.</a:t>
            </a:r>
            <a:endParaRPr lang="en-US" sz="25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uble Bass.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NR.jpg"/>
          <p:cNvPicPr>
            <a:picLocks noChangeAspect="1"/>
          </p:cNvPicPr>
          <p:nvPr/>
        </p:nvPicPr>
        <p:blipFill>
          <a:blip r:embed="rId2" cstate="print"/>
          <a:stretch>
            <a:fillRect/>
          </a:stretch>
        </p:blipFill>
        <p:spPr>
          <a:xfrm>
            <a:off x="-3569" y="762000"/>
            <a:ext cx="9151138" cy="6096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History</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622958" y="5548746"/>
            <a:ext cx="5292442" cy="928254"/>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826316" y="4765964"/>
            <a:ext cx="5292442" cy="872836"/>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2064316" y="3858490"/>
            <a:ext cx="5292442" cy="942110"/>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1302322" y="2971800"/>
            <a:ext cx="5292436" cy="914400"/>
          </a:xfrm>
          <a:prstGeom prst="rect">
            <a:avLst/>
          </a:prstGeom>
          <a:noFill/>
          <a:ln w="9525">
            <a:noFill/>
            <a:miter lim="800000"/>
            <a:headEnd/>
            <a:tailEnd/>
          </a:ln>
        </p:spPr>
      </p:pic>
      <p:pic>
        <p:nvPicPr>
          <p:cNvPr id="2054" name="Picture 6"/>
          <p:cNvPicPr>
            <a:picLocks noChangeAspect="1" noChangeArrowheads="1"/>
          </p:cNvPicPr>
          <p:nvPr/>
        </p:nvPicPr>
        <p:blipFill>
          <a:blip r:embed="rId6" cstate="print"/>
          <a:srcRect/>
          <a:stretch>
            <a:fillRect/>
          </a:stretch>
        </p:blipFill>
        <p:spPr bwMode="auto">
          <a:xfrm>
            <a:off x="510014" y="2151784"/>
            <a:ext cx="5292438" cy="8589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4" name="Content Placeholder 3"/>
          <p:cNvSpPr>
            <a:spLocks noGrp="1"/>
          </p:cNvSpPr>
          <p:nvPr>
            <p:ph idx="1"/>
          </p:nvPr>
        </p:nvSpPr>
        <p:spPr/>
        <p:txBody>
          <a:bodyPr>
            <a:normAutofit fontScale="92500" lnSpcReduction="10000"/>
          </a:bodyPr>
          <a:lstStyle/>
          <a:p>
            <a:pPr algn="just">
              <a:buNone/>
            </a:pPr>
            <a:r>
              <a:rPr lang="en-US" dirty="0" smtClean="0"/>
              <a:t>	Combining my love for computers, enthusiasm for mathematics, my vast interest in learning, desire to take part in as many unique activities as possible, excellent virtues of being a fun, hard working, kind and smart person, I believe  this makes me the ideal candidate as your next programmer!</a:t>
            </a:r>
          </a:p>
          <a:p>
            <a:pPr algn="ctr">
              <a:buNone/>
            </a:pPr>
            <a:r>
              <a:rPr lang="en-US" sz="2400" dirty="0" smtClean="0">
                <a:latin typeface="Andalus" pitchFamily="2" charset="-78"/>
                <a:cs typeface="Andalus" pitchFamily="2" charset="-78"/>
              </a:rPr>
              <a:t>	Thank you for taking the time to listen to my presentation.</a:t>
            </a:r>
          </a:p>
          <a:p>
            <a:pPr algn="r">
              <a:buNone/>
            </a:pPr>
            <a:r>
              <a:rPr lang="en-US" sz="3800" i="1" dirty="0" smtClean="0">
                <a:latin typeface="AngsanaUPC" pitchFamily="18" charset="-34"/>
                <a:cs typeface="AngsanaUPC" pitchFamily="18" charset="-34"/>
              </a:rPr>
              <a:t>Daniel Schenker</a:t>
            </a:r>
          </a:p>
          <a:p>
            <a:pPr algn="r">
              <a:buNone/>
            </a:pPr>
            <a:r>
              <a:rPr lang="en-US" sz="3800" i="1" dirty="0" smtClean="0">
                <a:latin typeface="AngsanaUPC" pitchFamily="18" charset="-34"/>
                <a:cs typeface="AngsanaUPC" pitchFamily="18" charset="-34"/>
              </a:rPr>
              <a:t>778-986-5527</a:t>
            </a:r>
          </a:p>
          <a:p>
            <a:pPr algn="r">
              <a:buNone/>
            </a:pPr>
            <a:r>
              <a:rPr lang="en-US" sz="3800" i="1" dirty="0" smtClean="0">
                <a:latin typeface="AngsanaUPC" pitchFamily="18" charset="-34"/>
                <a:cs typeface="AngsanaUPC" pitchFamily="18" charset="-34"/>
              </a:rPr>
              <a:t>D.A.Schenker@gmail.com</a:t>
            </a:r>
            <a:endParaRPr lang="en-US" sz="3800" i="1" dirty="0">
              <a:latin typeface="AngsanaUPC" pitchFamily="18" charset="-34"/>
              <a:cs typeface="AngsanaUPC" pitchFamily="18" charset="-34"/>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09600" y="930817"/>
            <a:ext cx="2212848" cy="1507584"/>
          </a:xfrm>
        </p:spPr>
        <p:txBody>
          <a:bodyPr>
            <a:noAutofit/>
          </a:bodyPr>
          <a:lstStyle/>
          <a:p>
            <a:r>
              <a:rPr lang="en-US" sz="6000" dirty="0" smtClean="0"/>
              <a:t>Who</a:t>
            </a:r>
            <a:br>
              <a:rPr lang="en-US" sz="6000" dirty="0" smtClean="0"/>
            </a:br>
            <a:r>
              <a:rPr lang="en-US" sz="6000" dirty="0" smtClean="0"/>
              <a:t>I Am</a:t>
            </a:r>
            <a:endParaRPr lang="en-US" sz="6000" dirty="0"/>
          </a:p>
        </p:txBody>
      </p:sp>
      <p:sp>
        <p:nvSpPr>
          <p:cNvPr id="10" name="Text Placeholder 9"/>
          <p:cNvSpPr>
            <a:spLocks noGrp="1"/>
          </p:cNvSpPr>
          <p:nvPr>
            <p:ph type="body" sz="half" idx="2"/>
          </p:nvPr>
        </p:nvSpPr>
        <p:spPr>
          <a:xfrm>
            <a:off x="609600" y="2286000"/>
            <a:ext cx="2209800" cy="3810000"/>
          </a:xfrm>
        </p:spPr>
        <p:txBody>
          <a:bodyPr>
            <a:noAutofit/>
          </a:bodyPr>
          <a:lstStyle/>
          <a:p>
            <a:pPr>
              <a:lnSpc>
                <a:spcPts val="1800"/>
              </a:lnSpc>
            </a:pPr>
            <a:r>
              <a:rPr lang="en-US" sz="1500" dirty="0" smtClean="0"/>
              <a:t>-19 years old</a:t>
            </a:r>
          </a:p>
          <a:p>
            <a:pPr>
              <a:lnSpc>
                <a:spcPts val="1800"/>
              </a:lnSpc>
            </a:pPr>
            <a:r>
              <a:rPr lang="en-US" sz="1500" dirty="0" smtClean="0"/>
              <a:t>-Born in Calgary, Alberta</a:t>
            </a:r>
          </a:p>
          <a:p>
            <a:pPr>
              <a:lnSpc>
                <a:spcPts val="1800"/>
              </a:lnSpc>
            </a:pPr>
            <a:r>
              <a:rPr lang="en-US" sz="1500" dirty="0" smtClean="0"/>
              <a:t>-Grew up in Edmonton, Alberta</a:t>
            </a:r>
          </a:p>
          <a:p>
            <a:pPr>
              <a:lnSpc>
                <a:spcPts val="1800"/>
              </a:lnSpc>
            </a:pPr>
            <a:r>
              <a:rPr lang="en-US" sz="1500" dirty="0" smtClean="0"/>
              <a:t>-My mother is from India</a:t>
            </a:r>
          </a:p>
          <a:p>
            <a:pPr>
              <a:lnSpc>
                <a:spcPts val="1800"/>
              </a:lnSpc>
            </a:pPr>
            <a:r>
              <a:rPr lang="en-US" sz="1500" dirty="0" smtClean="0"/>
              <a:t>-My father is from Germany</a:t>
            </a:r>
          </a:p>
          <a:p>
            <a:pPr>
              <a:lnSpc>
                <a:spcPts val="1800"/>
              </a:lnSpc>
            </a:pPr>
            <a:r>
              <a:rPr lang="en-US" sz="1500" dirty="0" smtClean="0"/>
              <a:t>-Video Game Programming Student at the Art Institute of Vancouver</a:t>
            </a:r>
          </a:p>
          <a:p>
            <a:pPr>
              <a:lnSpc>
                <a:spcPts val="1800"/>
              </a:lnSpc>
            </a:pPr>
            <a:r>
              <a:rPr lang="en-US" sz="1500" dirty="0" smtClean="0"/>
              <a:t>-Snowboard Instructor</a:t>
            </a:r>
          </a:p>
          <a:p>
            <a:pPr>
              <a:lnSpc>
                <a:spcPts val="1800"/>
              </a:lnSpc>
            </a:pPr>
            <a:r>
              <a:rPr lang="en-US" sz="1500" dirty="0" smtClean="0"/>
              <a:t>-Martial Arts Instructor</a:t>
            </a:r>
          </a:p>
          <a:p>
            <a:pPr>
              <a:lnSpc>
                <a:spcPts val="1800"/>
              </a:lnSpc>
            </a:pPr>
            <a:r>
              <a:rPr lang="en-US" sz="1500" dirty="0" smtClean="0"/>
              <a:t>-Hockey player</a:t>
            </a:r>
          </a:p>
          <a:p>
            <a:pPr>
              <a:lnSpc>
                <a:spcPts val="1800"/>
              </a:lnSpc>
            </a:pPr>
            <a:r>
              <a:rPr lang="en-US" sz="1500" dirty="0" smtClean="0"/>
              <a:t>-Musician</a:t>
            </a:r>
          </a:p>
        </p:txBody>
      </p:sp>
      <p:pic>
        <p:nvPicPr>
          <p:cNvPr id="12" name="Picture Placeholder 11" descr="Portrait.jpg"/>
          <p:cNvPicPr>
            <a:picLocks noGrp="1" noChangeAspect="1"/>
          </p:cNvPicPr>
          <p:nvPr>
            <p:ph type="pic" idx="1"/>
          </p:nvPr>
        </p:nvPicPr>
        <p:blipFill>
          <a:blip r:embed="rId2" cstate="print"/>
          <a:srcRect t="12374" b="12374"/>
          <a:stretch>
            <a:fillRect/>
          </a:stretch>
        </p:blip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t>Programming and Life</a:t>
            </a:r>
            <a:endParaRPr lang="en-US" dirty="0"/>
          </a:p>
        </p:txBody>
      </p:sp>
      <p:sp>
        <p:nvSpPr>
          <p:cNvPr id="16" name="Content Placeholder 15"/>
          <p:cNvSpPr>
            <a:spLocks noGrp="1"/>
          </p:cNvSpPr>
          <p:nvPr>
            <p:ph idx="1"/>
          </p:nvPr>
        </p:nvSpPr>
        <p:spPr>
          <a:xfrm>
            <a:off x="609600" y="1905000"/>
            <a:ext cx="3657600" cy="4389120"/>
          </a:xfrm>
        </p:spPr>
        <p:txBody>
          <a:bodyPr>
            <a:noAutofit/>
          </a:bodyPr>
          <a:lstStyle/>
          <a:p>
            <a:pPr>
              <a:buNone/>
            </a:pPr>
            <a:r>
              <a:rPr lang="en-US" sz="2200" dirty="0" smtClean="0"/>
              <a:t>	</a:t>
            </a:r>
            <a:r>
              <a:rPr lang="en-US" sz="2400" dirty="0" smtClean="0"/>
              <a:t>I feel that I lead a very balanced life, and am comfortable  both as a programmer as well as a sociable person who loves to take up leadership roles.</a:t>
            </a:r>
          </a:p>
          <a:p>
            <a:pPr>
              <a:buNone/>
            </a:pPr>
            <a:endParaRPr lang="en-US" sz="2200" i="1" dirty="0" smtClean="0"/>
          </a:p>
          <a:p>
            <a:pPr>
              <a:buNone/>
            </a:pPr>
            <a:r>
              <a:rPr lang="en-US" sz="2000" i="1" dirty="0" smtClean="0"/>
              <a:t>	Almost every wise saying has an opposite one, no less wise, to balance it.</a:t>
            </a:r>
          </a:p>
          <a:p>
            <a:pPr>
              <a:buNone/>
            </a:pPr>
            <a:r>
              <a:rPr lang="en-US" sz="2000" i="1" dirty="0" smtClean="0"/>
              <a:t>		</a:t>
            </a:r>
            <a:r>
              <a:rPr lang="en-US" sz="1700" i="1" dirty="0" smtClean="0"/>
              <a:t>George Santayana</a:t>
            </a:r>
          </a:p>
        </p:txBody>
      </p:sp>
      <p:pic>
        <p:nvPicPr>
          <p:cNvPr id="1026" name="Picture 2" descr="http://www.cartoonstock.com/newscartoons/cartoonists/mba/lowres/mban1898l.jpg"/>
          <p:cNvPicPr>
            <a:picLocks noChangeAspect="1" noChangeArrowheads="1"/>
          </p:cNvPicPr>
          <p:nvPr/>
        </p:nvPicPr>
        <p:blipFill>
          <a:blip r:embed="rId2" cstate="print"/>
          <a:srcRect/>
          <a:stretch>
            <a:fillRect/>
          </a:stretch>
        </p:blipFill>
        <p:spPr bwMode="auto">
          <a:xfrm>
            <a:off x="4572000" y="1905000"/>
            <a:ext cx="3977640" cy="4572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My Background in Computers</a:t>
            </a:r>
            <a:endParaRPr lang="en-US" dirty="0"/>
          </a:p>
        </p:txBody>
      </p:sp>
      <p:sp>
        <p:nvSpPr>
          <p:cNvPr id="3" name="Content Placeholder 2"/>
          <p:cNvSpPr>
            <a:spLocks noGrp="1"/>
          </p:cNvSpPr>
          <p:nvPr>
            <p:ph idx="1"/>
          </p:nvPr>
        </p:nvSpPr>
        <p:spPr/>
        <p:txBody>
          <a:bodyPr>
            <a:normAutofit/>
          </a:bodyPr>
          <a:lstStyle/>
          <a:p>
            <a:pPr algn="just"/>
            <a:r>
              <a:rPr lang="en-US" dirty="0" smtClean="0"/>
              <a:t>I grew up with a fascination in computer technology from a very young age.</a:t>
            </a:r>
          </a:p>
          <a:p>
            <a:pPr algn="just"/>
            <a:r>
              <a:rPr lang="en-US" dirty="0" smtClean="0"/>
              <a:t>In grade 5 I taught the computers class.</a:t>
            </a:r>
          </a:p>
          <a:p>
            <a:pPr algn="just"/>
            <a:r>
              <a:rPr lang="en-US" dirty="0" smtClean="0"/>
              <a:t>In my summer holidays, from grades 6 to 8, I went to the University of Alberta’s DiscoverE Science Camps. This was my first introduction into the world of programming where I learnt programs such as GameMaker.</a:t>
            </a:r>
          </a:p>
          <a:p>
            <a:pPr algn="just"/>
            <a:r>
              <a:rPr lang="en-US" dirty="0" smtClean="0"/>
              <a:t>My first step into the world of coding began in grade 12 where I took my first programming course in Java.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pPr algn="ctr"/>
            <a:r>
              <a:rPr lang="en-US" dirty="0" smtClean="0"/>
              <a:t>Post-Secondary Programming: Languages - Part 1</a:t>
            </a:r>
            <a:endParaRPr lang="en-US" dirty="0"/>
          </a:p>
        </p:txBody>
      </p:sp>
      <p:sp>
        <p:nvSpPr>
          <p:cNvPr id="3" name="Content Placeholder 2"/>
          <p:cNvSpPr>
            <a:spLocks noGrp="1"/>
          </p:cNvSpPr>
          <p:nvPr>
            <p:ph idx="1"/>
          </p:nvPr>
        </p:nvSpPr>
        <p:spPr>
          <a:xfrm>
            <a:off x="457200" y="1752600"/>
            <a:ext cx="8229600" cy="4876800"/>
          </a:xfrm>
        </p:spPr>
        <p:txBody>
          <a:bodyPr>
            <a:noAutofit/>
          </a:bodyPr>
          <a:lstStyle/>
          <a:p>
            <a:pPr algn="just"/>
            <a:r>
              <a:rPr lang="en-US" sz="2000" dirty="0" smtClean="0"/>
              <a:t>Java</a:t>
            </a:r>
          </a:p>
          <a:p>
            <a:pPr lvl="1" algn="just"/>
            <a:r>
              <a:rPr lang="en-US" sz="1600" dirty="0" smtClean="0"/>
              <a:t>In high school, I took my first programming course, where I was introduced to programming through Java.</a:t>
            </a:r>
          </a:p>
          <a:p>
            <a:pPr algn="just"/>
            <a:r>
              <a:rPr lang="en-US" sz="2000" dirty="0" smtClean="0"/>
              <a:t>C</a:t>
            </a:r>
          </a:p>
          <a:p>
            <a:pPr lvl="1" algn="just"/>
            <a:r>
              <a:rPr lang="en-US" sz="1600" dirty="0" smtClean="0"/>
              <a:t>I have a solid understanding in C, and am fully capable of programming a vast amount of C style projects, such as:</a:t>
            </a:r>
          </a:p>
          <a:p>
            <a:pPr lvl="2" algn="just"/>
            <a:r>
              <a:rPr lang="en-US" sz="1500" dirty="0" smtClean="0"/>
              <a:t>Dynamic memory management.</a:t>
            </a:r>
          </a:p>
          <a:p>
            <a:pPr lvl="2" algn="just"/>
            <a:r>
              <a:rPr lang="en-US" sz="1500" dirty="0" smtClean="0"/>
              <a:t>File and database utilities.</a:t>
            </a:r>
          </a:p>
          <a:p>
            <a:pPr lvl="2" algn="just"/>
            <a:r>
              <a:rPr lang="en-US" sz="1500" dirty="0" smtClean="0"/>
              <a:t>Algorithmic tools, such as linked list, stack, queue and binary tree traversal.</a:t>
            </a:r>
          </a:p>
          <a:p>
            <a:pPr lvl="2" algn="just"/>
            <a:r>
              <a:rPr lang="en-US" sz="1500" dirty="0" smtClean="0"/>
              <a:t>Other console programs such as chess, banking programs, as well as the ability to fully use Preprocessor Directives in order to create cleaner and easier to manage code.</a:t>
            </a:r>
          </a:p>
          <a:p>
            <a:pPr algn="just"/>
            <a:r>
              <a:rPr lang="en-US" sz="2000" dirty="0" smtClean="0"/>
              <a:t>Action Script</a:t>
            </a:r>
          </a:p>
          <a:p>
            <a:pPr lvl="1" algn="just"/>
            <a:r>
              <a:rPr lang="en-US" sz="1600" dirty="0" smtClean="0"/>
              <a:t>Action Script was my first scripting language I learnt, which was very beneficial as it taught me the differences between programming languages and scripting languages, thus allowing me to be able to communicate more effectively with script coders, as well as solidify my decision to specialize in programming languages, while still learning enough in scripting languages to be completely competent.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pPr algn="ctr"/>
            <a:r>
              <a:rPr lang="en-US" dirty="0" smtClean="0"/>
              <a:t>Post-Secondary Programming: Languages - Part 2</a:t>
            </a:r>
            <a:endParaRPr lang="en-US" dirty="0"/>
          </a:p>
        </p:txBody>
      </p:sp>
      <p:sp>
        <p:nvSpPr>
          <p:cNvPr id="3" name="Content Placeholder 2"/>
          <p:cNvSpPr>
            <a:spLocks noGrp="1"/>
          </p:cNvSpPr>
          <p:nvPr>
            <p:ph idx="1"/>
          </p:nvPr>
        </p:nvSpPr>
        <p:spPr>
          <a:xfrm>
            <a:off x="457200" y="1859280"/>
            <a:ext cx="8229600" cy="4770120"/>
          </a:xfrm>
        </p:spPr>
        <p:txBody>
          <a:bodyPr>
            <a:noAutofit/>
          </a:bodyPr>
          <a:lstStyle/>
          <a:p>
            <a:pPr algn="just"/>
            <a:r>
              <a:rPr lang="en-US" sz="2000" dirty="0" smtClean="0"/>
              <a:t>C++</a:t>
            </a:r>
          </a:p>
          <a:p>
            <a:pPr lvl="1" algn="just"/>
            <a:r>
              <a:rPr lang="en-US" sz="1600" dirty="0" smtClean="0"/>
              <a:t>In C++ I have learnt the basics of inheritance, polymorphism and encapsulation.</a:t>
            </a:r>
          </a:p>
          <a:p>
            <a:pPr lvl="1" algn="just"/>
            <a:r>
              <a:rPr lang="en-US" sz="1600" dirty="0" smtClean="0"/>
              <a:t>Over the last break between semesters, I made a fully functional bitmap utility program that is very versatile as it can load, create, read, edit, save, etc, both virtual and actual bmp files.</a:t>
            </a:r>
          </a:p>
          <a:p>
            <a:pPr lvl="1" algn="just"/>
            <a:r>
              <a:rPr lang="en-US" sz="1600" dirty="0" smtClean="0"/>
              <a:t>I have created a multi-threaded client-server chat utility, using both TCP and UDP. I have also learnt a bit about peer-to-peer networking.</a:t>
            </a:r>
          </a:p>
          <a:p>
            <a:pPr algn="just"/>
            <a:r>
              <a:rPr lang="en-US" sz="2000" dirty="0" smtClean="0"/>
              <a:t>C#</a:t>
            </a:r>
          </a:p>
          <a:p>
            <a:pPr lvl="1" algn="just"/>
            <a:r>
              <a:rPr lang="en-US" sz="1600" dirty="0" smtClean="0"/>
              <a:t>In my Programming For Game Engines course, I used C# in Unity to create a first person shooter adventure game, in which I scored a perfect score for the entire course.</a:t>
            </a:r>
          </a:p>
          <a:p>
            <a:pPr algn="just"/>
            <a:r>
              <a:rPr lang="en-US" sz="2000" dirty="0" smtClean="0"/>
              <a:t>PHP</a:t>
            </a:r>
          </a:p>
          <a:p>
            <a:pPr lvl="1" algn="just"/>
            <a:r>
              <a:rPr lang="en-US" sz="1600" dirty="0" smtClean="0"/>
              <a:t>I have used PHP to write a program that uses WiX to build Microsoft Installer packages.</a:t>
            </a:r>
          </a:p>
          <a:p>
            <a:pPr algn="just"/>
            <a:r>
              <a:rPr lang="en-US" sz="2000" dirty="0" smtClean="0"/>
              <a:t>Game Maker Script</a:t>
            </a:r>
          </a:p>
          <a:p>
            <a:pPr lvl="1" algn="just"/>
            <a:r>
              <a:rPr lang="en-US" sz="1600" dirty="0" smtClean="0"/>
              <a:t>I am currently taking a course in Game Maker Script, in order to be able to create advanced prototypes for more complicated games.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pPr algn="ctr"/>
            <a:r>
              <a:rPr lang="en-US" dirty="0" smtClean="0"/>
              <a:t>Post-Secondary Programming: General Computing</a:t>
            </a:r>
            <a:endParaRPr lang="en-US" dirty="0"/>
          </a:p>
        </p:txBody>
      </p:sp>
      <p:sp>
        <p:nvSpPr>
          <p:cNvPr id="3" name="Content Placeholder 2"/>
          <p:cNvSpPr>
            <a:spLocks noGrp="1"/>
          </p:cNvSpPr>
          <p:nvPr>
            <p:ph idx="1"/>
          </p:nvPr>
        </p:nvSpPr>
        <p:spPr>
          <a:xfrm>
            <a:off x="457200" y="2011680"/>
            <a:ext cx="8229600" cy="4541520"/>
          </a:xfrm>
        </p:spPr>
        <p:txBody>
          <a:bodyPr>
            <a:noAutofit/>
          </a:bodyPr>
          <a:lstStyle/>
          <a:p>
            <a:pPr algn="just">
              <a:buClr>
                <a:srgbClr val="0BD0D9"/>
              </a:buClr>
            </a:pPr>
            <a:r>
              <a:rPr lang="en-US" sz="2350" dirty="0" smtClean="0">
                <a:solidFill>
                  <a:prstClr val="black"/>
                </a:solidFill>
              </a:rPr>
              <a:t>Computer Architecture</a:t>
            </a:r>
          </a:p>
          <a:p>
            <a:pPr lvl="1" algn="just">
              <a:buClr>
                <a:srgbClr val="0BD0D9"/>
              </a:buClr>
            </a:pPr>
            <a:r>
              <a:rPr lang="en-US" sz="1900" dirty="0" smtClean="0">
                <a:solidFill>
                  <a:prstClr val="black"/>
                </a:solidFill>
              </a:rPr>
              <a:t>I have a deep understanding of how computers work (as well as other electronic devices). This includes:</a:t>
            </a:r>
          </a:p>
          <a:p>
            <a:pPr lvl="2" algn="just">
              <a:buClr>
                <a:srgbClr val="0BD0D9"/>
              </a:buClr>
            </a:pPr>
            <a:r>
              <a:rPr lang="en-US" sz="1800" dirty="0" smtClean="0">
                <a:solidFill>
                  <a:prstClr val="black"/>
                </a:solidFill>
              </a:rPr>
              <a:t>The history of computer development.</a:t>
            </a:r>
          </a:p>
          <a:p>
            <a:pPr lvl="2" algn="just">
              <a:buClr>
                <a:srgbClr val="0BD0D9"/>
              </a:buClr>
            </a:pPr>
            <a:r>
              <a:rPr lang="en-US" sz="1800" dirty="0" smtClean="0">
                <a:solidFill>
                  <a:prstClr val="black"/>
                </a:solidFill>
              </a:rPr>
              <a:t>How each individual part works.</a:t>
            </a:r>
          </a:p>
          <a:p>
            <a:pPr lvl="2" algn="just">
              <a:buClr>
                <a:srgbClr val="0BD0D9"/>
              </a:buClr>
            </a:pPr>
            <a:r>
              <a:rPr lang="en-US" sz="1800" dirty="0" smtClean="0">
                <a:solidFill>
                  <a:prstClr val="black"/>
                </a:solidFill>
              </a:rPr>
              <a:t>The entire build process of a game.</a:t>
            </a:r>
          </a:p>
          <a:p>
            <a:pPr algn="just">
              <a:buClr>
                <a:srgbClr val="0BD0D9"/>
              </a:buClr>
            </a:pPr>
            <a:r>
              <a:rPr lang="en-US" sz="2350" dirty="0" smtClean="0">
                <a:solidFill>
                  <a:prstClr val="black"/>
                </a:solidFill>
              </a:rPr>
              <a:t>WiX</a:t>
            </a:r>
          </a:p>
          <a:p>
            <a:pPr marL="548640" lvl="2" indent="-274320" algn="just">
              <a:buClr>
                <a:srgbClr val="0BD0D9"/>
              </a:buClr>
              <a:buSzPct val="95000"/>
            </a:pPr>
            <a:r>
              <a:rPr lang="en-US" sz="1800" dirty="0" smtClean="0"/>
              <a:t>Can use Windows Installer Extensible Markup Language to create Microsoft Installer packages.</a:t>
            </a:r>
            <a:endParaRPr lang="en-US" sz="1800" dirty="0" smtClean="0">
              <a:solidFill>
                <a:prstClr val="black"/>
              </a:solidFill>
            </a:endParaRPr>
          </a:p>
          <a:p>
            <a:pPr algn="just">
              <a:buClr>
                <a:srgbClr val="0BD0D9"/>
              </a:buClr>
            </a:pPr>
            <a:r>
              <a:rPr lang="en-US" sz="2350" dirty="0" smtClean="0">
                <a:solidFill>
                  <a:prstClr val="black"/>
                </a:solidFill>
              </a:rPr>
              <a:t>Batch Files &amp; NAnt</a:t>
            </a:r>
          </a:p>
          <a:p>
            <a:pPr lvl="1" algn="just">
              <a:buClr>
                <a:srgbClr val="0BD0D9"/>
              </a:buClr>
            </a:pPr>
            <a:r>
              <a:rPr lang="en-US" sz="1800" dirty="0" smtClean="0">
                <a:solidFill>
                  <a:prstClr val="black"/>
                </a:solidFill>
              </a:rPr>
              <a:t>I have used batch files to write programs that use NAnt to </a:t>
            </a:r>
            <a:r>
              <a:rPr lang="en-US" sz="1800" dirty="0" smtClean="0"/>
              <a:t>automate build processes.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199"/>
            <a:ext cx="8229600" cy="1189027"/>
          </a:xfrm>
        </p:spPr>
        <p:txBody>
          <a:bodyPr>
            <a:noAutofit/>
          </a:bodyPr>
          <a:lstStyle/>
          <a:p>
            <a:pPr algn="ctr"/>
            <a:r>
              <a:rPr lang="en-US" sz="4500" dirty="0" smtClean="0"/>
              <a:t>Post-Secondary Programming: Documentation and Design Process</a:t>
            </a:r>
            <a:endParaRPr lang="en-US" sz="4500" dirty="0"/>
          </a:p>
        </p:txBody>
      </p:sp>
      <p:sp>
        <p:nvSpPr>
          <p:cNvPr id="3" name="Content Placeholder 2"/>
          <p:cNvSpPr>
            <a:spLocks noGrp="1"/>
          </p:cNvSpPr>
          <p:nvPr>
            <p:ph idx="1"/>
          </p:nvPr>
        </p:nvSpPr>
        <p:spPr>
          <a:xfrm>
            <a:off x="457200" y="1981200"/>
            <a:ext cx="8229600" cy="4724400"/>
          </a:xfrm>
        </p:spPr>
        <p:txBody>
          <a:bodyPr>
            <a:noAutofit/>
          </a:bodyPr>
          <a:lstStyle/>
          <a:p>
            <a:pPr lvl="1" algn="just">
              <a:buClr>
                <a:srgbClr val="0BD0D9"/>
              </a:buClr>
            </a:pPr>
            <a:r>
              <a:rPr lang="en-US" sz="1800" dirty="0" smtClean="0"/>
              <a:t>Documentation</a:t>
            </a:r>
          </a:p>
          <a:p>
            <a:pPr lvl="2" algn="just">
              <a:buClr>
                <a:srgbClr val="0BD0D9"/>
              </a:buClr>
            </a:pPr>
            <a:r>
              <a:rPr lang="en-US" sz="1500" dirty="0" smtClean="0"/>
              <a:t>UML</a:t>
            </a:r>
          </a:p>
          <a:p>
            <a:pPr lvl="2" algn="just">
              <a:buClr>
                <a:srgbClr val="0BD0D9"/>
              </a:buClr>
            </a:pPr>
            <a:r>
              <a:rPr lang="en-US" sz="1500" dirty="0" smtClean="0"/>
              <a:t>Game Design Documents</a:t>
            </a:r>
          </a:p>
          <a:p>
            <a:pPr lvl="2" algn="just">
              <a:buClr>
                <a:srgbClr val="0BD0D9"/>
              </a:buClr>
            </a:pPr>
            <a:r>
              <a:rPr lang="en-US" sz="1500" dirty="0" smtClean="0"/>
              <a:t>Technical Design Documents</a:t>
            </a:r>
          </a:p>
          <a:p>
            <a:pPr lvl="1" algn="just">
              <a:buClr>
                <a:srgbClr val="0BD0D9"/>
              </a:buClr>
            </a:pPr>
            <a:r>
              <a:rPr lang="en-US" sz="1800" dirty="0" smtClean="0"/>
              <a:t>Development Processes</a:t>
            </a:r>
          </a:p>
          <a:p>
            <a:pPr lvl="2" algn="just">
              <a:buClr>
                <a:srgbClr val="0BD0D9"/>
              </a:buClr>
            </a:pPr>
            <a:r>
              <a:rPr lang="en-US" sz="1500" dirty="0" smtClean="0"/>
              <a:t>Strong understanding of the software development cycle</a:t>
            </a:r>
          </a:p>
          <a:p>
            <a:pPr lvl="2" algn="just">
              <a:buClr>
                <a:srgbClr val="0BD0D9"/>
              </a:buClr>
            </a:pPr>
            <a:r>
              <a:rPr lang="en-US" sz="1500" dirty="0" smtClean="0"/>
              <a:t>Agile Development</a:t>
            </a:r>
          </a:p>
          <a:p>
            <a:pPr lvl="2" algn="just">
              <a:buClr>
                <a:srgbClr val="0BD0D9"/>
              </a:buClr>
            </a:pPr>
            <a:r>
              <a:rPr lang="en-US" sz="1500" dirty="0" smtClean="0"/>
              <a:t>Waterfall Development</a:t>
            </a:r>
          </a:p>
          <a:p>
            <a:pPr lvl="3" algn="just">
              <a:buClr>
                <a:srgbClr val="0BD0D9"/>
              </a:buClr>
            </a:pPr>
            <a:r>
              <a:rPr lang="en-US" sz="1400" dirty="0" smtClean="0"/>
              <a:t>Currently creating a full game with a team of fifteen plus members using the Waterfall Development process.</a:t>
            </a:r>
          </a:p>
          <a:p>
            <a:pPr lvl="2" algn="just">
              <a:buClr>
                <a:srgbClr val="0BD0D9"/>
              </a:buClr>
            </a:pPr>
            <a:r>
              <a:rPr lang="en-US" sz="1500" dirty="0" smtClean="0"/>
              <a:t>Test Driven Development</a:t>
            </a:r>
          </a:p>
          <a:p>
            <a:pPr lvl="3" algn="just">
              <a:buClr>
                <a:srgbClr val="0BD0D9"/>
              </a:buClr>
            </a:pPr>
            <a:r>
              <a:rPr lang="en-US" sz="1400" dirty="0" smtClean="0"/>
              <a:t>Achieved 98% in a course in which this methodology of coding was taught and required.</a:t>
            </a:r>
          </a:p>
          <a:p>
            <a:pPr lvl="2" algn="just">
              <a:buClr>
                <a:srgbClr val="0BD0D9"/>
              </a:buClr>
            </a:pPr>
            <a:r>
              <a:rPr lang="en-US" sz="1500" dirty="0" smtClean="0"/>
              <a:t>Testing Methods</a:t>
            </a:r>
          </a:p>
          <a:p>
            <a:pPr lvl="3" algn="just">
              <a:buClr>
                <a:srgbClr val="0BD0D9"/>
              </a:buClr>
            </a:pPr>
            <a:r>
              <a:rPr lang="en-US" sz="1400" dirty="0" smtClean="0"/>
              <a:t>Static and Dynamic Testing.</a:t>
            </a:r>
          </a:p>
          <a:p>
            <a:pPr lvl="3" algn="just">
              <a:buClr>
                <a:srgbClr val="0BD0D9"/>
              </a:buClr>
            </a:pPr>
            <a:r>
              <a:rPr lang="en-US" sz="1400" dirty="0" smtClean="0"/>
              <a:t>Unit Testing, Integration Testing , System Testing, Regression Testing, Acceptance Testing and Smoke Testing.</a:t>
            </a:r>
          </a:p>
          <a:p>
            <a:pPr lvl="3" algn="just">
              <a:buClr>
                <a:srgbClr val="0BD0D9"/>
              </a:buClr>
            </a:pPr>
            <a:r>
              <a:rPr lang="en-US" sz="1400" dirty="0" smtClean="0"/>
              <a:t>Test Case Design, Black Box Testing, White Box Testing.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Blast Through!</a:t>
            </a:r>
            <a:endParaRPr lang="en-US" dirty="0"/>
          </a:p>
        </p:txBody>
      </p:sp>
      <p:sp>
        <p:nvSpPr>
          <p:cNvPr id="7" name="Content Placeholder 6"/>
          <p:cNvSpPr>
            <a:spLocks noGrp="1"/>
          </p:cNvSpPr>
          <p:nvPr>
            <p:ph idx="1"/>
          </p:nvPr>
        </p:nvSpPr>
        <p:spPr>
          <a:xfrm>
            <a:off x="457200" y="5334000"/>
            <a:ext cx="8229600" cy="990600"/>
          </a:xfrm>
        </p:spPr>
        <p:txBody>
          <a:bodyPr/>
          <a:lstStyle/>
          <a:p>
            <a:pPr algn="ctr">
              <a:buNone/>
            </a:pPr>
            <a:r>
              <a:rPr lang="en-US" dirty="0" smtClean="0">
                <a:solidFill>
                  <a:schemeClr val="accent1"/>
                </a:solidFill>
                <a:hlinkClick r:id="rId2"/>
              </a:rPr>
              <a:t>Blast Through Design Documents</a:t>
            </a:r>
            <a:endParaRPr lang="en-US" dirty="0">
              <a:solidFill>
                <a:schemeClr val="accent1"/>
              </a:solidFill>
            </a:endParaRPr>
          </a:p>
        </p:txBody>
      </p:sp>
      <p:pic>
        <p:nvPicPr>
          <p:cNvPr id="10" name="Picture 9" descr="mainscene1_ss2.jpg"/>
          <p:cNvPicPr>
            <a:picLocks noChangeAspect="1"/>
          </p:cNvPicPr>
          <p:nvPr/>
        </p:nvPicPr>
        <p:blipFill>
          <a:blip r:embed="rId3" cstate="print"/>
          <a:stretch>
            <a:fillRect/>
          </a:stretch>
        </p:blipFill>
        <p:spPr>
          <a:xfrm>
            <a:off x="152400" y="2210477"/>
            <a:ext cx="4334664" cy="2437046"/>
          </a:xfrm>
          <a:prstGeom prst="rect">
            <a:avLst/>
          </a:prstGeom>
        </p:spPr>
      </p:pic>
      <p:pic>
        <p:nvPicPr>
          <p:cNvPr id="11" name="Picture 10" descr="mainscene1_ss1.jpg"/>
          <p:cNvPicPr>
            <a:picLocks noChangeAspect="1"/>
          </p:cNvPicPr>
          <p:nvPr/>
        </p:nvPicPr>
        <p:blipFill>
          <a:blip r:embed="rId4" cstate="print"/>
          <a:stretch>
            <a:fillRect/>
          </a:stretch>
        </p:blipFill>
        <p:spPr>
          <a:xfrm>
            <a:off x="4648200" y="2209800"/>
            <a:ext cx="4334664" cy="2437044"/>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404</TotalTime>
  <Words>1183</Words>
  <Application>Microsoft Office PowerPoint</Application>
  <PresentationFormat>On-screen Show (4:3)</PresentationFormat>
  <Paragraphs>108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Daniel Schenker</vt:lpstr>
      <vt:lpstr>Who I Am</vt:lpstr>
      <vt:lpstr>Programming and Life</vt:lpstr>
      <vt:lpstr>My Background in Computers</vt:lpstr>
      <vt:lpstr>Post-Secondary Programming: Languages - Part 1</vt:lpstr>
      <vt:lpstr>Post-Secondary Programming: Languages - Part 2</vt:lpstr>
      <vt:lpstr>Post-Secondary Programming: General Computing</vt:lpstr>
      <vt:lpstr>Post-Secondary Programming: Documentation and Design Process</vt:lpstr>
      <vt:lpstr>Blast Through!</vt:lpstr>
      <vt:lpstr>My Education Outside of Programming</vt:lpstr>
      <vt:lpstr>My Life: Sports</vt:lpstr>
      <vt:lpstr>Sports Pictures</vt:lpstr>
      <vt:lpstr>My Life: Music</vt:lpstr>
      <vt:lpstr>Slide 14</vt:lpstr>
      <vt:lpstr>Slide 15</vt:lpstr>
      <vt:lpstr>Work History</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Daniel Schenker</dc:title>
  <dc:creator>Daniel</dc:creator>
  <cp:lastModifiedBy>Daniel</cp:lastModifiedBy>
  <cp:revision>109</cp:revision>
  <dcterms:created xsi:type="dcterms:W3CDTF">2012-07-08T03:47:23Z</dcterms:created>
  <dcterms:modified xsi:type="dcterms:W3CDTF">2012-08-22T09:24:32Z</dcterms:modified>
</cp:coreProperties>
</file>