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5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CDFE5-DCFD-4ACB-89E6-345119F7BF71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443C4-853E-4361-A6DC-DA80AB35A0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50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443C4-853E-4361-A6DC-DA80AB35A07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14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3B35-CD2C-E5DC-9AC0-951448CF6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379F1-44F9-91AC-25B4-FFAD9D452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6666D-034E-4B56-B261-E4951715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5D-C2A6-4E43-80DE-2D6C99417689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F82B-3693-41E8-3B6B-92CB8FE9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16DB-6527-B48D-BB6B-CCB90698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399-2F89-4DBE-99C3-7161306CC9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241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DB0B-C596-188A-E0A9-8F4039F7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CC58F-4566-9722-820B-5919AD5C6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DF37E-C136-B712-7FF9-7A58DC31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5D-C2A6-4E43-80DE-2D6C99417689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D5D8-BEF6-16C9-4204-26E27BD0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52FC-35AD-119C-8D35-A27C6803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399-2F89-4DBE-99C3-7161306CC9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0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189DD-57E7-90D7-FEA2-D4D5022F8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AE266-E7F9-F2B9-A1DE-E697DA82A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B526B-5C36-E7F8-3B66-12B68D68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5D-C2A6-4E43-80DE-2D6C99417689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AD5DB-89EC-477D-AA0B-66B417C6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63E1D-EEE0-5A3D-4526-CDC8AD52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399-2F89-4DBE-99C3-7161306CC9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06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144F-1702-FB3D-BE42-34FF9D79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2654-34E3-33FE-1FB4-75538543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9E49-FC38-D947-31CE-B7898FFA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5D-C2A6-4E43-80DE-2D6C99417689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6DE44-ACA2-E702-5590-C16BAC12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F99FF-6CF2-43C2-10EF-A7E49F5F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399-2F89-4DBE-99C3-7161306CC9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8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8F25-DE12-3CFA-33CD-1BAC01CE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D5C7D-C6DC-E842-E9C2-6CBC5C341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DA03-EE03-B214-641B-B4766A67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5D-C2A6-4E43-80DE-2D6C99417689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CAD2-9AB2-7AE8-1001-3999496A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843C0-CCB4-9E39-6833-709D3EEE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399-2F89-4DBE-99C3-7161306CC9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260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A8B0-971B-F68C-A1FC-4D36A4EA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AA76-D098-4F80-27BC-FB465E896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9E991-D833-6DB8-81D7-A55AD1744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958CC-D3C8-69AD-1725-178FC269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5D-C2A6-4E43-80DE-2D6C99417689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444C0-DEE0-FD56-1CE0-D9133778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65C3-1835-29B0-6693-55ADC8B8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399-2F89-4DBE-99C3-7161306CC9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395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5A93-163E-D2BC-E83D-0C14E079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7D69E-AAE8-BD3F-C417-DC5E390D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54FD5-FF58-506D-8EF9-33DF4CB0C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D8FE-7361-9BDD-A639-CB41915F1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1B2BE-1024-E8BE-29A1-FFDDBCF8C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3C194-F302-7E68-6C7A-8EE9BFBE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5D-C2A6-4E43-80DE-2D6C99417689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D5A63-F4F3-FAC5-24CC-93F1683A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AEC11-A82F-3675-3158-6452CC1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399-2F89-4DBE-99C3-7161306CC9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55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BACE-FB21-E0B2-DF09-1C3416E6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2A31E-C736-B7D1-DDAC-24C995DA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5D-C2A6-4E43-80DE-2D6C99417689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6F78C-F554-41C9-7236-34DE2C4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E3BD9-2961-BC55-C3B8-3CBBCC1A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399-2F89-4DBE-99C3-7161306CC9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60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FEC1E-9D3E-C9E4-9B46-EC7FEF00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5D-C2A6-4E43-80DE-2D6C99417689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A084A-4085-CED0-BB46-60C79738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E2A64-7C21-3C19-1BE6-081E2A31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399-2F89-4DBE-99C3-7161306CC9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423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3AF0-8D7F-6FD7-110E-29540692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0160-04ED-4B4A-DE28-B6BA43A89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71E0-B306-F861-5392-DF57FDFE0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2C0B8-F4B3-B70E-FF6C-496D818E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5D-C2A6-4E43-80DE-2D6C99417689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7E4EF-256F-F4CE-D78D-6A38E57E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5A393-20E5-9437-C77E-2AFA3653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399-2F89-4DBE-99C3-7161306CC9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262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49AD-A80D-F838-1680-D05A06D24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06AA5-BEB6-CC93-D4C9-3F7430046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8DD14-0C4F-4F45-20A9-8F4ACA5F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3D9C-DFA8-C52C-7F03-A1A1F918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05D-C2A6-4E43-80DE-2D6C99417689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E4E57-289E-2FC5-3AFD-74B67639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7F08C-E8B4-EE14-DFA2-4C26E132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5D399-2F89-4DBE-99C3-7161306CC9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39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00684-A2F7-16B4-BF52-EEF7322A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7D899-092F-C7E5-B8B2-2EAC03B9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185E9-124B-C4B4-6211-25B25A627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1705D-C2A6-4E43-80DE-2D6C99417689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C4885-49A2-4F83-D5C3-F4FFD37A1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52693-A624-0088-18D4-1C17FDE68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5D399-2F89-4DBE-99C3-7161306CC94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93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5E43C-102D-5996-FA4D-B309410D9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0EB302-3F94-38D1-F010-818F80CD851A}"/>
              </a:ext>
            </a:extLst>
          </p:cNvPr>
          <p:cNvSpPr txBox="1"/>
          <p:nvPr/>
        </p:nvSpPr>
        <p:spPr>
          <a:xfrm>
            <a:off x="996043" y="1504940"/>
            <a:ext cx="6839857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User’s point of contact with the system- handphone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00FFFF"/>
                </a:highlight>
              </a:rPr>
              <a:t>Notification – WhatsApp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Automatic watering, but also prefer to have manual control via phone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Prefer the design to be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00FFFF"/>
                </a:highlight>
              </a:rPr>
              <a:t>Prefer not to depend fully on electricity &amp; want rechargeable design</a:t>
            </a:r>
          </a:p>
          <a:p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Same PH for all stages (6.5 to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Different moisture is required for different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highlight>
                  <a:srgbClr val="00FFFF"/>
                </a:highlight>
              </a:rPr>
              <a:t>Based on the water &amp; PH level, not timing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9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B0CE27-71D9-DB1C-4DF6-AF69FFB6C7A6}"/>
              </a:ext>
            </a:extLst>
          </p:cNvPr>
          <p:cNvSpPr/>
          <p:nvPr/>
        </p:nvSpPr>
        <p:spPr>
          <a:xfrm>
            <a:off x="7988296" y="1678614"/>
            <a:ext cx="3038932" cy="7106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 GP1</a:t>
            </a:r>
          </a:p>
          <a:p>
            <a:pPr algn="ctr"/>
            <a:r>
              <a:rPr lang="en-US" dirty="0"/>
              <a:t>System &amp; software</a:t>
            </a:r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AC35AB-6061-4BE8-A0E8-72304BDA9CAC}"/>
              </a:ext>
            </a:extLst>
          </p:cNvPr>
          <p:cNvSpPr/>
          <p:nvPr/>
        </p:nvSpPr>
        <p:spPr>
          <a:xfrm>
            <a:off x="7988296" y="3055642"/>
            <a:ext cx="3038932" cy="7106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 GP2</a:t>
            </a:r>
          </a:p>
          <a:p>
            <a:pPr algn="ctr"/>
            <a:r>
              <a:rPr lang="en-US" dirty="0"/>
              <a:t>Physical design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6DB316-7A9F-D198-D337-A45579146DE2}"/>
              </a:ext>
            </a:extLst>
          </p:cNvPr>
          <p:cNvSpPr/>
          <p:nvPr/>
        </p:nvSpPr>
        <p:spPr>
          <a:xfrm>
            <a:off x="7988296" y="4432670"/>
            <a:ext cx="3038932" cy="7106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 GP3</a:t>
            </a:r>
          </a:p>
          <a:p>
            <a:pPr algn="ctr"/>
            <a:r>
              <a:rPr lang="en-US" dirty="0"/>
              <a:t>Logics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6CD66-E711-EC1A-B87D-4F3BE57512AC}"/>
              </a:ext>
            </a:extLst>
          </p:cNvPr>
          <p:cNvSpPr/>
          <p:nvPr/>
        </p:nvSpPr>
        <p:spPr>
          <a:xfrm>
            <a:off x="5725886" y="0"/>
            <a:ext cx="6466114" cy="644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Considerations from the last meeting with Mr. Aris (7 March)</a:t>
            </a:r>
            <a:endParaRPr lang="en-SG" sz="1800" b="1" dirty="0"/>
          </a:p>
        </p:txBody>
      </p:sp>
    </p:spTree>
    <p:extLst>
      <p:ext uri="{BB962C8B-B14F-4D97-AF65-F5344CB8AC3E}">
        <p14:creationId xmlns:p14="http://schemas.microsoft.com/office/powerpoint/2010/main" val="379481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red and white logo&#10;&#10;AI-generated content may be incorrect.">
            <a:extLst>
              <a:ext uri="{FF2B5EF4-FFF2-40B4-BE49-F238E27FC236}">
                <a16:creationId xmlns:a16="http://schemas.microsoft.com/office/drawing/2014/main" id="{D3C989F1-5561-A875-8DB3-73F49A66C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708" y="1895160"/>
            <a:ext cx="1116853" cy="838285"/>
          </a:xfrm>
          <a:prstGeom prst="rect">
            <a:avLst/>
          </a:prstGeom>
        </p:spPr>
      </p:pic>
      <p:pic>
        <p:nvPicPr>
          <p:cNvPr id="25" name="Picture 24" descr="A blue and white logo&#10;&#10;AI-generated content may be incorrect.">
            <a:extLst>
              <a:ext uri="{FF2B5EF4-FFF2-40B4-BE49-F238E27FC236}">
                <a16:creationId xmlns:a16="http://schemas.microsoft.com/office/drawing/2014/main" id="{7D441999-B3E9-F013-A5E7-72B3D9756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815" y="4266165"/>
            <a:ext cx="920637" cy="92063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4C9BD3-90AB-F187-EA9E-44E0E6E74672}"/>
              </a:ext>
            </a:extLst>
          </p:cNvPr>
          <p:cNvCxnSpPr>
            <a:cxnSpLocks/>
          </p:cNvCxnSpPr>
          <p:nvPr/>
        </p:nvCxnSpPr>
        <p:spPr>
          <a:xfrm>
            <a:off x="4670814" y="2843209"/>
            <a:ext cx="0" cy="1209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FE8D30-B29E-31D0-C07D-B87CFAC0829C}"/>
              </a:ext>
            </a:extLst>
          </p:cNvPr>
          <p:cNvCxnSpPr>
            <a:cxnSpLocks/>
          </p:cNvCxnSpPr>
          <p:nvPr/>
        </p:nvCxnSpPr>
        <p:spPr>
          <a:xfrm flipV="1">
            <a:off x="4899414" y="2818922"/>
            <a:ext cx="0" cy="1234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E42369-1447-D6FD-01D1-828E32479988}"/>
              </a:ext>
            </a:extLst>
          </p:cNvPr>
          <p:cNvSpPr txBox="1"/>
          <p:nvPr/>
        </p:nvSpPr>
        <p:spPr>
          <a:xfrm>
            <a:off x="4837281" y="3309242"/>
            <a:ext cx="8252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MQTT</a:t>
            </a:r>
            <a:endParaRPr lang="en-SG" sz="15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7560EB1-E309-6B55-1744-0EB8635627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653" b="18642"/>
          <a:stretch/>
        </p:blipFill>
        <p:spPr>
          <a:xfrm>
            <a:off x="5311066" y="2004289"/>
            <a:ext cx="4120548" cy="5547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BF6A43E-02A9-D810-2806-6EA33FABA38E}"/>
              </a:ext>
            </a:extLst>
          </p:cNvPr>
          <p:cNvSpPr txBox="1"/>
          <p:nvPr/>
        </p:nvSpPr>
        <p:spPr>
          <a:xfrm>
            <a:off x="6087494" y="1719303"/>
            <a:ext cx="24967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Call me bot WhatsApp API</a:t>
            </a:r>
            <a:endParaRPr lang="en-SG" sz="15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A81F456-414D-7844-9E6D-F87714589D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0041" y="821828"/>
            <a:ext cx="1585253" cy="325702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B0844CF-4EE5-1128-7346-1C3CCC1720B2}"/>
              </a:ext>
            </a:extLst>
          </p:cNvPr>
          <p:cNvCxnSpPr>
            <a:cxnSpLocks/>
          </p:cNvCxnSpPr>
          <p:nvPr/>
        </p:nvCxnSpPr>
        <p:spPr>
          <a:xfrm>
            <a:off x="9431614" y="2314772"/>
            <a:ext cx="353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E3B25DE-616E-2BEC-6759-3771D71916F6}"/>
              </a:ext>
            </a:extLst>
          </p:cNvPr>
          <p:cNvSpPr txBox="1"/>
          <p:nvPr/>
        </p:nvSpPr>
        <p:spPr>
          <a:xfrm>
            <a:off x="3939503" y="1140806"/>
            <a:ext cx="16772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Node-red</a:t>
            </a:r>
          </a:p>
          <a:p>
            <a:pPr algn="ctr"/>
            <a:r>
              <a:rPr lang="en-US" sz="1500" dirty="0"/>
              <a:t>(will handle all logics)</a:t>
            </a:r>
            <a:endParaRPr lang="en-SG" sz="15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9B4078-4895-9294-D9D4-803FB181294B}"/>
              </a:ext>
            </a:extLst>
          </p:cNvPr>
          <p:cNvSpPr txBox="1"/>
          <p:nvPr/>
        </p:nvSpPr>
        <p:spPr>
          <a:xfrm>
            <a:off x="3821947" y="5162531"/>
            <a:ext cx="19123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Home Assistant</a:t>
            </a:r>
            <a:br>
              <a:rPr lang="en-US" sz="1500" dirty="0"/>
            </a:br>
            <a:r>
              <a:rPr lang="en-US" sz="1500" dirty="0"/>
              <a:t>(for user interface)</a:t>
            </a:r>
            <a:endParaRPr lang="en-SG" sz="15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E63AD9A-1741-6CEC-6CD1-953A4D520462}"/>
              </a:ext>
            </a:extLst>
          </p:cNvPr>
          <p:cNvGrpSpPr/>
          <p:nvPr/>
        </p:nvGrpSpPr>
        <p:grpSpPr>
          <a:xfrm>
            <a:off x="560479" y="1168631"/>
            <a:ext cx="2700823" cy="3993900"/>
            <a:chOff x="252289" y="1375438"/>
            <a:chExt cx="2700823" cy="39939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FE8424-F6E0-EDA8-4BF9-95E816799F1A}"/>
                </a:ext>
              </a:extLst>
            </p:cNvPr>
            <p:cNvSpPr txBox="1"/>
            <p:nvPr/>
          </p:nvSpPr>
          <p:spPr>
            <a:xfrm>
              <a:off x="252289" y="3566399"/>
              <a:ext cx="100077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/>
                <a:t>MQTT client</a:t>
              </a:r>
              <a:endParaRPr lang="en-SG" sz="1500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CFD76A6-CC9F-AEFD-172A-B250531EBED6}"/>
                </a:ext>
              </a:extLst>
            </p:cNvPr>
            <p:cNvGrpSpPr/>
            <p:nvPr/>
          </p:nvGrpSpPr>
          <p:grpSpPr>
            <a:xfrm>
              <a:off x="507101" y="1375438"/>
              <a:ext cx="2446011" cy="3993900"/>
              <a:chOff x="507101" y="1375438"/>
              <a:chExt cx="2446011" cy="3993900"/>
            </a:xfrm>
          </p:grpSpPr>
          <p:pic>
            <p:nvPicPr>
              <p:cNvPr id="10" name="Picture 9" descr="A black circuit board with white text&#10;&#10;AI-generated content may be incorrect.">
                <a:extLst>
                  <a:ext uri="{FF2B5EF4-FFF2-40B4-BE49-F238E27FC236}">
                    <a16:creationId xmlns:a16="http://schemas.microsoft.com/office/drawing/2014/main" id="{8779ACB2-E9C8-325E-6894-58FFE8EE5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040"/>
              <a:stretch/>
            </p:blipFill>
            <p:spPr>
              <a:xfrm rot="16200000">
                <a:off x="1427456" y="3207667"/>
                <a:ext cx="537585" cy="1226318"/>
              </a:xfrm>
              <a:prstGeom prst="rect">
                <a:avLst/>
              </a:prstGeom>
            </p:spPr>
          </p:pic>
          <p:pic>
            <p:nvPicPr>
              <p:cNvPr id="12" name="Picture 11" descr="A green circuit board with many different components&#10;&#10;AI-generated content may be incorrect.">
                <a:extLst>
                  <a:ext uri="{FF2B5EF4-FFF2-40B4-BE49-F238E27FC236}">
                    <a16:creationId xmlns:a16="http://schemas.microsoft.com/office/drawing/2014/main" id="{D837AC80-8F99-B253-D8B9-889AF2E5EE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104170" y="1315013"/>
                <a:ext cx="1307792" cy="2092468"/>
              </a:xfrm>
              <a:prstGeom prst="rect">
                <a:avLst/>
              </a:prstGeom>
            </p:spPr>
          </p:pic>
          <p:pic>
            <p:nvPicPr>
              <p:cNvPr id="14" name="Picture 13" descr="A close-up of a sensor&#10;&#10;AI-generated content may be incorrect.">
                <a:extLst>
                  <a:ext uri="{FF2B5EF4-FFF2-40B4-BE49-F238E27FC236}">
                    <a16:creationId xmlns:a16="http://schemas.microsoft.com/office/drawing/2014/main" id="{DE33AD7E-EF45-C997-0E10-4FEEB9C87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101" y="4577964"/>
                <a:ext cx="791374" cy="791374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DB96DF3-D492-C6D7-0498-1A4EA77DC7CF}"/>
                  </a:ext>
                </a:extLst>
              </p:cNvPr>
              <p:cNvSpPr txBox="1"/>
              <p:nvPr/>
            </p:nvSpPr>
            <p:spPr>
              <a:xfrm>
                <a:off x="658169" y="1375438"/>
                <a:ext cx="214391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Server: Raspberry Pi</a:t>
                </a:r>
                <a:endParaRPr lang="en-SG" sz="1500" dirty="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36A11D5-A7C6-DD3E-E6D2-D445398AD49B}"/>
                  </a:ext>
                </a:extLst>
              </p:cNvPr>
              <p:cNvGrpSpPr/>
              <p:nvPr/>
            </p:nvGrpSpPr>
            <p:grpSpPr>
              <a:xfrm>
                <a:off x="1577158" y="3035883"/>
                <a:ext cx="228600" cy="457274"/>
                <a:chOff x="1577158" y="3035883"/>
                <a:chExt cx="228600" cy="457274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9262B7EF-8DF4-75BF-B6FF-AEFFD95E3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7158" y="3060170"/>
                  <a:ext cx="0" cy="4329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4C084A03-BB95-3700-24AD-439798D2A0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05758" y="3035883"/>
                  <a:ext cx="0" cy="4572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C71B65DB-B937-EEE7-DF17-9F5A9F2A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8550" y="4577964"/>
                <a:ext cx="810093" cy="671702"/>
              </a:xfrm>
              <a:prstGeom prst="rect">
                <a:avLst/>
              </a:prstGeom>
            </p:spPr>
          </p:pic>
          <p:pic>
            <p:nvPicPr>
              <p:cNvPr id="55" name="Picture 54" descr="A white plastic object with a white cap&#10;&#10;AI-generated content may be incorrect.">
                <a:extLst>
                  <a:ext uri="{FF2B5EF4-FFF2-40B4-BE49-F238E27FC236}">
                    <a16:creationId xmlns:a16="http://schemas.microsoft.com/office/drawing/2014/main" id="{12A9D5E0-C170-2BA4-54A8-D7E9BB515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589818" y="4799308"/>
                <a:ext cx="298001" cy="428586"/>
              </a:xfrm>
              <a:prstGeom prst="rect">
                <a:avLst/>
              </a:prstGeom>
            </p:spPr>
          </p:pic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EC82E65-5FCC-F5DD-971D-E9A314B9BA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1880" y="4165445"/>
                <a:ext cx="266311" cy="3654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21776FF-93B0-1D1C-DD05-92493E4D4D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5522" y="4162450"/>
                <a:ext cx="50187" cy="3684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85D2E20-5BA1-38CA-BEF5-A219FF6189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42908" y="5008293"/>
                <a:ext cx="332998" cy="53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707C0C-7803-1126-DD51-8DFBCA2DB39E}"/>
                  </a:ext>
                </a:extLst>
              </p:cNvPr>
              <p:cNvSpPr txBox="1"/>
              <p:nvPr/>
            </p:nvSpPr>
            <p:spPr>
              <a:xfrm>
                <a:off x="1696248" y="3129828"/>
                <a:ext cx="82526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MQTT</a:t>
                </a:r>
                <a:endParaRPr lang="en-SG" sz="1500" dirty="0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A6243F0-98D1-47F3-0C1E-1AC52A54CC10}"/>
              </a:ext>
            </a:extLst>
          </p:cNvPr>
          <p:cNvSpPr txBox="1"/>
          <p:nvPr/>
        </p:nvSpPr>
        <p:spPr>
          <a:xfrm>
            <a:off x="586539" y="5355059"/>
            <a:ext cx="2959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Benefit in future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control many microcontrollers with one Raspberry Pi</a:t>
            </a:r>
            <a:endParaRPr lang="en-SG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02CEC-8804-FD25-1365-FAEBE2F2FC40}"/>
              </a:ext>
            </a:extLst>
          </p:cNvPr>
          <p:cNvSpPr/>
          <p:nvPr/>
        </p:nvSpPr>
        <p:spPr>
          <a:xfrm>
            <a:off x="8011886" y="0"/>
            <a:ext cx="4180114" cy="644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design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CAB534-B78C-A41A-7D48-7F0B43D370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3796" y="3252685"/>
            <a:ext cx="1414091" cy="30678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2893B8-930D-1C40-6BD0-1E662A95F686}"/>
              </a:ext>
            </a:extLst>
          </p:cNvPr>
          <p:cNvCxnSpPr>
            <a:cxnSpLocks/>
          </p:cNvCxnSpPr>
          <p:nvPr/>
        </p:nvCxnSpPr>
        <p:spPr>
          <a:xfrm>
            <a:off x="5482072" y="4719676"/>
            <a:ext cx="353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9D75A4-AA46-7CC9-9E19-951AA6DE51AA}"/>
              </a:ext>
            </a:extLst>
          </p:cNvPr>
          <p:cNvSpPr/>
          <p:nvPr/>
        </p:nvSpPr>
        <p:spPr>
          <a:xfrm>
            <a:off x="7881329" y="4228905"/>
            <a:ext cx="4120548" cy="24830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The system monitors sensor data via the microcontroller and sends it to a Raspberry Pi using MQTT.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Mode-red handles automation and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Home Assistant lets the user view and control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Notifications are sent through WhatsApp.</a:t>
            </a:r>
          </a:p>
        </p:txBody>
      </p:sp>
    </p:spTree>
    <p:extLst>
      <p:ext uri="{BB962C8B-B14F-4D97-AF65-F5344CB8AC3E}">
        <p14:creationId xmlns:p14="http://schemas.microsoft.com/office/powerpoint/2010/main" val="276596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039D3C-231A-8FA3-4DD7-A118502D30ED}"/>
              </a:ext>
            </a:extLst>
          </p:cNvPr>
          <p:cNvSpPr txBox="1"/>
          <p:nvPr/>
        </p:nvSpPr>
        <p:spPr>
          <a:xfrm>
            <a:off x="486878" y="1049245"/>
            <a:ext cx="456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Power source</a:t>
            </a:r>
            <a:r>
              <a:rPr lang="en-US" u="sng" dirty="0"/>
              <a:t>: Rechargeable battery</a:t>
            </a:r>
            <a:endParaRPr lang="en-SG" u="sng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CFBE854-C765-C247-B1ED-C9A62D322C02}"/>
              </a:ext>
            </a:extLst>
          </p:cNvPr>
          <p:cNvGrpSpPr/>
          <p:nvPr/>
        </p:nvGrpSpPr>
        <p:grpSpPr>
          <a:xfrm>
            <a:off x="2753677" y="1698441"/>
            <a:ext cx="2107983" cy="1954331"/>
            <a:chOff x="2697150" y="2390263"/>
            <a:chExt cx="2107983" cy="1954331"/>
          </a:xfrm>
        </p:grpSpPr>
        <p:pic>
          <p:nvPicPr>
            <p:cNvPr id="10" name="Picture 9" descr="A close-up of a circuit board&#10;&#10;AI-generated content may be incorrect.">
              <a:extLst>
                <a:ext uri="{FF2B5EF4-FFF2-40B4-BE49-F238E27FC236}">
                  <a16:creationId xmlns:a16="http://schemas.microsoft.com/office/drawing/2014/main" id="{B1D40EC1-FBBF-0AFA-0C01-BC63A1DC8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7150" y="2966226"/>
              <a:ext cx="1837823" cy="1378368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0DD57D6-E7C7-B67A-3B23-7E41E7772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8603" y="2651290"/>
              <a:ext cx="168988" cy="409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892E3C-12E5-B4A9-AC3D-4A0BC87227F1}"/>
                </a:ext>
              </a:extLst>
            </p:cNvPr>
            <p:cNvSpPr txBox="1"/>
            <p:nvPr/>
          </p:nvSpPr>
          <p:spPr>
            <a:xfrm>
              <a:off x="3355608" y="2390263"/>
              <a:ext cx="1449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Charger</a:t>
              </a:r>
              <a:endParaRPr lang="en-SG" sz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0D08A9-0FCA-D35B-C3EE-1F58B619A2BD}"/>
              </a:ext>
            </a:extLst>
          </p:cNvPr>
          <p:cNvGrpSpPr/>
          <p:nvPr/>
        </p:nvGrpSpPr>
        <p:grpSpPr>
          <a:xfrm>
            <a:off x="440176" y="1906688"/>
            <a:ext cx="2150797" cy="1889414"/>
            <a:chOff x="520772" y="1816585"/>
            <a:chExt cx="2150797" cy="1889414"/>
          </a:xfrm>
        </p:grpSpPr>
        <p:pic>
          <p:nvPicPr>
            <p:cNvPr id="6" name="Picture 5" descr="A close-up of a computer chip&#10;&#10;AI-generated content may be incorrect.">
              <a:extLst>
                <a:ext uri="{FF2B5EF4-FFF2-40B4-BE49-F238E27FC236}">
                  <a16:creationId xmlns:a16="http://schemas.microsoft.com/office/drawing/2014/main" id="{1162A9B4-3B8A-5D08-FB46-8DBF14F42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64" y="2291008"/>
              <a:ext cx="2140005" cy="109508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9F7516-A58E-7996-F477-E117E93C74B0}"/>
                </a:ext>
              </a:extLst>
            </p:cNvPr>
            <p:cNvSpPr txBox="1"/>
            <p:nvPr/>
          </p:nvSpPr>
          <p:spPr>
            <a:xfrm>
              <a:off x="785169" y="1816585"/>
              <a:ext cx="1449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Raspberry Pi</a:t>
              </a:r>
              <a:endParaRPr lang="en-SG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11FAB4-8795-3398-7B4C-908ADB8C32E7}"/>
                </a:ext>
              </a:extLst>
            </p:cNvPr>
            <p:cNvSpPr txBox="1"/>
            <p:nvPr/>
          </p:nvSpPr>
          <p:spPr>
            <a:xfrm>
              <a:off x="520772" y="3429000"/>
              <a:ext cx="14495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Battery</a:t>
              </a:r>
              <a:endParaRPr lang="en-SG" sz="1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677FBDD-CBAB-0BF7-499C-252BEC64F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8737" y="3245989"/>
              <a:ext cx="171263" cy="24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5477DF6-A2E5-CC54-26F8-80BE4C7E11CD}"/>
                </a:ext>
              </a:extLst>
            </p:cNvPr>
            <p:cNvCxnSpPr>
              <a:cxnSpLocks/>
            </p:cNvCxnSpPr>
            <p:nvPr/>
          </p:nvCxnSpPr>
          <p:spPr>
            <a:xfrm>
              <a:off x="1580634" y="2053342"/>
              <a:ext cx="94404" cy="3183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9C71C88-5085-DE3C-B99F-65630AD68373}"/>
              </a:ext>
            </a:extLst>
          </p:cNvPr>
          <p:cNvSpPr txBox="1"/>
          <p:nvPr/>
        </p:nvSpPr>
        <p:spPr>
          <a:xfrm>
            <a:off x="515900" y="4167708"/>
            <a:ext cx="37731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Support Raspberry Pi to run on 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Cons: only lasts around 7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A994FF-BECB-E4B1-0C63-F996980CD512}"/>
              </a:ext>
            </a:extLst>
          </p:cNvPr>
          <p:cNvSpPr txBox="1"/>
          <p:nvPr/>
        </p:nvSpPr>
        <p:spPr>
          <a:xfrm>
            <a:off x="5052232" y="1043878"/>
            <a:ext cx="3866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Detachable case initial design</a:t>
            </a:r>
            <a:endParaRPr lang="en-SG" u="sng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63C03E-A6C4-5EE7-FE2F-439FD073D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232" y="2359572"/>
            <a:ext cx="2448224" cy="29433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D0D3961-FD20-01A8-BA63-3201615C9788}"/>
              </a:ext>
            </a:extLst>
          </p:cNvPr>
          <p:cNvSpPr txBox="1"/>
          <p:nvPr/>
        </p:nvSpPr>
        <p:spPr>
          <a:xfrm>
            <a:off x="5688305" y="1698441"/>
            <a:ext cx="20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Roof: protect from direct sunlight</a:t>
            </a:r>
            <a:endParaRPr lang="en-SG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8ADF17-1053-6B8F-0C26-9DD2A809303A}"/>
              </a:ext>
            </a:extLst>
          </p:cNvPr>
          <p:cNvCxnSpPr>
            <a:cxnSpLocks/>
          </p:cNvCxnSpPr>
          <p:nvPr/>
        </p:nvCxnSpPr>
        <p:spPr>
          <a:xfrm flipH="1">
            <a:off x="6464367" y="2212371"/>
            <a:ext cx="206943" cy="477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547ED8-3314-FA07-F2DA-81CC59AA1EA6}"/>
              </a:ext>
            </a:extLst>
          </p:cNvPr>
          <p:cNvSpPr txBox="1"/>
          <p:nvPr/>
        </p:nvSpPr>
        <p:spPr>
          <a:xfrm>
            <a:off x="7351215" y="2034436"/>
            <a:ext cx="146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Louvre holes: prevent hot air trapped inside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F394B0-2764-5BBD-D450-DAE42CE18F10}"/>
              </a:ext>
            </a:extLst>
          </p:cNvPr>
          <p:cNvCxnSpPr>
            <a:cxnSpLocks/>
          </p:cNvCxnSpPr>
          <p:nvPr/>
        </p:nvCxnSpPr>
        <p:spPr>
          <a:xfrm flipH="1">
            <a:off x="7197634" y="2690357"/>
            <a:ext cx="535064" cy="846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white rectangular object with black trim&#10;&#10;AI-generated content may be incorrect.">
            <a:extLst>
              <a:ext uri="{FF2B5EF4-FFF2-40B4-BE49-F238E27FC236}">
                <a16:creationId xmlns:a16="http://schemas.microsoft.com/office/drawing/2014/main" id="{2CAD6273-DF2F-D478-0ACC-59DD13985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39" y="3537228"/>
            <a:ext cx="1718487" cy="176565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BB29331-0C0D-333F-C69E-37EF9D599546}"/>
              </a:ext>
            </a:extLst>
          </p:cNvPr>
          <p:cNvSpPr txBox="1"/>
          <p:nvPr/>
        </p:nvSpPr>
        <p:spPr>
          <a:xfrm>
            <a:off x="7504895" y="3001962"/>
            <a:ext cx="20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Rubber: reduce the risk of water coming in</a:t>
            </a:r>
            <a:endParaRPr lang="en-SG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5F39D8-7BA9-B165-04D5-CBE8A180F865}"/>
              </a:ext>
            </a:extLst>
          </p:cNvPr>
          <p:cNvCxnSpPr>
            <a:cxnSpLocks/>
          </p:cNvCxnSpPr>
          <p:nvPr/>
        </p:nvCxnSpPr>
        <p:spPr>
          <a:xfrm flipH="1">
            <a:off x="8359615" y="3463627"/>
            <a:ext cx="31124" cy="4654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C2BA606-7A7B-A20C-A265-407C4552ADB3}"/>
              </a:ext>
            </a:extLst>
          </p:cNvPr>
          <p:cNvGrpSpPr/>
          <p:nvPr/>
        </p:nvGrpSpPr>
        <p:grpSpPr>
          <a:xfrm>
            <a:off x="9788839" y="1822643"/>
            <a:ext cx="2134557" cy="2364875"/>
            <a:chOff x="9625204" y="757977"/>
            <a:chExt cx="2134557" cy="236487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4396EB9-6CCA-6264-833E-0C084A93508A}"/>
                </a:ext>
              </a:extLst>
            </p:cNvPr>
            <p:cNvGrpSpPr/>
            <p:nvPr/>
          </p:nvGrpSpPr>
          <p:grpSpPr>
            <a:xfrm>
              <a:off x="10198602" y="757977"/>
              <a:ext cx="1561159" cy="2364875"/>
              <a:chOff x="10198602" y="757977"/>
              <a:chExt cx="1561159" cy="236487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A295EE4-FC8C-EDD0-4BE3-1B5064519F2D}"/>
                  </a:ext>
                </a:extLst>
              </p:cNvPr>
              <p:cNvSpPr/>
              <p:nvPr/>
            </p:nvSpPr>
            <p:spPr>
              <a:xfrm>
                <a:off x="10492413" y="1803652"/>
                <a:ext cx="262387" cy="50820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48" name="Picture 47" descr="A black planter with a black frame&#10;&#10;AI-generated content may be incorrect.">
                <a:extLst>
                  <a:ext uri="{FF2B5EF4-FFF2-40B4-BE49-F238E27FC236}">
                    <a16:creationId xmlns:a16="http://schemas.microsoft.com/office/drawing/2014/main" id="{364B43C3-B9C1-74A3-07A0-56D48E9C1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16659" y="757977"/>
                <a:ext cx="1043102" cy="2364875"/>
              </a:xfrm>
              <a:prstGeom prst="rect">
                <a:avLst/>
              </a:prstGeom>
            </p:spPr>
          </p:pic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EE57ED6-2872-2B0E-7B11-09A9860D43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8602" y="2050632"/>
                <a:ext cx="293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565CD41-53BC-0676-5F8D-9F0880A90D14}"/>
                </a:ext>
              </a:extLst>
            </p:cNvPr>
            <p:cNvSpPr txBox="1"/>
            <p:nvPr/>
          </p:nvSpPr>
          <p:spPr>
            <a:xfrm>
              <a:off x="9625204" y="1791265"/>
              <a:ext cx="698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Control box</a:t>
              </a:r>
              <a:endParaRPr lang="en-SG" sz="1200" dirty="0"/>
            </a:p>
          </p:txBody>
        </p:sp>
      </p:grpSp>
      <p:sp>
        <p:nvSpPr>
          <p:cNvPr id="56" name="Teardrop 55">
            <a:extLst>
              <a:ext uri="{FF2B5EF4-FFF2-40B4-BE49-F238E27FC236}">
                <a16:creationId xmlns:a16="http://schemas.microsoft.com/office/drawing/2014/main" id="{38107501-BBC4-353D-514D-DA0730171FE6}"/>
              </a:ext>
            </a:extLst>
          </p:cNvPr>
          <p:cNvSpPr/>
          <p:nvPr/>
        </p:nvSpPr>
        <p:spPr>
          <a:xfrm>
            <a:off x="9629657" y="3652037"/>
            <a:ext cx="1043102" cy="1049855"/>
          </a:xfrm>
          <a:prstGeom prst="teardrop">
            <a:avLst>
              <a:gd name="adj" fmla="val 142447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4E6AA97-6CFA-FFB0-6B31-DA52FD4CD9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000623">
            <a:off x="9925169" y="3734596"/>
            <a:ext cx="514031" cy="792464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31AEF17-2105-AF43-47F8-45E08A8D3751}"/>
              </a:ext>
            </a:extLst>
          </p:cNvPr>
          <p:cNvCxnSpPr>
            <a:cxnSpLocks/>
          </p:cNvCxnSpPr>
          <p:nvPr/>
        </p:nvCxnSpPr>
        <p:spPr>
          <a:xfrm flipH="1" flipV="1">
            <a:off x="10377859" y="4335826"/>
            <a:ext cx="278189" cy="273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18973D-E077-483F-518F-1CC609E9289D}"/>
              </a:ext>
            </a:extLst>
          </p:cNvPr>
          <p:cNvSpPr txBox="1"/>
          <p:nvPr/>
        </p:nvSpPr>
        <p:spPr>
          <a:xfrm>
            <a:off x="10516953" y="4328280"/>
            <a:ext cx="1464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U-type clamp:</a:t>
            </a:r>
          </a:p>
          <a:p>
            <a:pPr algn="ctr"/>
            <a:r>
              <a:rPr lang="en-US" sz="1200" dirty="0"/>
              <a:t>make holes at the back of the case and screw it around the stand</a:t>
            </a:r>
            <a:endParaRPr lang="en-SG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848EBC-579A-FC13-1D3F-595BE5597FB6}"/>
              </a:ext>
            </a:extLst>
          </p:cNvPr>
          <p:cNvSpPr txBox="1"/>
          <p:nvPr/>
        </p:nvSpPr>
        <p:spPr>
          <a:xfrm>
            <a:off x="5018830" y="5711184"/>
            <a:ext cx="37731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Cons: risk of water entering due to louvre holes </a:t>
            </a:r>
            <a:endParaRPr lang="en-SG" sz="1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CF6A8-4297-927F-3F90-A7636301CE09}"/>
              </a:ext>
            </a:extLst>
          </p:cNvPr>
          <p:cNvSpPr/>
          <p:nvPr/>
        </p:nvSpPr>
        <p:spPr>
          <a:xfrm>
            <a:off x="8011886" y="0"/>
            <a:ext cx="4180114" cy="644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source &amp; casing design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031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30B680B5-0BD0-5A1F-1052-F4F9A2DF4903}"/>
              </a:ext>
            </a:extLst>
          </p:cNvPr>
          <p:cNvGrpSpPr/>
          <p:nvPr/>
        </p:nvGrpSpPr>
        <p:grpSpPr>
          <a:xfrm>
            <a:off x="6763657" y="1767584"/>
            <a:ext cx="4699000" cy="3010570"/>
            <a:chOff x="1397000" y="1126001"/>
            <a:chExt cx="5568043" cy="3565826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8CD69443-5575-5FE1-6285-976BE3901070}"/>
                </a:ext>
              </a:extLst>
            </p:cNvPr>
            <p:cNvSpPr/>
            <p:nvPr/>
          </p:nvSpPr>
          <p:spPr>
            <a:xfrm>
              <a:off x="2050144" y="1485899"/>
              <a:ext cx="2255156" cy="1643818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Moisture level &lt; min limit</a:t>
              </a:r>
              <a:endParaRPr lang="en-SG" sz="15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9540DC-657D-1058-77D7-B6F1D209EA35}"/>
                </a:ext>
              </a:extLst>
            </p:cNvPr>
            <p:cNvSpPr/>
            <p:nvPr/>
          </p:nvSpPr>
          <p:spPr>
            <a:xfrm>
              <a:off x="2177143" y="3650427"/>
              <a:ext cx="2006600" cy="1041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Turn on the pump for 3 minutes</a:t>
              </a:r>
              <a:endParaRPr lang="en-SG" sz="15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50F9BC-1C8C-1B4B-27E0-B87FF582C09B}"/>
                </a:ext>
              </a:extLst>
            </p:cNvPr>
            <p:cNvCxnSpPr/>
            <p:nvPr/>
          </p:nvCxnSpPr>
          <p:spPr>
            <a:xfrm>
              <a:off x="1397000" y="4171127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338E97-C9DB-6AA5-5307-836BAB0DB848}"/>
                </a:ext>
              </a:extLst>
            </p:cNvPr>
            <p:cNvGrpSpPr/>
            <p:nvPr/>
          </p:nvGrpSpPr>
          <p:grpSpPr>
            <a:xfrm>
              <a:off x="1397000" y="2307808"/>
              <a:ext cx="780143" cy="1863319"/>
              <a:chOff x="1397000" y="2307808"/>
              <a:chExt cx="780143" cy="1863319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0A2D010-FFA1-82D9-5846-F75E18F4C6EB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1397000" y="2307808"/>
                <a:ext cx="6531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08AA2E2-9295-22E7-6E17-3A3281235E77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1397000" y="4171127"/>
                <a:ext cx="78014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CE4E52-7F92-B088-3EFC-3BCA07048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7000" y="2307808"/>
                <a:ext cx="0" cy="186331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77CB40-52DA-A0C1-97FA-8CCE05176588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3177722" y="3129717"/>
              <a:ext cx="2721" cy="5207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91ED4A-0AFF-F1DD-BC32-87C512F41237}"/>
                </a:ext>
              </a:extLst>
            </p:cNvPr>
            <p:cNvSpPr txBox="1"/>
            <p:nvPr/>
          </p:nvSpPr>
          <p:spPr>
            <a:xfrm>
              <a:off x="3177722" y="3178657"/>
              <a:ext cx="124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  <a:endParaRPr lang="en-SG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2691DF-4407-D18A-82BD-1516872135E5}"/>
                </a:ext>
              </a:extLst>
            </p:cNvPr>
            <p:cNvSpPr/>
            <p:nvPr/>
          </p:nvSpPr>
          <p:spPr>
            <a:xfrm>
              <a:off x="4958443" y="1787108"/>
              <a:ext cx="2006600" cy="1041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Turn off the pump</a:t>
              </a:r>
              <a:endParaRPr lang="en-SG" sz="1500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3C562DA-2755-E7DD-3E29-180BDC807C62}"/>
                </a:ext>
              </a:extLst>
            </p:cNvPr>
            <p:cNvCxnSpPr>
              <a:stCxn id="6" idx="3"/>
              <a:endCxn id="39" idx="1"/>
            </p:cNvCxnSpPr>
            <p:nvPr/>
          </p:nvCxnSpPr>
          <p:spPr>
            <a:xfrm>
              <a:off x="4305300" y="2307808"/>
              <a:ext cx="6531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9EDB4E4-0597-A827-2FCC-274380A7EEF0}"/>
                </a:ext>
              </a:extLst>
            </p:cNvPr>
            <p:cNvGrpSpPr/>
            <p:nvPr/>
          </p:nvGrpSpPr>
          <p:grpSpPr>
            <a:xfrm>
              <a:off x="3177722" y="1126001"/>
              <a:ext cx="2803980" cy="661107"/>
              <a:chOff x="3177722" y="1126001"/>
              <a:chExt cx="2803980" cy="661107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306623A-CE77-EE7F-2EAC-ECF463AEB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722" y="1126226"/>
                <a:ext cx="0" cy="3594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9D4EF0A-E1D2-66E2-706D-270413460D04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5961743" y="1126001"/>
                <a:ext cx="0" cy="6611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BA851A5-6DB0-B443-A897-5212052B1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7722" y="1126001"/>
                <a:ext cx="2803980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3855315-874A-0571-2036-BA3E919C417E}"/>
                </a:ext>
              </a:extLst>
            </p:cNvPr>
            <p:cNvSpPr txBox="1"/>
            <p:nvPr/>
          </p:nvSpPr>
          <p:spPr>
            <a:xfrm>
              <a:off x="4333875" y="1944001"/>
              <a:ext cx="1249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  <a:endParaRPr lang="en-SG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5295A48-9CE8-7D7C-EDB7-B8A6374F62BE}"/>
              </a:ext>
            </a:extLst>
          </p:cNvPr>
          <p:cNvSpPr txBox="1"/>
          <p:nvPr/>
        </p:nvSpPr>
        <p:spPr>
          <a:xfrm>
            <a:off x="749656" y="954574"/>
            <a:ext cx="5825673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Sensor will check PH and moisture level every 1minutes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900" dirty="0"/>
              <a:t>If pH or moisture level is lower than the specified limit, Note-Red will send a notification to the 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900" dirty="0"/>
              <a:t>If the moisture level is low, Node-Red will automatically do the process beside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900" dirty="0"/>
              <a:t> The user will have access to switch from the Home Assistant dashboard from the browser via mobile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900" dirty="0"/>
              <a:t>Switch to choose plant life stages. The logic inside Node-Red will be changed based on 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900" dirty="0"/>
              <a:t>Switch to control the water pump turn on/off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6BACE0-4BBC-9529-CEC8-270692E1EF13}"/>
              </a:ext>
            </a:extLst>
          </p:cNvPr>
          <p:cNvSpPr/>
          <p:nvPr/>
        </p:nvSpPr>
        <p:spPr>
          <a:xfrm>
            <a:off x="8011886" y="0"/>
            <a:ext cx="4180114" cy="644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logics inside Node-Red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122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23FC80-3018-C6A4-93D0-77BC1F9044F2}"/>
              </a:ext>
            </a:extLst>
          </p:cNvPr>
          <p:cNvSpPr txBox="1"/>
          <p:nvPr/>
        </p:nvSpPr>
        <p:spPr>
          <a:xfrm>
            <a:off x="1101674" y="956040"/>
            <a:ext cx="483325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u="sng" dirty="0"/>
              <a:t>1.Circular drip ring</a:t>
            </a:r>
          </a:p>
          <a:p>
            <a:endParaRPr lang="en-SG" sz="19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900" dirty="0"/>
              <a:t> Make a ring with a soft tube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900" dirty="0"/>
              <a:t>Poke small holes evenly spaced around the 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900" dirty="0"/>
              <a:t>Put the ring around the plant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900" dirty="0"/>
              <a:t>Connect the ring with water pipe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0F89A62-B7AB-6DF3-374A-64B3692C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322" y="956040"/>
            <a:ext cx="3095513" cy="266811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463876-644B-AEFE-56B1-EC9075310456}"/>
              </a:ext>
            </a:extLst>
          </p:cNvPr>
          <p:cNvSpPr txBox="1"/>
          <p:nvPr/>
        </p:nvSpPr>
        <p:spPr>
          <a:xfrm>
            <a:off x="1101673" y="4012793"/>
            <a:ext cx="48332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900" b="1" u="sng" dirty="0"/>
              <a:t>2.Sprinkler</a:t>
            </a:r>
          </a:p>
          <a:p>
            <a:endParaRPr lang="en-SG" sz="19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900" dirty="0"/>
              <a:t> Pros: covers wide areas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900" dirty="0"/>
              <a:t>Cons:  not water-efficient, won’t work well with low water pressure</a:t>
            </a:r>
          </a:p>
        </p:txBody>
      </p:sp>
      <p:pic>
        <p:nvPicPr>
          <p:cNvPr id="1026" name="Picture 2" descr="Sprinkler System: Common Sprinkler Set Up and Tools Used - DripWorks">
            <a:extLst>
              <a:ext uri="{FF2B5EF4-FFF2-40B4-BE49-F238E27FC236}">
                <a16:creationId xmlns:a16="http://schemas.microsoft.com/office/drawing/2014/main" id="{BEFBD962-33D9-7AF7-68A8-AF42E8040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55" r="36049"/>
          <a:stretch/>
        </p:blipFill>
        <p:spPr bwMode="auto">
          <a:xfrm>
            <a:off x="7386693" y="4282741"/>
            <a:ext cx="3095513" cy="199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6C2F69-073B-3B2A-B745-AD4213913DD1}"/>
              </a:ext>
            </a:extLst>
          </p:cNvPr>
          <p:cNvSpPr/>
          <p:nvPr/>
        </p:nvSpPr>
        <p:spPr>
          <a:xfrm>
            <a:off x="8011886" y="0"/>
            <a:ext cx="4180114" cy="644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Ensuring even water distribution</a:t>
            </a:r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E6B9DB-1614-EE59-08EB-A90EDB30CFC8}"/>
              </a:ext>
            </a:extLst>
          </p:cNvPr>
          <p:cNvCxnSpPr/>
          <p:nvPr/>
        </p:nvCxnSpPr>
        <p:spPr>
          <a:xfrm flipH="1">
            <a:off x="9622972" y="2066999"/>
            <a:ext cx="696686" cy="264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362A0D-E392-68D8-3D6B-F81401545805}"/>
              </a:ext>
            </a:extLst>
          </p:cNvPr>
          <p:cNvSpPr txBox="1"/>
          <p:nvPr/>
        </p:nvSpPr>
        <p:spPr>
          <a:xfrm>
            <a:off x="10319658" y="1829934"/>
            <a:ext cx="134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 tube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4D5BB-3FD8-017F-E210-E5D3EAC7860E}"/>
              </a:ext>
            </a:extLst>
          </p:cNvPr>
          <p:cNvSpPr txBox="1"/>
          <p:nvPr/>
        </p:nvSpPr>
        <p:spPr>
          <a:xfrm>
            <a:off x="6468331" y="1340147"/>
            <a:ext cx="168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Small holes along the tube</a:t>
            </a:r>
            <a:endParaRPr lang="en-SG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80C470-83C5-4996-AD26-72596B16402E}"/>
              </a:ext>
            </a:extLst>
          </p:cNvPr>
          <p:cNvCxnSpPr>
            <a:cxnSpLocks/>
          </p:cNvCxnSpPr>
          <p:nvPr/>
        </p:nvCxnSpPr>
        <p:spPr>
          <a:xfrm>
            <a:off x="7899063" y="2014600"/>
            <a:ext cx="513612" cy="497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66C9A4-94E2-F118-3FC1-5CCE395B3CF8}"/>
              </a:ext>
            </a:extLst>
          </p:cNvPr>
          <p:cNvCxnSpPr>
            <a:cxnSpLocks/>
          </p:cNvCxnSpPr>
          <p:nvPr/>
        </p:nvCxnSpPr>
        <p:spPr>
          <a:xfrm flipH="1" flipV="1">
            <a:off x="9285514" y="3128667"/>
            <a:ext cx="468086" cy="320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C0950C-A970-A7DC-363C-5C907C196461}"/>
              </a:ext>
            </a:extLst>
          </p:cNvPr>
          <p:cNvSpPr txBox="1"/>
          <p:nvPr/>
        </p:nvSpPr>
        <p:spPr>
          <a:xfrm>
            <a:off x="9622972" y="3289003"/>
            <a:ext cx="1869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Water pipe from the pump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442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443</Words>
  <Application>Microsoft Office PowerPoint</Application>
  <PresentationFormat>Widescreen</PresentationFormat>
  <Paragraphs>80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Khin Myat</dc:creator>
  <cp:lastModifiedBy>Khin Myat</cp:lastModifiedBy>
  <cp:revision>9</cp:revision>
  <dcterms:created xsi:type="dcterms:W3CDTF">2025-03-27T01:12:54Z</dcterms:created>
  <dcterms:modified xsi:type="dcterms:W3CDTF">2025-03-28T01:53:02Z</dcterms:modified>
</cp:coreProperties>
</file>