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  <p:sldMasterId id="2147483768" r:id="rId2"/>
    <p:sldMasterId id="2147483780" r:id="rId3"/>
    <p:sldMasterId id="2147483792" r:id="rId4"/>
    <p:sldMasterId id="2147483804" r:id="rId5"/>
  </p:sldMasterIdLst>
  <p:notesMasterIdLst>
    <p:notesMasterId r:id="rId3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4" r:id="rId17"/>
    <p:sldId id="285" r:id="rId18"/>
    <p:sldId id="286" r:id="rId19"/>
    <p:sldId id="269" r:id="rId20"/>
    <p:sldId id="268" r:id="rId21"/>
    <p:sldId id="270" r:id="rId22"/>
    <p:sldId id="272" r:id="rId23"/>
    <p:sldId id="273" r:id="rId24"/>
    <p:sldId id="274" r:id="rId25"/>
    <p:sldId id="275" r:id="rId26"/>
    <p:sldId id="277" r:id="rId27"/>
    <p:sldId id="280" r:id="rId28"/>
    <p:sldId id="276" r:id="rId29"/>
    <p:sldId id="278" r:id="rId30"/>
    <p:sldId id="287" r:id="rId31"/>
    <p:sldId id="279" r:id="rId32"/>
    <p:sldId id="288" r:id="rId33"/>
    <p:sldId id="281" r:id="rId34"/>
    <p:sldId id="28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63" d="100"/>
          <a:sy n="63" d="100"/>
        </p:scale>
        <p:origin x="-75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A7E71-794B-4694-B165-0DA70A667C51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691C1-A718-42C8-BD67-E637E6B28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3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691C1-A718-42C8-BD67-E637E6B286A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3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C7A3A-1422-49E4-B47C-906D3AC531D1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0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A9A892C-87DB-4559-8E71-A5F7CD098D6B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89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5D4D-6FBC-4D45-8737-D5132D077393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2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13879-0106-4D1B-A017-A20DCA4905DF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30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D191820-439D-49DA-9333-146AD2AFE436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42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60933C0-0FCC-4781-A492-7C534523C5B6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3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12E68F7-6939-4CD8-9D72-56A0B90BA083}" type="datetime2">
              <a:rPr lang="en-US" smtClean="0">
                <a:solidFill>
                  <a:srgbClr val="FFF39D"/>
                </a:solidFill>
              </a:rPr>
              <a:t>Thursday, June 20,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8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8294-A410-41A6-AA4B-07C3E356D854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6754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753E-ED20-458C-B624-7761CF8B6CE1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972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C78551-20D8-448E-B667-407B18863F4D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445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E09D-4839-44DD-9DB8-6B424D9CABC9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8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47914B7-A355-40BF-9FE5-433B281EA8D1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41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1D7BC04-3C41-4B78-82B9-65E9CC6E5BDD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45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7DBE64-A519-404D-A551-B61F2818D1EC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20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9612-F690-44FD-97FA-67F1FC3E4B37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25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6CC3-3C26-4D2F-94E0-8E1317BE606F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37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76C0003-6831-49B9-BEB0-6B1D208DDA94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0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F466114-9548-4F44-ABA8-9AD57947628A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4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95CEEFB-01AE-48EA-9BCB-120B6984B53C}" type="datetime2">
              <a:rPr lang="en-US" smtClean="0">
                <a:solidFill>
                  <a:srgbClr val="FFF39D"/>
                </a:solidFill>
              </a:rPr>
              <a:t>Thursday, June 20,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72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1DF1-78AB-4630-A895-76A225BB3CFC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24776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F330-4889-4807-B11A-DD1A4FC914CB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0154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918879-86A0-4484-AF18-E45EA7002CAA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596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5E42-E8C9-4DCE-B5FD-407F49BF828E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899D8E-8D1F-45AC-8F86-454B81982DF3}" type="datetime2">
              <a:rPr lang="en-US" smtClean="0">
                <a:solidFill>
                  <a:srgbClr val="FFF39D"/>
                </a:solidFill>
              </a:rPr>
              <a:t>Thursday, June 20,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714994-375F-4E16-919B-5C0BED819CAF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79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28462D-942E-45C6-B9FB-56A258A049E8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15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5730-D849-4822-B9CC-7D29C52FA6C4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218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DA9F-7836-44ED-AF50-8173509523EB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135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9471FAF-9D67-4D18-A257-CB665DA312F9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37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555648-056B-435E-BEAF-B8F41C6C6623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160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4DB4EA2-DB58-413A-9209-C3433904627C}" type="datetime2">
              <a:rPr lang="en-US" smtClean="0">
                <a:solidFill>
                  <a:srgbClr val="FFF39D"/>
                </a:solidFill>
              </a:rPr>
              <a:pPr/>
              <a:t>Thursday, June 20,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8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FB0B-CEF6-4E7C-AB3F-1D1CEC1A955E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75079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680-BD69-4063-A048-BE5595516290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7427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1C939F-0F58-44F3-B4D0-3A6D0350D104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2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7F5B-6D02-4A33-BC82-C89BEAFDA251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146240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6122-417E-4397-BEE2-D7A34D926936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032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757400-ACB1-4AE4-98FA-B2888783C8B1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38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1F6CFF-A7D0-4A7C-ABF2-69AC7978B0B6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82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F68-FDA0-4187-83F7-F8823318C51F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1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A89A-21E4-4D5F-BA7A-23AFA46303E7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828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9471FAF-9D67-4D18-A257-CB665DA312F9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12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555648-056B-435E-BEAF-B8F41C6C6623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454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4DB4EA2-DB58-413A-9209-C3433904627C}" type="datetime2">
              <a:rPr lang="en-US" smtClean="0">
                <a:solidFill>
                  <a:srgbClr val="FFF39D"/>
                </a:solidFill>
              </a:rPr>
              <a:pPr/>
              <a:t>Thursday, June 20, 2019</a:t>
            </a:fld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>
              <a:solidFill>
                <a:srgbClr val="FFF39D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9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FB0B-CEF6-4E7C-AB3F-1D1CEC1A955E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10306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680-BD69-4063-A048-BE5595516290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05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3AF2-B504-4254-B3A5-CC01883A83E6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1973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1C939F-0F58-44F3-B4D0-3A6D0350D104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501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6122-417E-4397-BEE2-D7A34D926936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78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757400-ACB1-4AE4-98FA-B2888783C8B1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543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1F6CFF-A7D0-4A7C-ABF2-69AC7978B0B6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246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F68-FDA0-4187-83F7-F8823318C51F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469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A89A-21E4-4D5F-BA7A-23AFA46303E7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1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63C27C-4D93-41AF-9486-989BDCC5AA07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4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131D-67F6-4009-9AA4-A5E4846EE9FD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5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EA5F3AE-63CD-4D77-8425-23791522C0B9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0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368C24-6600-44A8-A0B9-659C25451B88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59B053E-C9B5-4F3B-977C-692B3F2B0665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4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FA463D3-AC87-430C-86FF-C5FEE347E21F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6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628840F-0A30-4FE6-8821-E17712562221}" type="datetime2">
              <a:rPr lang="en-US" smtClean="0">
                <a:solidFill>
                  <a:srgbClr val="575F6D"/>
                </a:solidFill>
              </a:rPr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65FB43-3F25-4AF7-A865-5E8FB481C725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5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65FB43-3F25-4AF7-A865-5E8FB481C725}" type="datetime2">
              <a:rPr lang="en-US" smtClean="0">
                <a:solidFill>
                  <a:srgbClr val="575F6D"/>
                </a:solidFill>
              </a:rPr>
              <a:pPr/>
              <a:t>Thursday, June 20, 2019</a:t>
            </a:fld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575F6D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6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8081" y="2840962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Feature Extraction from Children’s Speech for Gender Classification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2240" y="5029200"/>
            <a:ext cx="6172200" cy="13716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 Khin Aye Chan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NCSE2019-CEIT002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533400"/>
            <a:ext cx="682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National Conference on Science and Engineering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920" y="1224887"/>
            <a:ext cx="133808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224887"/>
            <a:ext cx="2466975" cy="16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153400" cy="487375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(1) Pre-emphasis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 pass filter is applied on the signal and this filter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increases the energy of higher frequency signal and decreases the energy of lower frequency signal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obtains a much evenly distributed spectrum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6172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74209" y="6248400"/>
            <a:ext cx="541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cs typeface="Times New Roman" pitchFamily="18" charset="0"/>
              </a:rPr>
              <a:t>Fig. </a:t>
            </a:r>
            <a:r>
              <a:rPr lang="en-US" dirty="0" smtClean="0">
                <a:cs typeface="Times New Roman" pitchFamily="18" charset="0"/>
              </a:rPr>
              <a:t>2: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Original Signal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Pre-emphasis Signal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Background (Cont’d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7924800" cy="51023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(2) Framing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process of blocking the speech signal into short portion of n samples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known as frames in the time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domain.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frames are generally selected as 20-30 milliseconds, a shift of 10-15 milliseconds along the signal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the signal is framed into 25ms, the frame length for a 16 kHz signal is 0.025*16000 = 400 samples.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frame step is 10ms (160 samples), that permits  some overlap to the frames,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frame starts at sample 0,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frame starts at sample 160 etc., until the ending of the speech file is reached.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97142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1904" y="762000"/>
            <a:ext cx="8458200" cy="5791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(3) Windowing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individual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multiplied with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window function to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minimize signal discontinuities at the beginning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 the end of each frame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makes the end of each frame connects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smoothly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the beginning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MFCC uses hamming window and the equation is as follows: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Where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n 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each frame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Y(n)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Output Signal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x(n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Input Signal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W(n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Hamming window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0" y="4187279"/>
                <a:ext cx="2336409" cy="4001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. </m:t>
                      </m:r>
                      <m:r>
                        <a:rPr lang="en-US" sz="2000" b="0" i="1" smtClean="0">
                          <a:latin typeface="Cambria Math"/>
                        </a:rPr>
                        <m:t>𝑊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187279"/>
                <a:ext cx="2336409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3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343900" cy="4983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Hamming window has the following 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 ≤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−1,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window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length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25663" y="1475192"/>
                <a:ext cx="3962400" cy="5275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=0.54−0.46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l-GR" sz="2000" b="0" i="1" smtClean="0">
                                <a:latin typeface="Cambria 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000" dirty="0" smtClean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663" y="1475192"/>
                <a:ext cx="3962400" cy="527580"/>
              </a:xfrm>
              <a:prstGeom prst="rect">
                <a:avLst/>
              </a:prstGeom>
              <a:blipFill rotWithShape="1">
                <a:blip r:embed="rId2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14600"/>
            <a:ext cx="5029199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2318" y="6179127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Fig. 3: Hamming Window with 1000 samples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6447" y="790142"/>
            <a:ext cx="8297142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6447" y="1"/>
            <a:ext cx="7543800" cy="1361642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Theoretical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Background (Cont’d)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>
                <a:latin typeface="Times New Roman" pitchFamily="18" charset="0"/>
                <a:cs typeface="Times New Roman" pitchFamily="18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393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569589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Fig. 4: Windowing of an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udio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rame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6019800" cy="4476690"/>
          </a:xfrm>
        </p:spPr>
      </p:pic>
    </p:spTree>
    <p:extLst>
      <p:ext uri="{BB962C8B-B14F-4D97-AF65-F5344CB8AC3E}">
        <p14:creationId xmlns:p14="http://schemas.microsoft.com/office/powerpoint/2010/main" val="39546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762000"/>
                <a:ext cx="8686800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(4) Fast Fourier Transform (FFT)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FT is a 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process of converting time domain into frequency domain. 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-point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FFT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is applied on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each frame to calculate the frequency spectrum, which is also called Short-Time Fourier-Transform (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STFT).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N is not smaller than the length of the frame where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is typically 256 or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512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After that,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compute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 power spectrum (periodogram)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using the following equation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 smtClean="0"/>
                  <a:t> 	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where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=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frame of signal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762000"/>
                <a:ext cx="8686800" cy="5181600"/>
              </a:xfrm>
              <a:blipFill rotWithShape="1">
                <a:blip r:embed="rId2"/>
                <a:stretch>
                  <a:fillRect l="-772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80012" y="4267200"/>
                <a:ext cx="1765740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𝐹𝐹𝑇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012" y="4267200"/>
                <a:ext cx="176574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1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5715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534400" cy="6096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(5) Mel-frequency Warping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process  in this step is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convert the frequency spectrum to Mel spectrum.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Mel scale relates perceived frequency, or pitch, of a pure tone to its actual measured frequency.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Mel-frequency is defined as: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stage,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mel filterbank energies is obtained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multiplying power spectrum of the signal with mel filter bank.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Take the log of each of the energies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get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log filterbank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energies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 algn="just">
              <a:lnSpc>
                <a:spcPct val="150000"/>
              </a:lnSpc>
              <a:buClr>
                <a:srgbClr val="FE8637"/>
              </a:buClr>
              <a:buFont typeface="Wingdings" pitchFamily="2" charset="2"/>
              <a:buChar char="q"/>
            </a:pP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9400" y="3937379"/>
                <a:ext cx="2819400" cy="64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=1125</m:t>
                      </m:r>
                      <m:func>
                        <m:func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700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937379"/>
                <a:ext cx="2819400" cy="64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6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" y="-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" y="838200"/>
                <a:ext cx="8610600" cy="5211763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(6) Discrete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Cosine Transform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DCT is applied on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log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obtained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from the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previous step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to have L mel-scale cepstral coefficients.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DCT formula is shown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below:</a:t>
                </a:r>
              </a:p>
              <a:p>
                <a:pPr marL="800100" lvl="1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Where: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N = number of triangular band pass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filters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      L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= number of mel-scale cepstral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coefficient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DCT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transforms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 frequency domain into a </a:t>
                </a: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time domain. 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Typically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 for Automatic Speech Recognition (ASR), the resulting cepstral coefficients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2-13 are retained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and the rest are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discarded.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 resulting features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are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called Mel Frequency Cepstral Coefficients.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" y="838200"/>
                <a:ext cx="8610600" cy="5211763"/>
              </a:xfrm>
              <a:blipFill rotWithShape="1">
                <a:blip r:embed="rId2"/>
                <a:stretch>
                  <a:fillRect l="-779" r="-708" b="-10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7400" y="2860964"/>
                <a:ext cx="5284716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𝑚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−0.5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</m:e>
                        </m:func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/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, m=1,2…L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60964"/>
                <a:ext cx="5284716" cy="457200"/>
              </a:xfrm>
              <a:prstGeom prst="rect">
                <a:avLst/>
              </a:prstGeom>
              <a:blipFill rotWithShape="1">
                <a:blip r:embed="rId3"/>
                <a:stretch>
                  <a:fillRect t="-86076" b="-1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2117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Random Forest Classifier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Forest is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supervised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algorithm.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ensemble of Decision Trees, most of the time trained with the “bagging” method.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general idea of the bagging method is that a combination of learning models increases the overall result.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say it in simple words: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Random forest builds multiple decision trees and merges them together to get a more accurate and stable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38200"/>
            <a:ext cx="5638800" cy="422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5520853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Fig 5: Prediction Model of Random Forest Classifier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2567" y="152400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Theoretical Background (Cont’d)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utlines of Presentation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 of Problem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Theoretical Background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Steps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Experimental Results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Steps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has three main processing stages.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first stage is preprocessing the speech signal.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preprocessing, noise reduction and removal of silences and unvoiced regions are included.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second stage involves feature extraction.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last stage, extracted features are evaluated using RF classifier to predict children’s gender.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69622" y="5867400"/>
            <a:ext cx="4232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Fig 6: System Flow Diagram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05212" y="795838"/>
            <a:ext cx="5105400" cy="5002623"/>
            <a:chOff x="2588682" y="559977"/>
            <a:chExt cx="2869733" cy="3054394"/>
          </a:xfrm>
        </p:grpSpPr>
        <p:sp>
          <p:nvSpPr>
            <p:cNvPr id="4" name="Rounded Rectangle 3"/>
            <p:cNvSpPr/>
            <p:nvPr/>
          </p:nvSpPr>
          <p:spPr>
            <a:xfrm>
              <a:off x="2961686" y="559977"/>
              <a:ext cx="457201" cy="2880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Start</a:t>
              </a:r>
              <a:endPara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2588682" y="1102303"/>
              <a:ext cx="1295400" cy="473044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Children Speech (6 to 11 age range)</a:t>
              </a:r>
              <a:endPara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84427" y="1829657"/>
              <a:ext cx="1033309" cy="279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Preprocessing</a:t>
              </a:r>
              <a:endPara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96259" y="2363057"/>
              <a:ext cx="1033309" cy="406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Feature Extraction</a:t>
              </a:r>
            </a:p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(MFCCs)</a:t>
              </a:r>
              <a:endPara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06727" y="3022400"/>
              <a:ext cx="774509" cy="476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Classification</a:t>
              </a:r>
            </a:p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(Random Forest)</a:t>
              </a:r>
              <a:endPara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3716868" y="2957014"/>
              <a:ext cx="1143385" cy="657357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Predicted Output</a:t>
              </a:r>
            </a:p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(Male/Female)</a:t>
              </a:r>
              <a:endPara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581236" y="3270503"/>
              <a:ext cx="2255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4985904" y="3140069"/>
              <a:ext cx="472511" cy="288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End</a:t>
              </a:r>
              <a:endParaRPr lang="en-US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3184013" y="847992"/>
              <a:ext cx="0" cy="2543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1" idx="2"/>
              <a:endCxn id="43" idx="1"/>
            </p:cNvCxnSpPr>
            <p:nvPr/>
          </p:nvCxnSpPr>
          <p:spPr>
            <a:xfrm flipV="1">
              <a:off x="4778083" y="3284077"/>
              <a:ext cx="207821" cy="16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200400" y="1575347"/>
              <a:ext cx="0" cy="2543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198283" y="2108747"/>
              <a:ext cx="0" cy="2543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201082" y="2769855"/>
              <a:ext cx="0" cy="2543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2"/>
          <p:cNvSpPr txBox="1">
            <a:spLocks/>
          </p:cNvSpPr>
          <p:nvPr/>
        </p:nvSpPr>
        <p:spPr>
          <a:xfrm>
            <a:off x="381000" y="0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Steps (Cont’d)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974" y="-762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Steps (Cont’d)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7974" y="838200"/>
            <a:ext cx="8150226" cy="4873752"/>
          </a:xfrm>
        </p:spPr>
        <p:txBody>
          <a:bodyPr/>
          <a:lstStyle/>
          <a:p>
            <a:pPr marL="0" lvl="0" indent="0" algn="just">
              <a:spcBef>
                <a:spcPts val="0"/>
              </a:spcBef>
              <a:buClrTx/>
              <a:buSzTx/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Data Collection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training and testing dataset, 600 audio files from children of KG to Grade V (age range 6 to 11 years) are collected.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boy and a girl for each year are selected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asked to speak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 Myanmar sentences repeatedly about 10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ecord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their voice in quiet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classrooms 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using SONY Digital Stereo High Definition recorder. </a:t>
            </a:r>
          </a:p>
          <a:p>
            <a:pPr lvl="0" algn="just">
              <a:spcBef>
                <a:spcPts val="0"/>
              </a:spcBef>
              <a:buClrTx/>
              <a:buSzTx/>
              <a:buFont typeface="Wingdings" pitchFamily="2" charset="2"/>
              <a:buChar char="q"/>
            </a:pPr>
            <a:endParaRPr lang="en-US" sz="2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spcBef>
                <a:spcPts val="0"/>
              </a:spcBef>
              <a:buClrTx/>
              <a:buSzTx/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6123296"/>
            <a:ext cx="322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 2: Recording Specification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062134"/>
              </p:ext>
            </p:extLst>
          </p:nvPr>
        </p:nvGraphicFramePr>
        <p:xfrm>
          <a:off x="1219200" y="4038600"/>
          <a:ext cx="6781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0900"/>
                <a:gridCol w="3390900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File Type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.wav format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Duration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 or 3 second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Numbers of Channel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Mono (1 Channel)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Sampling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Frequency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44.1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kHz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03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Bits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16 bits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0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Steps (Cont’d)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077200" cy="4873752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Preprocessing 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Only voiced region of speech contains most of the gender related information. 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 silence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unvoiced regions are removed from the speech 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signals.</a:t>
            </a:r>
          </a:p>
          <a:p>
            <a:pPr lvl="0" algn="just">
              <a:lnSpc>
                <a:spcPct val="150000"/>
              </a:lnSpc>
              <a:spcBef>
                <a:spcPts val="0"/>
              </a:spcBef>
              <a:buSzTx/>
              <a:buFont typeface="Wingdings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Noise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reduction from these voice clips is done with using ACID pro voice editing software.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Experimental Results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001000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Separating data into training and testing sets is an important part of evaluating classification models.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model is built on the training set and check the accuracy of the model by using it on the testing set.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Currently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system uses 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audio records are used as training dataset and 120 records are used for testing. 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7531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Results (Cont’d)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78486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/>
                <a:ea typeface="Calibri"/>
              </a:rPr>
              <a:t>Training set classification rate is 99% and testing set classification rate is 88%. 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 confusion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matrix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 shows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number of correct and incorrect predictions made by the classification model compared to the actual outcomes (target value) in the data. 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Ø"/>
            </a:pPr>
            <a:endParaRPr lang="en-US" dirty="0" smtClean="0">
              <a:solidFill>
                <a:srgbClr val="000000"/>
              </a:solidFill>
              <a:latin typeface="Times New Roman"/>
              <a:ea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2143" y="510540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endParaRPr lang="en-US" dirty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endParaRPr lang="en-US" dirty="0" smtClean="0">
              <a:solidFill>
                <a:srgbClr val="000000"/>
              </a:solidFill>
              <a:latin typeface="Times New Roman"/>
              <a:ea typeface="Calibri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/>
                <a:ea typeface="Calibri"/>
              </a:rPr>
              <a:t>Table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Calibri"/>
              </a:rPr>
              <a:t>.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Calibri"/>
              </a:rPr>
              <a:t>Confusion Matrix After Evaluating RF Classifier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32243934"/>
              </p:ext>
            </p:extLst>
          </p:nvPr>
        </p:nvGraphicFramePr>
        <p:xfrm>
          <a:off x="1526843" y="3665280"/>
          <a:ext cx="6172200" cy="1981200"/>
        </p:xfrm>
        <a:graphic>
          <a:graphicData uri="http://schemas.openxmlformats.org/drawingml/2006/table">
            <a:tbl>
              <a:tblPr firstRow="1" firstCol="1" bandRow="1"/>
              <a:tblGrid>
                <a:gridCol w="2057400"/>
                <a:gridCol w="2057400"/>
                <a:gridCol w="2057400"/>
              </a:tblGrid>
              <a:tr h="5226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Actual Group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Predicted Group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0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Male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Female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Male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44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(TP)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10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(FN)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i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Female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4 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(FP)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62(TN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</a:rPr>
                        <a:t>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7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Experimental Results 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7924800" cy="487375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True Positive (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TP)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true label of the given instance is positive, and the classifier also predicts it as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positive.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True Negative (TN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true label is negative, and the classifier also predicts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negative.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False Positive (FP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true label is negative, but the classifier incorrectly predicts it 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positive.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False Negative (FN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true label is positive, but the classifier incorrectly predicts it 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negative.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334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Experimental Results (Cont’d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95400"/>
                <a:ext cx="8229600" cy="6477000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itchFamily="2" charset="2"/>
                  <a:buChar char="Ø"/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B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ea typeface="Calibri"/>
                  </a:rPr>
                  <a:t>asic performance measures of classification model can be calculated from confusion matrix.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buBlip>
                    <a:blip r:embed="rId2"/>
                  </a:buBlip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latin typeface="Times New Roman" pitchFamily="18" charset="0"/>
                        <a:cs typeface="Times New Roman" pitchFamily="18" charset="0"/>
                      </a:rPr>
                      <m:t>Accuracy</m:t>
                    </m:r>
                    <m:r>
                      <m:rPr>
                        <m:nor/>
                      </m:rPr>
                      <a:rPr lang="en-US" sz="2000" smtClean="0">
                        <a:latin typeface="Times New Roman" pitchFamily="18" charset="0"/>
                        <a:cs typeface="Times New Roman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N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× 100% 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44</m:t>
                        </m:r>
                        <m:r>
                          <m:rPr>
                            <m:nor/>
                          </m:rPr>
                          <a:rPr lang="en-US" sz="2000" i="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62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0">
                            <a:latin typeface="Times New Roman" pitchFamily="18" charset="0"/>
                            <a:cs typeface="Times New Roman" pitchFamily="18" charset="0"/>
                          </a:rPr>
                          <m:t>120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×100 % = </m:t>
                    </m:r>
                    <m:r>
                      <m:rPr>
                        <m:nor/>
                      </m:rPr>
                      <a:rPr lang="en-US" sz="2000" b="0" i="0" smtClean="0">
                        <a:latin typeface="Times New Roman" pitchFamily="18" charset="0"/>
                        <a:cs typeface="Times New Roman" pitchFamily="18" charset="0"/>
                      </a:rPr>
                      <m:t>88</m:t>
                    </m:r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%  </m:t>
                    </m:r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buBlip>
                    <a:blip r:embed="rId2"/>
                  </a:buBlip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buBlip>
                    <a:blip r:embed="rId2"/>
                  </a:buBlip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Precision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FP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×100 % 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/>
                          </a:rPr>
                          <m:t>44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Cambria Math"/>
                            <a:cs typeface="Times New Roman" pitchFamily="18" charset="0"/>
                          </a:rPr>
                          <m:t>44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×100 % = </m:t>
                    </m:r>
                    <m:r>
                      <m:rPr>
                        <m:nor/>
                      </m:rPr>
                      <a:rPr lang="en-US" sz="2000" b="0" i="0" smtClean="0">
                        <a:latin typeface="Times New Roman" pitchFamily="18" charset="0"/>
                        <a:cs typeface="Times New Roman" pitchFamily="18" charset="0"/>
                      </a:rPr>
                      <m:t>92</m:t>
                    </m:r>
                    <m:r>
                      <m:rPr>
                        <m:nor/>
                      </m:rPr>
                      <a:rPr lang="en-US" sz="2000">
                        <a:latin typeface="Times New Roman" pitchFamily="18" charset="0"/>
                        <a:cs typeface="Times New Roman" pitchFamily="18" charset="0"/>
                      </a:rPr>
                      <m:t>%    </m:t>
                    </m:r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buBlip>
                    <a:blip r:embed="rId2"/>
                  </a:buBlip>
                </a:pPr>
                <a:endParaRPr lang="en-US" sz="2000" dirty="0" smtClean="0">
                  <a:cs typeface="Times New Roman" pitchFamily="18" charset="0"/>
                </a:endParaRPr>
              </a:p>
              <a:p>
                <a:pPr algn="ctr">
                  <a:buBlip>
                    <a:blip r:embed="rId2"/>
                  </a:buBlip>
                </a:pPr>
                <a:r>
                  <a:rPr lang="en-US" sz="2000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0">
                        <a:latin typeface="Times New Roman" pitchFamily="18" charset="0"/>
                        <a:cs typeface="Times New Roman" pitchFamily="18" charset="0"/>
                      </a:rPr>
                      <m:t>Specificity</m:t>
                    </m:r>
                    <m:r>
                      <m:rPr>
                        <m:nor/>
                      </m:rPr>
                      <a:rPr lang="en-US" sz="2000" i="0">
                        <a:latin typeface="Times New Roman" pitchFamily="18" charset="0"/>
                        <a:cs typeface="Times New Roman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0">
                            <a:latin typeface="Times New Roman" pitchFamily="18" charset="0"/>
                            <a:cs typeface="Times New Roman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0">
                            <a:latin typeface="Times New Roman" pitchFamily="18" charset="0"/>
                            <a:cs typeface="Times New Roman" pitchFamily="18" charset="0"/>
                          </a:rPr>
                          <m:t>TN</m:t>
                        </m:r>
                        <m:r>
                          <m:rPr>
                            <m:nor/>
                          </m:rPr>
                          <a:rPr lang="en-US" sz="2000" i="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i="0">
                            <a:latin typeface="Times New Roman" pitchFamily="18" charset="0"/>
                            <a:cs typeface="Times New Roman" pitchFamily="18" charset="0"/>
                          </a:rPr>
                          <m:t>FP</m:t>
                        </m:r>
                      </m:den>
                    </m:f>
                    <m:r>
                      <m:rPr>
                        <m:nor/>
                      </m:rPr>
                      <a:rPr lang="en-US" sz="2000" i="0">
                        <a:latin typeface="Times New Roman" pitchFamily="18" charset="0"/>
                        <a:cs typeface="Times New Roman" pitchFamily="18" charset="0"/>
                      </a:rPr>
                      <m:t>× 100% 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62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62</m:t>
                        </m:r>
                        <m:r>
                          <m:rPr>
                            <m:nor/>
                          </m:rPr>
                          <a:rPr lang="en-US" sz="2000" i="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Times New Roman" pitchFamily="18" charset="0"/>
                            <a:cs typeface="Times New Roman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sz="2000" i="0">
                        <a:latin typeface="Times New Roman" pitchFamily="18" charset="0"/>
                        <a:cs typeface="Times New Roman" pitchFamily="18" charset="0"/>
                      </a:rPr>
                      <m:t>×100 % = 9</m:t>
                    </m:r>
                    <m:r>
                      <m:rPr>
                        <m:nor/>
                      </m:rPr>
                      <a:rPr lang="en-US" sz="2000" b="0" i="0" smtClean="0">
                        <a:latin typeface="Times New Roman" pitchFamily="18" charset="0"/>
                        <a:cs typeface="Times New Roman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sz="2000" i="0" smtClean="0">
                        <a:latin typeface="Times New Roman" pitchFamily="18" charset="0"/>
                        <a:cs typeface="Times New Roman" pitchFamily="18" charset="0"/>
                      </a:rPr>
                      <m:t>%</m:t>
                    </m:r>
                  </m:oMath>
                </a14:m>
                <a:endParaRPr lang="en-US" sz="2000" i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buBlip>
                    <a:blip r:embed="rId2"/>
                  </a:buBlip>
                </a:pPr>
                <a:endParaRPr lang="en-US" sz="2000" i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buBlip>
                    <a:blip r:embed="rId2"/>
                  </a:buBlip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0">
                        <a:latin typeface="Times New Roman" pitchFamily="18" charset="0"/>
                        <a:cs typeface="Times New Roman" pitchFamily="18" charset="0"/>
                      </a:rPr>
                      <m:t>Sensitivity</m:t>
                    </m:r>
                    <m:r>
                      <m:rPr>
                        <m:nor/>
                      </m:rPr>
                      <a:rPr lang="en-US" sz="2000" i="0">
                        <a:latin typeface="Times New Roman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i="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000" i="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i="0">
                            <a:latin typeface="Times New Roman" pitchFamily="18" charset="0"/>
                            <a:cs typeface="Times New Roman" pitchFamily="18" charset="0"/>
                          </a:rPr>
                          <m:t>FN</m:t>
                        </m:r>
                      </m:den>
                    </m:f>
                    <m:r>
                      <m:rPr>
                        <m:nor/>
                      </m:rPr>
                      <a:rPr lang="en-US" sz="2000" i="0">
                        <a:latin typeface="Times New Roman" pitchFamily="18" charset="0"/>
                        <a:cs typeface="Times New Roman" pitchFamily="18" charset="0"/>
                      </a:rPr>
                      <m:t>×100 % 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44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  <a:cs typeface="Times New Roman" pitchFamily="18" charset="0"/>
                          </a:rPr>
                          <m:t>44</m:t>
                        </m:r>
                        <m:r>
                          <m:rPr>
                            <m:nor/>
                          </m:rPr>
                          <a:rPr lang="en-US" sz="2000" i="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</m:den>
                    </m:f>
                    <m:r>
                      <m:rPr>
                        <m:nor/>
                      </m:rPr>
                      <a:rPr lang="en-US" sz="2000" i="0">
                        <a:latin typeface="Times New Roman" pitchFamily="18" charset="0"/>
                        <a:cs typeface="Times New Roman" pitchFamily="18" charset="0"/>
                      </a:rPr>
                      <m:t>×100 % = </m:t>
                    </m:r>
                    <m:r>
                      <m:rPr>
                        <m:nor/>
                      </m:rPr>
                      <a:rPr lang="en-US" sz="2000" b="0" i="0" smtClean="0">
                        <a:latin typeface="Times New Roman" pitchFamily="18" charset="0"/>
                        <a:cs typeface="Times New Roman" pitchFamily="18" charset="0"/>
                      </a:rPr>
                      <m:t>81</m:t>
                    </m:r>
                    <m:r>
                      <m:rPr>
                        <m:nor/>
                      </m:rPr>
                      <a:rPr lang="en-US" sz="2000" i="0">
                        <a:latin typeface="Times New Roman" pitchFamily="18" charset="0"/>
                        <a:cs typeface="Times New Roman" pitchFamily="18" charset="0"/>
                      </a:rPr>
                      <m:t>%    </m:t>
                    </m:r>
                  </m:oMath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buBlip>
                    <a:blip r:embed="rId2"/>
                  </a:buBlip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m:t>   </m:t>
                      </m:r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95400"/>
                <a:ext cx="8229600" cy="6477000"/>
              </a:xfrm>
              <a:blipFill rotWithShape="1">
                <a:blip r:embed="rId3"/>
                <a:stretch>
                  <a:fillRect l="-74" t="-47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06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Experimental Results (Cont’d)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077200" cy="48737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a test is its ability to differentiate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female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correctly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buClr>
                <a:srgbClr val="FE8637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FE8637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precision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of a test  is the ability to determine positive predictive values (male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a test is its ability to determine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negative cases (female)correctly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sensitivity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a test is its ability to determine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positive cases (males)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correctly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010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gender classification system by using Random Forest (RF) classifier based on MFCC features is implemented by applying Python programming language and the experimental results has been analyzed.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system, there are many challenges and the accuracy is a little low because of different speakers, speaking styles, sound pitches.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Therefore, it can be extended to the another researchers and can also be tested by using different features and other classification techniques.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9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810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7352" y="842749"/>
            <a:ext cx="81534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Nowadays classification of gender is one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important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processes in speech processing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identifies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gender of a child speaker based on his/her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speech.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two main steps in this system: feature extraction and classification.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feature extraction, Mel Frequency Cepstral Coefficient (MFCC) method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applied to get the significant  features.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get the good classification result, Random Forest Classifier is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30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72483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Thank you  for your attention!!!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1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001000" cy="525475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study the algorithms of feature extraction (MFCC)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classification (RF)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understand  the speech recognition operations in details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implement a gender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classifier for children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that can automatically predict the gender of the speaker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0772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Speech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processing is the study of speech signals and the processing methods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signals.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based on speech processing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such as speaker identification, smart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human computer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interaction, biometrics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robots, audio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or video content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indexing, health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related communications.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etc.,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gender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classification.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Automatic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gender classification from speech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basic and important phase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speech recognition.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Statement of Problem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1534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Gender identiﬁcation of children is difﬁcult than adults, it is confusing to identify whether the speaking child is male or female.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Due to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underdeveloped vocal tract and thin vocal folds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both male and female child, there is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 signiﬁcant difference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their acoustic-phonetic properties.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15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58618"/>
              </p:ext>
            </p:extLst>
          </p:nvPr>
        </p:nvGraphicFramePr>
        <p:xfrm>
          <a:off x="228600" y="990600"/>
          <a:ext cx="8382000" cy="4678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1676400"/>
                <a:gridCol w="3581400"/>
                <a:gridCol w="2209800"/>
              </a:tblGrid>
              <a:tr h="5333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No.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Advantages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Feature Extraction Using MFCC for Speech Recognition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MFCC Feature Extraction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Algorithm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Artificial Neural Networks (ANNs)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Recognition accuracy rate is 95%.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822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Gender Identiﬁcation From Children’s Speech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MFCCs, Linear predictive cepstral coefﬁcients (LPCCs), Formants, Pitch, Shimmer and Jitter are extracted.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Artiﬁcial Neural Network (ANNs), Deep Neural Network (DNNs) and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random forest (RFs) 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MFCCs is most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efﬁcient and use as baseline features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RF classiﬁer exceed the other classiﬁers with an average accuracy of 84.79%.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71800" y="6023212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Theoretical Background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077200" cy="48737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extraction of the relevant and important information from the speech signals of the human voice is an important task to produce a latter recognition performance.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most widely used features for speech recognition are the acoustic features namely MFCC.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MFCC is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most nearest to the actual human auditory speech perception.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Theoretical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Background (Cont’d)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89411"/>
            <a:ext cx="8001000" cy="4873752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Figure.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 shows the detail process of MFCC feature extraction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speech.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7589D0-F40B-43E6-AD52-704CF38A6C49}" type="slidenum">
              <a:rPr lang="en-US" smtClean="0"/>
              <a:t>9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828800"/>
            <a:ext cx="544353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9994" y="5784787"/>
            <a:ext cx="5065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Fig. 1: Step by Step Process of  MFCC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1984</TotalTime>
  <Words>1900</Words>
  <Application>Microsoft Office PowerPoint</Application>
  <PresentationFormat>On-screen Show (4:3)</PresentationFormat>
  <Paragraphs>253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1_Oriel</vt:lpstr>
      <vt:lpstr>2_Oriel</vt:lpstr>
      <vt:lpstr>3_Oriel</vt:lpstr>
      <vt:lpstr>Oriel</vt:lpstr>
      <vt:lpstr>4_Oriel</vt:lpstr>
      <vt:lpstr>Feature Extraction from Children’s Speech for Gender Classification </vt:lpstr>
      <vt:lpstr>Outlines of Presentation</vt:lpstr>
      <vt:lpstr>Abstract</vt:lpstr>
      <vt:lpstr>Objectives</vt:lpstr>
      <vt:lpstr>Introduction</vt:lpstr>
      <vt:lpstr>Statement of Problem</vt:lpstr>
      <vt:lpstr>Literature Review</vt:lpstr>
      <vt:lpstr>Theoretical Background</vt:lpstr>
      <vt:lpstr>Theoretical Background (Cont’d)</vt:lpstr>
      <vt:lpstr>Theoretical Background (Cont’d)</vt:lpstr>
      <vt:lpstr>Theoretical Background (Cont’d) </vt:lpstr>
      <vt:lpstr>Theoretical Background (Cont’d) </vt:lpstr>
      <vt:lpstr>        Theoretical Background (Cont’d)  </vt:lpstr>
      <vt:lpstr>Theoretical Background (Cont’d)  </vt:lpstr>
      <vt:lpstr>Theoretical Background (Cont’d) </vt:lpstr>
      <vt:lpstr>Theoretical Background (Cont’d)</vt:lpstr>
      <vt:lpstr>Theoretical Background (Cont’d)</vt:lpstr>
      <vt:lpstr>Theoretical Background (Cont’d)</vt:lpstr>
      <vt:lpstr>PowerPoint Presentation</vt:lpstr>
      <vt:lpstr>System Steps</vt:lpstr>
      <vt:lpstr>PowerPoint Presentation</vt:lpstr>
      <vt:lpstr> System Steps (Cont’d) </vt:lpstr>
      <vt:lpstr>System Steps (Cont’d) </vt:lpstr>
      <vt:lpstr>Experimental Results</vt:lpstr>
      <vt:lpstr>Experimental Results (Cont’d)</vt:lpstr>
      <vt:lpstr>Experimental Results (Cont’d)</vt:lpstr>
      <vt:lpstr>Experimental Results (Cont’d) </vt:lpstr>
      <vt:lpstr>Experimental Results (Cont’d) </vt:lpstr>
      <vt:lpstr>Conclusion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93</cp:revision>
  <dcterms:created xsi:type="dcterms:W3CDTF">2019-06-11T02:16:42Z</dcterms:created>
  <dcterms:modified xsi:type="dcterms:W3CDTF">2019-06-20T06:52:46Z</dcterms:modified>
</cp:coreProperties>
</file>