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9" r:id="rId2"/>
    <p:sldId id="260" r:id="rId3"/>
    <p:sldId id="30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304" r:id="rId13"/>
    <p:sldId id="306" r:id="rId14"/>
    <p:sldId id="305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275" r:id="rId33"/>
    <p:sldId id="267" r:id="rId34"/>
    <p:sldId id="307" r:id="rId35"/>
    <p:sldId id="309" r:id="rId36"/>
    <p:sldId id="26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F66-2FA7-4417-BCEA-62A4F852CC40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C7A3A-1422-49E4-B47C-906D3AC53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B2E9A0E-3CE5-42D0-8534-BCB8ACE2E095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98C4-DAC4-4DEF-A0F2-E77EC251ADE0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00EC-256A-4B86-B708-2111D2221735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7CD56A-78E2-4FA0-BE68-F645A96A961F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5AF311-91DE-49E8-8DA3-81B84E20B665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97A8-A1E1-413E-AF88-9386F007B299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4B7D-2292-444A-9D1A-260F4433F5CC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4CE466-D7E3-45F6-9EC1-C03CCC2715C3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ADD2-E04D-404F-83BA-EB1C6CFB23F8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568650-39A5-4031-8302-E21BA4AF77CE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5D142C-9E2D-446F-8822-6454EFD0FEB3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0C31DE7-BEEA-4540-B1DD-C44E59D89804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28600"/>
            <a:ext cx="8324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YANGON TECHNOLOGICAL UNIVERSITY</a:t>
            </a: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 TECHNOLOGY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145" y="515612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 Khin Aye Chan</a:t>
            </a:r>
          </a:p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M.E CEIT -2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627155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March 21, 2019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5146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Development of Children Gender Classification System Using Speech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(First Seminar)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9182" y="5156123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Dr. Su Su Maung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23495"/>
            <a:ext cx="1143000" cy="13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7709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 Preparation (Cont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45214769"/>
              </p:ext>
            </p:extLst>
          </p:nvPr>
        </p:nvGraphicFramePr>
        <p:xfrm>
          <a:off x="1066800" y="1828800"/>
          <a:ext cx="67818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900"/>
                <a:gridCol w="3390900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File Type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.wav format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 or 3 second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Numbers of Channel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Mono (1 Channel)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Sampling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Frequency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44.1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kHz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Bits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16 bits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2672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2: Recording Specification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developing a gender classification system by speech, high quality speech data is needed to ensure that the system can understand and respond to human speech with exact classification rate.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Preprocessing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(speech signals)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considered a crucial step in the development of a robust and efficient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recognition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system, preprocessing has two steps: noise reduction and silence removal.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Preprocessing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486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Noise Reduction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Noise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affect the interpretation of the final voice data, as they affect classification algorithms and can mask the real data.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signal occupies low frequencies and the main noise occupies high frequencies, then by using a low pass filter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noise can be removed.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system,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low-pass filter with cutoff frequency 500Hz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for noise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reduction.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low-pass filter (LPF) is a filter that passes signals with a frequency lower than a selected cutoff frequency and attenuates signals with frequencies higher than the cutoff frequency. 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529945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Preprocessing(Cont.)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382000" cy="48307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Silence and Unvoiced Speech Removal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speech recordings of children consists of many silence and unvoiced regions.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Leading/trailing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silence in the audio may not contain much information and thus not useful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classification.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preprocessing step is to remove this silence.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librosa.effects.trim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 was used to achieve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Preprocessing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819400"/>
            <a:ext cx="2190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Original Audio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2642" y="5518850"/>
            <a:ext cx="36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Audio File after Silence Removal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mingalrpr.wav">
            <a:hlinkClick r:id="" action="ppaction://media"/>
          </p:cNvPr>
          <p:cNvPicPr>
            <a:picLocks noGrp="1" noChangeAspect="1"/>
          </p:cNvPicPr>
          <p:nvPr>
            <p:ph sz="quarter"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752600" y="1371600"/>
            <a:ext cx="609600" cy="609600"/>
          </a:xfrm>
        </p:spPr>
      </p:pic>
      <p:pic>
        <p:nvPicPr>
          <p:cNvPr id="12" name="noise_mingalrpr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257800" y="1371600"/>
            <a:ext cx="6096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31991" y="2819400"/>
            <a:ext cx="347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Audio File after Noise Removal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louder_mingalrpr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190999" y="43503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73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9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Extraction using MFCC Algorithm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86800" cy="6858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Mel-frequency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Cepstral Coefﬁcients (MFCCs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processing,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mel-frequency cepstrum (MFC) is a representation of the short-term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power spectrum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sound.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power spectrum describes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distribution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power  into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frequency components composing that signal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MFCCs are coefficients that collectively make up an MFC.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369994" y="5615510"/>
            <a:ext cx="506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2: Steps for Computing MFCCs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57693" y="641909"/>
            <a:ext cx="6937667" cy="4124277"/>
            <a:chOff x="957693" y="639815"/>
            <a:chExt cx="6937667" cy="4124277"/>
          </a:xfrm>
        </p:grpSpPr>
        <p:sp>
          <p:nvSpPr>
            <p:cNvPr id="4" name="Rectangle 3"/>
            <p:cNvSpPr/>
            <p:nvPr/>
          </p:nvSpPr>
          <p:spPr>
            <a:xfrm>
              <a:off x="3133723" y="974419"/>
              <a:ext cx="1669473" cy="623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Pre-emphasis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96816" y="988275"/>
              <a:ext cx="1524000" cy="609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Framing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816" y="2074266"/>
              <a:ext cx="1524000" cy="600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Windowing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04560" y="3134139"/>
              <a:ext cx="2590800" cy="587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Fast Fourier Transform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70984" y="4181655"/>
              <a:ext cx="1144730" cy="540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DCT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>
              <a:endCxn id="4" idx="1"/>
            </p:cNvCxnSpPr>
            <p:nvPr/>
          </p:nvCxnSpPr>
          <p:spPr>
            <a:xfrm>
              <a:off x="1000123" y="1286147"/>
              <a:ext cx="2133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57693" y="639815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Input Speech Signal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74235" y="4076883"/>
              <a:ext cx="1869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MFCC Features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4" idx="3"/>
            </p:cNvCxnSpPr>
            <p:nvPr/>
          </p:nvCxnSpPr>
          <p:spPr>
            <a:xfrm>
              <a:off x="4803196" y="1286147"/>
              <a:ext cx="8745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2"/>
            </p:cNvCxnSpPr>
            <p:nvPr/>
          </p:nvCxnSpPr>
          <p:spPr>
            <a:xfrm>
              <a:off x="6458816" y="1597874"/>
              <a:ext cx="0" cy="4595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458816" y="2674936"/>
              <a:ext cx="0" cy="4592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304560" y="4164612"/>
              <a:ext cx="2590800" cy="599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Mel-frequency Warping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6476137" y="3721268"/>
              <a:ext cx="865" cy="443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5" idx="1"/>
            </p:cNvCxnSpPr>
            <p:nvPr/>
          </p:nvCxnSpPr>
          <p:spPr>
            <a:xfrm flipH="1">
              <a:off x="4496663" y="4464352"/>
              <a:ext cx="80789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1674235" y="4464352"/>
              <a:ext cx="1692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Pre-emphasis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344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Due to the structure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human 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production system, damping occurs in high-frequency regions.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Especially, higher frequencies will have less energy compared to the lower ones, thus,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poor results with the linear prediction 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cope with this, a high pass filter is applied on the signal in order to enhance these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components.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filter increases the energy of higher frequency signal and decrease the energy of lower frequency signal and obtain a much evenly distributed spectrum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it can remove some noise signal.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called the pre-emphasizing step.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2954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127" y="-228600"/>
            <a:ext cx="7467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Pre-emphasis (Cont.)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1534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Widely used pre-emphasis filter is given as,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Times New Roman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∝∗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, ∝≈(0.95−0.97)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Where:  Y[n] = pre-emphasis signal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	x[n] = input signal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∝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filter coefficient</a:t>
                </a:r>
                <a:endParaRPr lang="en-US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For my computation, the value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∝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set to 0.97 which is a general setting value.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153400" cy="5181600"/>
              </a:xfrm>
              <a:blipFill rotWithShape="1">
                <a:blip r:embed="rId2"/>
                <a:stretch>
                  <a:fillRect l="-224" r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Pre-emphasis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5831229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3: Pre-emphasizing an Audio Signal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248400" cy="4284879"/>
          </a:xfrm>
        </p:spPr>
      </p:pic>
    </p:spTree>
    <p:extLst>
      <p:ext uri="{BB962C8B-B14F-4D97-AF65-F5344CB8AC3E}">
        <p14:creationId xmlns:p14="http://schemas.microsoft.com/office/powerpoint/2010/main" val="24993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71905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Applied Research Area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Flow Diagram for the Proposed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 Preparation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 Extraction Using MFCC Algorithm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 and Future Work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0491" y="436929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Framing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839200" cy="53641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all voice analysis methods, also MFCC method is applied along the short portions where voice has stationary acoustic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process of blocking the speech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short portion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n samples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known as frames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time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domain.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generally selected as 20-30 milliseconds a shift of 10-15 milliseconds along the signal.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signal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framed into 25ms,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 length for a 16kHz signal is 0.025*16000 = 400 samples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the frame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10ms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(160 samples), which allows some overlap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frames,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 400 sample frame starts at sample 0, the next 400 sample frame starts at sample 160 etc. until the end of the speech file is reached.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297142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Windowing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458200" cy="5791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framing step, each individual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windowed using window function.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above frames is multiplied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window function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minimize signal discontinuities at the beginning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the end of each frame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makes the end of each frame connects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smoothly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 beginning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MFCC uses hamming window and the equation is as follows: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n 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each frame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Y(n)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Output Signal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x(n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Input Signal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W(n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Hamming window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387334"/>
                <a:ext cx="2116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 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387334"/>
                <a:ext cx="211628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3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-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Windowing (Cont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43900" cy="4983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Hamming window has the following 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 ≤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−1,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window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93818" y="1449099"/>
                <a:ext cx="396240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=0.54−0.46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18" y="1449099"/>
                <a:ext cx="3962400" cy="484043"/>
              </a:xfrm>
              <a:prstGeom prst="rect">
                <a:avLst/>
              </a:prstGeom>
              <a:blipFill rotWithShape="1"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5029199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2318" y="6179127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4: Hamming Window with 1000 samples 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Windowing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569589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5: Windowing of 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udio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rame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019800" cy="4476690"/>
          </a:xfrm>
        </p:spPr>
      </p:pic>
    </p:spTree>
    <p:extLst>
      <p:ext uri="{BB962C8B-B14F-4D97-AF65-F5344CB8AC3E}">
        <p14:creationId xmlns:p14="http://schemas.microsoft.com/office/powerpoint/2010/main" val="41488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Fast Fourier Transform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066800"/>
                <a:ext cx="8686800" cy="51816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FFT is a process of converting time domain into frequency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-point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FFT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is applied on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each frame to calculate the frequency spectrum, which is also called Short-Time Fourier-Transform (STFT), where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typically 256 or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512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After that,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compute the power spectrum (periodogram) using the following equation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𝐹𝐹𝑇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 smtClean="0"/>
                  <a:t> 	where</a:t>
                </a:r>
                <a:r>
                  <a:rPr lang="en-US" sz="2000" dirty="0"/>
                  <a:t>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=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000" dirty="0"/>
                  <a:t> frame of signal </a:t>
                </a:r>
                <a:r>
                  <a:rPr lang="en-US" sz="2000" i="1" dirty="0" smtClean="0"/>
                  <a:t>x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066800"/>
                <a:ext cx="8686800" cy="5181600"/>
              </a:xfrm>
              <a:blipFill rotWithShape="1">
                <a:blip r:embed="rId2"/>
                <a:stretch>
                  <a:fillRect l="-140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Fast Fourier Transform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639214" cy="3886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5591145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6: Power Spectrum using FFT=512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715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Mel-frequency Warping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685800"/>
                <a:ext cx="8534400" cy="60960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What is mel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scale?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Mel scale relates perceived frequency, or pitch, of a pure tone to its actual measured frequency.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Humans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are much better at discerning small changes in pitch at low frequencies than they are at high frequencies.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Incorporating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this scale makes our features match more closely what humans hear.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formula for converting from frequency to Mel scale is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=1125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(1+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700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To go from Mels back to frequency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(m) = 700 (exp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(m/1125) -1)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685800"/>
                <a:ext cx="8534400" cy="6096000"/>
              </a:xfrm>
              <a:blipFill rotWithShape="1">
                <a:blip r:embed="rId2"/>
                <a:stretch>
                  <a:fillRect l="-786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Mel-frequency Warping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058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convert the obtained amplitude spectrum into mel-scale, a filter set placed linearly with respect to mel-scale is used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set consists of triangle band pass filters that are overlapping 50%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generally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filter coefficient is selected between 20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filter in the filter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triangular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starting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the first point, reach its peak at the second point, then return to zero at the 3rd point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start at the 2nd point, reach its max at the 3rd, then be zero at the 4th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Mel-frequency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Warping (Cont.)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106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stage, mel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filterbank energies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obtained by multiplying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spectrum of the signal with mel filter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bank.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Take the log of each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energies 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above step and get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 filterbank energies.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914400"/>
            <a:ext cx="48768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41910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7: Mel Filter Bank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Mel-frequency Warping (Cont.)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71600"/>
            <a:ext cx="5349304" cy="3962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56388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8: Plot of  Filter Bank Energies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74676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study the algorithms of feature extraction (MFCC) and classification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understand  the speech recognition operations in details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implement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gender classifier that can automatically predict the gender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speaker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-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Discrete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Cosine Transform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" y="838200"/>
                <a:ext cx="8610600" cy="521176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DCT is applied on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log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obtained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from the triangular band pass filters to have L mel-scale cepstral coefficients.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DCT formula is shown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below: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cs typeface="Times New Roman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m=1,2…L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Where: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N = number of triangular band pass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filters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      L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= number of mel-scale cepstral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coefficient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DCT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transforms the frequency domain into a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time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Typically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for Automatic Speech Recognition (ASR), the resulting cepstral coefficients 2-13 are retained and the rest are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discarded.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resulting features (12 numbers for each frame) are called Mel Frequency Cepstral Coefficients.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" y="838200"/>
                <a:ext cx="8610600" cy="5211763"/>
              </a:xfrm>
              <a:blipFill rotWithShape="1">
                <a:blip r:embed="rId2"/>
                <a:stretch>
                  <a:fillRect l="-142" r="-708" b="-9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Discrete Cosine Transform (Cont.)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4467849" cy="31722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0184" y="4832489"/>
            <a:ext cx="6027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9: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Numeric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epresentation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MFCC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Matrix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410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numpy array of size (numbers of frames by number of coefficients) containing features.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row holds one feature vector.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 and future work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4691" y="990600"/>
            <a:ext cx="8638309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I finished part of data collection, continued to record voice from children of each grade.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audio records are preprocessed, do feature extraction with MFCC algorithm and voice feature dataset will be created.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feature dataset is completely established ,the next step is gender classification by Random Forest Classifier.   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610600" cy="65532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Pravin Bhaskar Ramteke , Amulya A. Dixit , Sujata Supanekar , Nagraj V. Dharwadkar , and Shashidhar G. Koolagudi , “ Gender Identiﬁcation From Children’s Speech ”, Published in: Proceedings of 2018 Eleventh International Conference on Contemporary Computing (IC3), 2-4 August, 2018, Noida, India.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Raahul, R Sapthagiri, K Pankaj and V Vijayarajan, “Voice based gender classification using machine learning” ,Published in: IOP Conf. Series: Materials Science and Engineering, 14th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ICSET-2017.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github.com/davidpraise45/Audio-Signal-Processing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562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https://en.wikipedia.org/wiki/High-pass_filter   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https://en.wikipedia.org/wiki/Low-pass_filter 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https://www.researchgate.net/publication/261423419_Gender_identification_of_a_speaker_using_MFCC_and_GMM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www.kaggle.com/ybonde/log-spectrogram-and-mfcc-filter-bank-example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haythamfayek.com/2016/04/21/speech-processing-for-machine-learning.html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://waset.org/publications/10008047/the-capacity-of-mel-frequency-cepstral-coefficients-for-speech-recognition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 (Cont.)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077200" cy="494995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http://practicalcryptography.com/miscellaneous/machine-learning/guide-mel-frequency-cepstral-coefficients-mfccs/#computing-the-mel-filterbank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https://www.researchgate.net/publication/271250372_An_Approach_to_Extract_Feature_using_MFCC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36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72483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  for your attention!!!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344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Gender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classification is to determine a person’s gender, e.g., male or female, based on his or her biometric cues.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a number of biometrics which may be used to classify gender such as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eyes, fingerprint and hand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shape, 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system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aims 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speech signals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predict the gender of the speaker.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Applied Research Area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47545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today’s increasingly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mobile connected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world, having hands free interface options is critical.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recognition technology, also called voice command, allows users to interact with and control technologies by speaking to them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Gender classification is widely used in automatic speech recognition systems to recognize a speaker  speaking continuously in any language.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 for gender classification from speech also arises in several situations such as 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peech synthesis, speaker recognition, acoustic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analysis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(heart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beat,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pulse)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sorting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telephone calls by gender for gender sensitive surveys.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3820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Gender identiﬁcation of children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difﬁcult than adults, it is confusing to identify whether the speaking child is male or female.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underdeveloped vocal tract and thin vocal folds in both male and female child, there is no signiﬁcant difference in their acoustic-phonetic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72786" y="169184"/>
            <a:ext cx="7772400" cy="6098326"/>
            <a:chOff x="914400" y="346364"/>
            <a:chExt cx="7772400" cy="6098326"/>
          </a:xfrm>
        </p:grpSpPr>
        <p:sp>
          <p:nvSpPr>
            <p:cNvPr id="4" name="Rounded Rectangle 3"/>
            <p:cNvSpPr/>
            <p:nvPr/>
          </p:nvSpPr>
          <p:spPr>
            <a:xfrm>
              <a:off x="1752600" y="346364"/>
              <a:ext cx="11430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Start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1104900" y="1143000"/>
              <a:ext cx="2438400" cy="6096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Children Speech (6 to 11 age range)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74618" y="2209800"/>
              <a:ext cx="2057400" cy="647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Preprocessing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3262745"/>
              <a:ext cx="3048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Feature Extraction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(MFCCs)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4662055"/>
              <a:ext cx="22479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Classification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(Random Forest)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4378036" y="4727865"/>
              <a:ext cx="2514600" cy="7620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Predicted Output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(Male/Female)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543800" y="4918365"/>
              <a:ext cx="11430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11236" y="6044580"/>
              <a:ext cx="4232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Fig. 1: System Flow Diagram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4" idx="2"/>
              <a:endCxn id="5" idx="0"/>
            </p:cNvCxnSpPr>
            <p:nvPr/>
          </p:nvCxnSpPr>
          <p:spPr>
            <a:xfrm>
              <a:off x="2324100" y="727364"/>
              <a:ext cx="0" cy="41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03318" y="1752600"/>
              <a:ext cx="0" cy="41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299854" y="2847109"/>
              <a:ext cx="0" cy="41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1" idx="5"/>
            </p:cNvCxnSpPr>
            <p:nvPr/>
          </p:nvCxnSpPr>
          <p:spPr>
            <a:xfrm>
              <a:off x="3543300" y="5108865"/>
              <a:ext cx="9299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324100" y="4177145"/>
              <a:ext cx="0" cy="4849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2"/>
              <a:endCxn id="13" idx="1"/>
            </p:cNvCxnSpPr>
            <p:nvPr/>
          </p:nvCxnSpPr>
          <p:spPr>
            <a:xfrm>
              <a:off x="6797386" y="5108865"/>
              <a:ext cx="7464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 Preparation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47545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Firstly, I prepared 10 Myanmar sentences: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မ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ဂ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င်္လာပါ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ေက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ျးဇူးတင်ပါတ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ယ်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နာမည်ဘယ်လိုေခါ်လဲ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ဘယ 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်သွားမလို့လဲ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ေနေကာင်းလား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စာေမးပွဲေြဖနိုင်လား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အေမကိုေခါ်လာခဲ့ပါ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ဘာ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ြဖစ်လို့လဲ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ဘယ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်မှာေနသလဲ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ဘာ၀ါသနာပါလဲ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-1524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 Preparation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 will collect audio files from children of KG to Grade V (age range 6 to 11 years).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each year, a boy and a girl are selected and speak the above mentioned sentences repeatedly about 15 times and record their voice in quiet classrooms.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Right now, I have 750 audio files for the first five sentences.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69013"/>
              </p:ext>
            </p:extLst>
          </p:nvPr>
        </p:nvGraphicFramePr>
        <p:xfrm>
          <a:off x="2029691" y="4291737"/>
          <a:ext cx="48768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Grade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KG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48891" y="5897479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3929</TotalTime>
  <Words>2033</Words>
  <Application>Microsoft Office PowerPoint</Application>
  <PresentationFormat>On-screen Show (4:3)</PresentationFormat>
  <Paragraphs>291</Paragraphs>
  <Slides>36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Oriel</vt:lpstr>
      <vt:lpstr>PowerPoint Presentation</vt:lpstr>
      <vt:lpstr>PowerPoint Presentation</vt:lpstr>
      <vt:lpstr>Objectives</vt:lpstr>
      <vt:lpstr>Introduction</vt:lpstr>
      <vt:lpstr>Applied Research Area</vt:lpstr>
      <vt:lpstr>Problem Statement</vt:lpstr>
      <vt:lpstr>PowerPoint Presentation</vt:lpstr>
      <vt:lpstr>Dataset Preparation</vt:lpstr>
      <vt:lpstr>Dataset Preparation (Cont.)</vt:lpstr>
      <vt:lpstr>Dataset Preparation (Cont.)</vt:lpstr>
      <vt:lpstr>Data Preprocessing</vt:lpstr>
      <vt:lpstr>Data Preprocessing (Cont.)</vt:lpstr>
      <vt:lpstr>Data Preprocessing(Cont.)</vt:lpstr>
      <vt:lpstr>Data Preprocessing (Cont.)</vt:lpstr>
      <vt:lpstr>Feature Extraction using MFCC Algorithm </vt:lpstr>
      <vt:lpstr>PowerPoint Presentation</vt:lpstr>
      <vt:lpstr>Pre-emphasis </vt:lpstr>
      <vt:lpstr>     Pre-emphasis (Cont.)</vt:lpstr>
      <vt:lpstr>Pre-emphasis (Cont.)</vt:lpstr>
      <vt:lpstr> Framing </vt:lpstr>
      <vt:lpstr> Windowing</vt:lpstr>
      <vt:lpstr>Windowing (Cont.)</vt:lpstr>
      <vt:lpstr>Windowing (Cont.)</vt:lpstr>
      <vt:lpstr>Fast Fourier Transform</vt:lpstr>
      <vt:lpstr>Fast Fourier Transform (Cont.)</vt:lpstr>
      <vt:lpstr>Mel-frequency Warping</vt:lpstr>
      <vt:lpstr>Mel-frequency Warping (Cont.)</vt:lpstr>
      <vt:lpstr>Mel-frequency Warping (Cont.)</vt:lpstr>
      <vt:lpstr>Mel-frequency Warping (Cont.)</vt:lpstr>
      <vt:lpstr> Discrete Cosine Transform</vt:lpstr>
      <vt:lpstr> Discrete Cosine Transform (Cont.)</vt:lpstr>
      <vt:lpstr>Conclusion and future work</vt:lpstr>
      <vt:lpstr>References</vt:lpstr>
      <vt:lpstr>References (Cont.)</vt:lpstr>
      <vt:lpstr>References (Cont.)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206</cp:revision>
  <dcterms:created xsi:type="dcterms:W3CDTF">2019-01-08T15:20:47Z</dcterms:created>
  <dcterms:modified xsi:type="dcterms:W3CDTF">2019-03-20T21:28:48Z</dcterms:modified>
</cp:coreProperties>
</file>