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32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1" r:id="rId6"/>
    <p:sldId id="282" r:id="rId7"/>
    <p:sldId id="260" r:id="rId8"/>
    <p:sldId id="283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9" r:id="rId19"/>
    <p:sldId id="280" r:id="rId20"/>
    <p:sldId id="277" r:id="rId21"/>
    <p:sldId id="278" r:id="rId22"/>
    <p:sldId id="272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pattFill prst="wdUpDiag">
              <a:fgClr>
                <a:srgbClr val="00B050"/>
              </a:fgClr>
              <a:bgClr>
                <a:schemeClr val="bg1">
                  <a:lumMod val="95000"/>
                </a:schemeClr>
              </a:bgClr>
            </a:pattFill>
            <a:ln>
              <a:solidFill>
                <a:srgbClr val="00B05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32</c:v>
                </c:pt>
                <c:pt idx="2">
                  <c:v>36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pct20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48</c:v>
                </c:pt>
                <c:pt idx="1">
                  <c:v>55</c:v>
                </c:pt>
                <c:pt idx="2">
                  <c:v>45</c:v>
                </c:pt>
                <c:pt idx="3">
                  <c:v>43</c:v>
                </c:pt>
                <c:pt idx="4">
                  <c:v>44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5688448"/>
        <c:axId val="165690368"/>
      </c:barChart>
      <c:catAx>
        <c:axId val="16568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r>
                  <a:rPr lang="en-US" b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5690368"/>
        <c:crosses val="autoZero"/>
        <c:auto val="1"/>
        <c:lblAlgn val="ctr"/>
        <c:lblOffset val="100"/>
        <c:noMultiLvlLbl val="0"/>
      </c:catAx>
      <c:valAx>
        <c:axId val="165690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Correct  Predictions</a:t>
                </a:r>
              </a:p>
            </c:rich>
          </c:tx>
          <c:layout>
            <c:manualLayout>
              <c:xMode val="edge"/>
              <c:yMode val="edge"/>
              <c:x val="1.1550877378497618E-2"/>
              <c:y val="0.191467878601287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5688448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/>
      <c:overlay val="0"/>
      <c:txPr>
        <a:bodyPr/>
        <a:lstStyle/>
        <a:p>
          <a:pPr>
            <a:defRPr>
              <a:solidFill>
                <a:srgbClr val="00206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pattFill prst="wdUpDiag">
              <a:fgClr>
                <a:srgbClr val="00B050"/>
              </a:fgClr>
              <a:bgClr>
                <a:sysClr val="window" lastClr="FFFFFF">
                  <a:lumMod val="95000"/>
                </a:sysClr>
              </a:bgClr>
            </a:pattFill>
            <a:ln>
              <a:solidFill>
                <a:srgbClr val="00B05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21</c:v>
                </c:pt>
                <c:pt idx="2">
                  <c:v>17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pct20">
              <a:fgClr>
                <a:srgbClr val="00B0F0"/>
              </a:fgClr>
              <a:bgClr>
                <a:sysClr val="window" lastClr="FFFFFF"/>
              </a:bgClr>
            </a:pattFill>
            <a:ln>
              <a:solidFill>
                <a:srgbClr val="0070C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2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5615872"/>
        <c:axId val="165618048"/>
      </c:barChart>
      <c:catAx>
        <c:axId val="165615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r>
                  <a:rPr lang="en-US">
                    <a:solidFill>
                      <a:srgbClr val="002060"/>
                    </a:solidFill>
                  </a:rPr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2060"/>
                </a:solidFill>
              </a:defRPr>
            </a:pPr>
            <a:endParaRPr lang="en-US"/>
          </a:p>
        </c:txPr>
        <c:crossAx val="165618048"/>
        <c:crosses val="autoZero"/>
        <c:auto val="1"/>
        <c:lblAlgn val="ctr"/>
        <c:lblOffset val="100"/>
        <c:noMultiLvlLbl val="0"/>
      </c:catAx>
      <c:valAx>
        <c:axId val="165618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rgbClr val="002060"/>
                    </a:solidFill>
                  </a:rPr>
                  <a:t>Incorrect  Predictions</a:t>
                </a:r>
              </a:p>
            </c:rich>
          </c:tx>
          <c:layout>
            <c:manualLayout>
              <c:xMode val="edge"/>
              <c:yMode val="edge"/>
              <c:x val="1.816925444857628E-2"/>
              <c:y val="0.172412709967721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2060"/>
                </a:solidFill>
              </a:defRPr>
            </a:pPr>
            <a:endParaRPr lang="en-US"/>
          </a:p>
        </c:txPr>
        <c:crossAx val="1656158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00206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CFCB49B-BCB3-4590-B47B-F13BFCB646B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CF1AE2-0747-4020-8D97-E4EC506F5F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DCBE34-A825-4FDE-A8D1-913A6A6F37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37D5BC-37BA-4748-B148-DAFBB0E647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CFCB49B-BCB3-4590-B47B-F13BFCB646B8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977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36A-41B6-4CEA-880C-1ABF48E35A50}" type="datetime1">
              <a:rPr lang="en-US" smtClean="0"/>
              <a:t>12/5/2019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3585-3E41-44DC-A068-E682871F5FC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0221-E95E-4408-96C7-00EE6F48168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892C-2C30-4490-A274-86665E7F3CD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3BB-53E6-4616-B947-07698936A3C3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46A3C1-81AA-4624-98DA-F58B511951DB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0B2-F71D-40D1-8B20-0D53E78FB310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9A88-BF6A-4D33-9F93-2312EF1CF7C0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2462-68A6-4A10-A6DA-FBA5DAA0ADFA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1361-2900-4A60-9F17-980E1B8AD8FD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63B0F7-8AC3-4F23-8908-FD2DFB376A5D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D17078-F3D7-4095-AFFD-C37D8B2156D9}" type="datetime1">
              <a:rPr lang="en-US" smtClean="0">
                <a:solidFill>
                  <a:srgbClr val="575F6D"/>
                </a:solidFill>
              </a:rPr>
              <a:t>12/5/2019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94840" y="685800"/>
            <a:ext cx="83239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YANGON TECHNOLOGICAL UNIVERSITY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DEPARTMENT </a:t>
            </a: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OF COMPUTER ENGINEERING</a:t>
            </a:r>
            <a:r>
              <a:rPr dirty="0">
                <a:solidFill>
                  <a:srgbClr val="002060"/>
                </a:solidFill>
              </a:rPr>
              <a:t/>
            </a:r>
            <a:br>
              <a:rPr dirty="0">
                <a:solidFill>
                  <a:srgbClr val="002060"/>
                </a:solidFill>
              </a:rPr>
            </a:b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AND</a:t>
            </a:r>
            <a:r>
              <a:rPr dirty="0">
                <a:solidFill>
                  <a:srgbClr val="002060"/>
                </a:solidFill>
              </a:rPr>
              <a:t/>
            </a:r>
            <a:br>
              <a:rPr dirty="0">
                <a:solidFill>
                  <a:srgbClr val="002060"/>
                </a:solidFill>
              </a:rPr>
            </a:b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INFORMATION TECHNOLOGY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dirty="0">
                <a:solidFill>
                  <a:srgbClr val="002060"/>
                </a:solidFill>
              </a:rPr>
              <a:t/>
            </a:r>
            <a:br>
              <a:rPr dirty="0">
                <a:solidFill>
                  <a:srgbClr val="002060"/>
                </a:solidFill>
              </a:rPr>
            </a:b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634764" y="4993664"/>
            <a:ext cx="27421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Presented By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Ma Khin Aye Chan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M.E CEIT -2 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05824" y="6058505"/>
            <a:ext cx="23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December</a:t>
            </a:r>
            <a:r>
              <a:rPr lang="en-US" sz="18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 </a:t>
            </a:r>
            <a:r>
              <a:rPr lang="en-US" spc="-1" dirty="0">
                <a:solidFill>
                  <a:srgbClr val="002060"/>
                </a:solidFill>
                <a:latin typeface="Times New Roman"/>
                <a:ea typeface="DejaVu Sans"/>
              </a:rPr>
              <a:t>6</a:t>
            </a:r>
            <a:r>
              <a:rPr lang="en-US" sz="18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, </a:t>
            </a:r>
            <a:r>
              <a:rPr lang="en-US" sz="18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2019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005840" y="1647000"/>
            <a:ext cx="71618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Development </a:t>
            </a: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of Children Gender Classification System Using Speech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(</a:t>
            </a:r>
            <a:r>
              <a:rPr lang="en-US" sz="2400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Defense </a:t>
            </a:r>
            <a:r>
              <a:rPr lang="en-US" sz="24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Seminar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964276" y="4979809"/>
            <a:ext cx="2208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Supervised By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Dr. Su Su Maung</a:t>
            </a:r>
            <a:endParaRPr lang="en-US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74545" y="457200"/>
            <a:ext cx="8380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447916" y="1006560"/>
            <a:ext cx="8238884" cy="68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862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Feature Extraction using MFCC Algorithm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Mel-frequency Cepstral Coefﬁcients (MFCCs)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MFCC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technique takes frequency domain as its standard base and thus it    approximates  the  human  system  response  more  closely  than   any   other   system.</a:t>
            </a: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based 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 the  short term  analysis,  and  thus  from  each  frame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speech signal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MFCC  vector  is  computed.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04397" y="5400000"/>
            <a:ext cx="50644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Figure 2: Steps for Computing MFCCs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1295400" y="1297800"/>
            <a:ext cx="5867520" cy="3681360"/>
            <a:chOff x="1295400" y="1297800"/>
            <a:chExt cx="5867520" cy="3681360"/>
          </a:xfrm>
        </p:grpSpPr>
        <p:sp>
          <p:nvSpPr>
            <p:cNvPr id="360" name="CustomShape 3"/>
            <p:cNvSpPr/>
            <p:nvPr/>
          </p:nvSpPr>
          <p:spPr>
            <a:xfrm>
              <a:off x="3099240" y="1864800"/>
              <a:ext cx="1469880" cy="457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Pre-emphasis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61" name="CustomShape 4"/>
            <p:cNvSpPr/>
            <p:nvPr/>
          </p:nvSpPr>
          <p:spPr>
            <a:xfrm>
              <a:off x="1919160" y="2147040"/>
              <a:ext cx="1157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"/>
            <p:cNvSpPr/>
            <p:nvPr/>
          </p:nvSpPr>
          <p:spPr>
            <a:xfrm>
              <a:off x="1295400" y="4344840"/>
              <a:ext cx="2147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MFCC Features</a:t>
              </a:r>
              <a:endParaRPr lang="en-US" sz="16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63" name="CustomShape 6"/>
            <p:cNvSpPr/>
            <p:nvPr/>
          </p:nvSpPr>
          <p:spPr>
            <a:xfrm>
              <a:off x="4569840" y="2180880"/>
              <a:ext cx="606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7"/>
            <p:cNvSpPr/>
            <p:nvPr/>
          </p:nvSpPr>
          <p:spPr>
            <a:xfrm flipH="1" flipV="1">
              <a:off x="1870200" y="4777200"/>
              <a:ext cx="12049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8"/>
            <p:cNvSpPr/>
            <p:nvPr/>
          </p:nvSpPr>
          <p:spPr>
            <a:xfrm>
              <a:off x="4801320" y="3678480"/>
              <a:ext cx="2361600" cy="43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2060"/>
                  </a:solidFill>
                  <a:latin typeface="Times New Roman"/>
                  <a:ea typeface="DejaVu Sans"/>
                </a:rPr>
                <a:t>Fast Fourier Transform</a:t>
              </a:r>
              <a:endParaRPr lang="en-US" sz="1800" b="0" strike="noStrike" spc="-1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66" name="CustomShape 9"/>
            <p:cNvSpPr/>
            <p:nvPr/>
          </p:nvSpPr>
          <p:spPr>
            <a:xfrm>
              <a:off x="4779000" y="4575600"/>
              <a:ext cx="238392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Mel-frequency Warping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67" name="CustomShape 10"/>
            <p:cNvSpPr/>
            <p:nvPr/>
          </p:nvSpPr>
          <p:spPr>
            <a:xfrm>
              <a:off x="5156280" y="1941840"/>
              <a:ext cx="1541160" cy="44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Framing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68" name="CustomShape 11"/>
            <p:cNvSpPr/>
            <p:nvPr/>
          </p:nvSpPr>
          <p:spPr>
            <a:xfrm flipH="1">
              <a:off x="5938560" y="23846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2"/>
            <p:cNvSpPr/>
            <p:nvPr/>
          </p:nvSpPr>
          <p:spPr>
            <a:xfrm>
              <a:off x="5169600" y="2845080"/>
              <a:ext cx="1541160" cy="371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Windowing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70" name="CustomShape 13"/>
            <p:cNvSpPr/>
            <p:nvPr/>
          </p:nvSpPr>
          <p:spPr>
            <a:xfrm>
              <a:off x="3077640" y="4575600"/>
              <a:ext cx="120240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2060"/>
                  </a:solidFill>
                  <a:latin typeface="Times New Roman"/>
                  <a:ea typeface="DejaVu Sans"/>
                </a:rPr>
                <a:t>DCT</a:t>
              </a:r>
              <a:endParaRPr lang="en-US" sz="1600" b="0" strike="noStrike" spc="-1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71" name="CustomShape 14"/>
            <p:cNvSpPr/>
            <p:nvPr/>
          </p:nvSpPr>
          <p:spPr>
            <a:xfrm flipH="1" flipV="1">
              <a:off x="4280400" y="4777200"/>
              <a:ext cx="49680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15"/>
            <p:cNvSpPr/>
            <p:nvPr/>
          </p:nvSpPr>
          <p:spPr>
            <a:xfrm flipH="1">
              <a:off x="5938560" y="32180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16"/>
            <p:cNvSpPr/>
            <p:nvPr/>
          </p:nvSpPr>
          <p:spPr>
            <a:xfrm flipH="1">
              <a:off x="5915160" y="411516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17"/>
            <p:cNvSpPr/>
            <p:nvPr/>
          </p:nvSpPr>
          <p:spPr>
            <a:xfrm>
              <a:off x="2023920" y="1297800"/>
              <a:ext cx="12150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Input Speech Signal</a:t>
              </a:r>
              <a:endParaRPr lang="en-US" sz="16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sp>
        <p:nvSpPr>
          <p:cNvPr id="375" name="CustomShape 18"/>
          <p:cNvSpPr/>
          <p:nvPr/>
        </p:nvSpPr>
        <p:spPr>
          <a:xfrm>
            <a:off x="423360" y="5706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6" name="CustomShape 19"/>
          <p:cNvSpPr/>
          <p:nvPr/>
        </p:nvSpPr>
        <p:spPr>
          <a:xfrm>
            <a:off x="7314120" y="617220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7543800" y="632052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374073" y="304800"/>
            <a:ext cx="76136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55" y="731520"/>
            <a:ext cx="8685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Extracted features points which were collected in the CSV file can be seen in the figure 3.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895480" y="4992120"/>
            <a:ext cx="46472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Fig. 2: Features Extracted from MFCC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3"/>
          <a:stretch/>
        </p:blipFill>
        <p:spPr>
          <a:xfrm>
            <a:off x="1532520" y="1815185"/>
            <a:ext cx="6018840" cy="129420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4"/>
          <a:stretch/>
        </p:blipFill>
        <p:spPr>
          <a:xfrm>
            <a:off x="1837440" y="2934436"/>
            <a:ext cx="5409000" cy="1065600"/>
          </a:xfrm>
          <a:prstGeom prst="rect">
            <a:avLst/>
          </a:prstGeom>
          <a:ln>
            <a:noFill/>
          </a:ln>
        </p:spPr>
      </p:pic>
      <p:pic>
        <p:nvPicPr>
          <p:cNvPr id="383" name="Picture 6"/>
          <p:cNvPicPr/>
          <p:nvPr/>
        </p:nvPicPr>
        <p:blipFill>
          <a:blip r:embed="rId5"/>
          <a:stretch/>
        </p:blipFill>
        <p:spPr>
          <a:xfrm>
            <a:off x="1442520" y="3869498"/>
            <a:ext cx="6018840" cy="1116000"/>
          </a:xfrm>
          <a:prstGeom prst="rect">
            <a:avLst/>
          </a:prstGeom>
          <a:ln>
            <a:noFill/>
          </a:ln>
        </p:spPr>
      </p:pic>
      <p:pic>
        <p:nvPicPr>
          <p:cNvPr id="384" name="Picture 7"/>
          <p:cNvPicPr/>
          <p:nvPr/>
        </p:nvPicPr>
        <p:blipFill>
          <a:blip r:embed="rId6"/>
          <a:stretch/>
        </p:blipFill>
        <p:spPr>
          <a:xfrm>
            <a:off x="1835095" y="4963320"/>
            <a:ext cx="5561640" cy="119916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3671455" y="5997420"/>
            <a:ext cx="20563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Figure 3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13956" y="1062796"/>
            <a:ext cx="845856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</a:t>
            </a:r>
            <a:endParaRPr lang="en-US" sz="2200" b="1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is establishing a mathematical model that separates into male and female based on the features of  children’s speech</a:t>
            </a:r>
            <a:r>
              <a:rPr lang="en-US" sz="220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model is built on the training set and check the accuracy of the model by using it on the testing set. </a:t>
            </a:r>
            <a:endParaRPr lang="en-US" sz="220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 this system, </a:t>
            </a:r>
            <a:r>
              <a:rPr lang="en-US" sz="220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machine learning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 are compared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using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MFCC feature dataset.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rain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and test set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accuracies are observed for five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algorithms. </a:t>
            </a:r>
            <a:endParaRPr lang="en-US" sz="2200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endParaRPr lang="en-US" sz="220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153280" y="617220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1087462"/>
            <a:ext cx="83808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 Classifiers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Random Forest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 (RF)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Artificial Neural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Network (ANN) 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Logistic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Regression (LR)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Support Vector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Machine (SVM)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Gaussian Naive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Bayes (GNB)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457200" y="4957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554302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Results and Discussion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7687" y="1207080"/>
            <a:ext cx="83048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In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this system voice dataset contains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1100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audio records (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534 </a:t>
            </a: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males and 566 females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).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Two testing is done to estimate the </a:t>
            </a: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performance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of the model: k-fold cross validation method and simple train test split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.</a:t>
            </a:r>
            <a:endParaRPr lang="en-US" sz="2200" b="0" strike="noStrike" spc="-1" dirty="0" smtClean="0">
              <a:solidFill>
                <a:srgbClr val="404040"/>
              </a:solidFill>
              <a:latin typeface="Times New Roman"/>
              <a:ea typeface="DejaVu Sans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spc="-1" dirty="0">
                <a:solidFill>
                  <a:srgbClr val="002060"/>
                </a:solidFill>
                <a:latin typeface="Times New Roman"/>
                <a:ea typeface="DejaVu Sans"/>
              </a:rPr>
              <a:t>k-Fold </a:t>
            </a:r>
            <a:r>
              <a:rPr lang="en-US" sz="2200" b="1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Cross-Validation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fold cross validation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 the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models and to get average accuracy result. 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accuracies are shown in the Table </a:t>
            </a: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endParaRPr lang="en-US" sz="2200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8153280" y="609588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71057" y="3810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Results and Discussion(Cont’d</a:t>
            </a: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2685960" y="5932887"/>
            <a:ext cx="37008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Table </a:t>
            </a: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II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.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Cross Validation Score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949207"/>
              </p:ext>
            </p:extLst>
          </p:nvPr>
        </p:nvGraphicFramePr>
        <p:xfrm>
          <a:off x="990600" y="1219200"/>
          <a:ext cx="7239000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2954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10-fold</a:t>
                      </a:r>
                      <a:r>
                        <a:rPr lang="en-US" sz="1800" b="1" cap="none" spc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Cross Validation Score</a:t>
                      </a:r>
                      <a:endParaRPr lang="en-US" sz="1800" b="1" cap="none" spc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7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81724" y="38266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trike="noStrike" spc="-1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Results and Discussion </a:t>
            </a: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153280" y="601992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481724" y="783649"/>
            <a:ext cx="8694720" cy="5756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  <a:spcBef>
                <a:spcPts val="601"/>
              </a:spcBef>
              <a:buClr>
                <a:srgbClr val="002060"/>
              </a:buClr>
            </a:pPr>
            <a:endParaRPr lang="en-US" sz="2200" b="1" strike="noStrike" spc="-1" dirty="0" smtClean="0">
              <a:solidFill>
                <a:srgbClr val="00206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601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strike="noStrike" spc="-1" dirty="0" smtClean="0">
                <a:solidFill>
                  <a:srgbClr val="002060"/>
                </a:solidFill>
                <a:latin typeface="Times New Roman"/>
                <a:ea typeface="Calibri"/>
              </a:rPr>
              <a:t>Simple Train Test Split</a:t>
            </a:r>
            <a:endParaRPr lang="en-US" sz="2200" b="0" strike="noStrike" spc="-1" dirty="0" smtClean="0">
              <a:solidFill>
                <a:srgbClr val="002060"/>
              </a:solidFill>
              <a:latin typeface="Arial"/>
            </a:endParaRP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Calibri"/>
              </a:rPr>
              <a:t>90% of dataset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Calibri"/>
              </a:rPr>
              <a:t> is used as training dataset and </a:t>
            </a: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Calibri"/>
              </a:rPr>
              <a:t>10%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Calibri"/>
              </a:rPr>
              <a:t> is used for testing.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2060"/>
                </a:solidFill>
                <a:latin typeface="Times New Roman"/>
                <a:ea typeface="Calibri"/>
              </a:rPr>
              <a:t>Correct and incorrect predictions can be seen in following bar charts.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 smtClean="0">
              <a:solidFill>
                <a:srgbClr val="00206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i="1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2238120" y="3733920"/>
            <a:ext cx="518040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206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683" y="5638800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Figure 4:Bar Chart for the Number of Correct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redictions</a:t>
            </a:r>
          </a:p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60470" y="1295400"/>
            <a:ext cx="7108843" cy="4170522"/>
            <a:chOff x="960470" y="1295400"/>
            <a:chExt cx="7108843" cy="4170522"/>
          </a:xfrm>
          <a:solidFill>
            <a:schemeClr val="bg1"/>
          </a:solidFill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2170198122"/>
                </p:ext>
              </p:extLst>
            </p:nvPr>
          </p:nvGraphicFramePr>
          <p:xfrm>
            <a:off x="96047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1513" y="3922747"/>
              <a:ext cx="14478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Male=53</a:t>
              </a: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Female=57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2060"/>
                </a:solidFill>
                <a:latin typeface="Times New Roman"/>
                <a:ea typeface="DejaVu Sans"/>
              </a:rPr>
              <a:t>Results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955" y="5334000"/>
            <a:ext cx="69349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Figure 5:Bar Chart for the Number of Incorrect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redictions </a:t>
            </a:r>
          </a:p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1295400"/>
            <a:ext cx="7086600" cy="4170522"/>
            <a:chOff x="990600" y="1295400"/>
            <a:chExt cx="7086600" cy="417052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477391186"/>
                </p:ext>
              </p:extLst>
            </p:nvPr>
          </p:nvGraphicFramePr>
          <p:xfrm>
            <a:off x="99060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9400" y="3922747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Male=53</a:t>
              </a:r>
              <a:endPara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Female=57</a:t>
              </a:r>
              <a:endPara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47280" y="49584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Outlines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57251" y="914400"/>
            <a:ext cx="6399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Objectives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Introduction</a:t>
            </a: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/>
              </a:rPr>
              <a:t>Application Areas</a:t>
            </a:r>
          </a:p>
          <a:p>
            <a:pPr marL="343080" lvl="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/>
              </a:rPr>
              <a:t>Problem Statement</a:t>
            </a:r>
            <a:endParaRPr lang="en-US" sz="2200" spc="-1" dirty="0">
              <a:solidFill>
                <a:srgbClr val="002060"/>
              </a:solidFill>
              <a:latin typeface="Times New Roman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System Design</a:t>
            </a: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/>
              </a:rPr>
              <a:t>Dataset Preparation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Methodology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Results and Discussion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Conclusion</a:t>
            </a: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rmAutofit fontScale="90000"/>
          </a:bodyPr>
          <a:lstStyle/>
          <a:p>
            <a:r>
              <a:rPr lang="en-US" b="0" strike="noStrike" spc="-1" dirty="0" smtClean="0">
                <a:latin typeface="Arial"/>
              </a:rPr>
              <a:t/>
            </a:r>
            <a:br>
              <a:rPr lang="en-US" b="0" strike="noStrike" spc="-1" dirty="0" smtClean="0">
                <a:latin typeface="Arial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30937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206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466" y="5866700"/>
            <a:ext cx="5987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Table III. Performance Measures of Each Classifier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1292"/>
              </p:ext>
            </p:extLst>
          </p:nvPr>
        </p:nvGraphicFramePr>
        <p:xfrm>
          <a:off x="457200" y="1371600"/>
          <a:ext cx="8229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219200"/>
                <a:gridCol w="914400"/>
                <a:gridCol w="990600"/>
                <a:gridCol w="838200"/>
                <a:gridCol w="990600"/>
                <a:gridCol w="990600"/>
              </a:tblGrid>
              <a:tr h="537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Training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94%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quarter" idx="4294967295"/>
          </p:nvPr>
        </p:nvSpPr>
        <p:spPr>
          <a:xfrm>
            <a:off x="457200" y="1295400"/>
            <a:ext cx="83820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the above results: cross validation scores and testing set accuracies, Random Forest performs better compared with other machine learning algorithms to classify the gender of a child using MFCC features of voice. 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678413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206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solidFill>
                <a:srgbClr val="0020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8088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Conclusion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0880" y="838080"/>
            <a:ext cx="8305920" cy="61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gender classification system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implemented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by applying Python programming language and the experimental results has been analyzed.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analysis of the results shows that the performance of the proposed system is good, as the average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accuracy of RF classifier 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is </a:t>
            </a:r>
            <a:r>
              <a:rPr lang="en-US" sz="2200" b="0" strike="noStrike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81% </a:t>
            </a: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219320" y="2724840"/>
            <a:ext cx="6628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Thank you  for your attention!!! </a:t>
            </a:r>
            <a:endParaRPr lang="en-US" sz="36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-5181600" y="693897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 algn="r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Objectives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0880" y="1295280"/>
            <a:ext cx="83808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study the algorithm of feature extraction (MFCC) and machine learning algorithms for classification 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understand  the speech recognition operations in details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implement a gender classifier that can automatically predict the gender of the speaker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2060"/>
              </a:buClr>
            </a:pP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4836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Introduction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43345" y="1247029"/>
            <a:ext cx="830484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Gender classification is to determine a person’s gender, e.g., male or female, based on his or her biometric cues.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 are a number of biometrics which may be used to classify gender such as the face, eyes, fingerprint and hand shape, speech etc.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This system analyzes speech signals to predict the gender of the speaker. </a:t>
            </a:r>
            <a:endParaRPr lang="en-US" sz="2200" b="0" strike="noStrike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4836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002060"/>
                </a:solidFill>
                <a:latin typeface="Times New Roman"/>
              </a:rPr>
              <a:t>Application Areas</a:t>
            </a:r>
            <a:endParaRPr lang="en-US" sz="2400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1000" y="1219320"/>
            <a:ext cx="830484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Automatic Speech Recognition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Human-Computer Interaction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Multimedia Information Retrieval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Commercial Development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Demographic Research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Mobile Applications and Video Games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  <a:buFont typeface="Wingdings" charset="2"/>
              <a:buChar char=""/>
            </a:pPr>
            <a:endParaRPr lang="en-US" sz="2200" spc="-1" dirty="0" smtClean="0">
              <a:solidFill>
                <a:srgbClr val="40404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  <a:buFont typeface="Wingdings" charset="2"/>
              <a:buChar char=""/>
            </a:pPr>
            <a:endParaRPr lang="en-US" sz="2200" spc="-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</a:pPr>
            <a:endParaRPr lang="en-US" sz="2200" spc="-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2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-4038600" y="6096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 algn="r"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002060"/>
                </a:solidFill>
                <a:latin typeface="Times New Roman"/>
              </a:rPr>
              <a:t>Problem Statement</a:t>
            </a:r>
            <a:endParaRPr lang="en-US" sz="2400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0880" y="1295280"/>
            <a:ext cx="83808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2060"/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00206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Due to underdeveloped vocal tract and thin vocal folds in both male and female child, there is no signiﬁcant difference in their acoustic-phonetic properties.</a:t>
            </a:r>
          </a:p>
          <a:p>
            <a:pPr marL="45720">
              <a:spcBef>
                <a:spcPts val="400"/>
              </a:spcBef>
              <a:spcAft>
                <a:spcPts val="300"/>
              </a:spcAft>
              <a:buClr>
                <a:srgbClr val="FFF39D">
                  <a:lumMod val="50000"/>
                </a:srgbClr>
              </a:buClr>
            </a:pPr>
            <a:endParaRPr lang="en-US" sz="2200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1AFA7B-01B1-4B61-91AF-C35B92EEC3FF}" type="slidenum">
              <a:rPr lang="en-US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0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49967" y="22536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System Design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94102" y="648810"/>
            <a:ext cx="6588371" cy="5318918"/>
            <a:chOff x="1435320" y="796320"/>
            <a:chExt cx="6588371" cy="5318918"/>
          </a:xfrm>
        </p:grpSpPr>
        <p:sp>
          <p:nvSpPr>
            <p:cNvPr id="345" name="CustomShape 6"/>
            <p:cNvSpPr/>
            <p:nvPr/>
          </p:nvSpPr>
          <p:spPr>
            <a:xfrm>
              <a:off x="1435320" y="1684440"/>
              <a:ext cx="2698920" cy="773640"/>
            </a:xfrm>
            <a:prstGeom prst="parallelogram">
              <a:avLst>
                <a:gd name="adj" fmla="val 25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Children Speech 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(6 to 11 age range)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1435320" y="2875680"/>
              <a:ext cx="2698920" cy="87264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2060"/>
                  </a:solidFill>
                  <a:latin typeface="Times New Roman"/>
                  <a:ea typeface="DejaVu Sans"/>
                </a:rPr>
                <a:t>Preprocessing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2060"/>
                  </a:solidFill>
                  <a:latin typeface="Times New Roman"/>
                </a:rPr>
                <a:t>(Silence and Unvoiced Speech Removal)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1435320" y="4163760"/>
              <a:ext cx="2639880" cy="66528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2060"/>
                  </a:solidFill>
                  <a:latin typeface="Times New Roman"/>
                  <a:ea typeface="DejaVu Sans"/>
                </a:rPr>
                <a:t>Feature Extraction</a:t>
              </a:r>
              <a:endParaRPr lang="en-US" sz="1800" b="0" strike="noStrike" spc="-1">
                <a:solidFill>
                  <a:srgbClr val="00206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2060"/>
                  </a:solidFill>
                  <a:latin typeface="Times New Roman"/>
                  <a:ea typeface="DejaVu Sans"/>
                </a:rPr>
                <a:t>(MFCCs)</a:t>
              </a:r>
              <a:endParaRPr lang="en-US" sz="1800" b="0" strike="noStrike" spc="-1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48" name="CustomShape 9"/>
            <p:cNvSpPr/>
            <p:nvPr/>
          </p:nvSpPr>
          <p:spPr>
            <a:xfrm>
              <a:off x="1448100" y="5235065"/>
              <a:ext cx="2639880" cy="7797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Classification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42" name="CustomShape 3"/>
            <p:cNvSpPr/>
            <p:nvPr/>
          </p:nvSpPr>
          <p:spPr>
            <a:xfrm>
              <a:off x="4075200" y="5603629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44" name="CustomShape 5"/>
            <p:cNvSpPr/>
            <p:nvPr/>
          </p:nvSpPr>
          <p:spPr>
            <a:xfrm>
              <a:off x="2372040" y="796320"/>
              <a:ext cx="812160" cy="470520"/>
            </a:xfrm>
            <a:prstGeom prst="roundRect">
              <a:avLst>
                <a:gd name="adj" fmla="val 3981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Start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49" name="CustomShape 10"/>
            <p:cNvSpPr/>
            <p:nvPr/>
          </p:nvSpPr>
          <p:spPr>
            <a:xfrm>
              <a:off x="4398817" y="4979798"/>
              <a:ext cx="2521528" cy="1135440"/>
            </a:xfrm>
            <a:prstGeom prst="parallelogram">
              <a:avLst>
                <a:gd name="adj" fmla="val 3514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Predicted Output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2060"/>
                  </a:solidFill>
                  <a:latin typeface="Times New Roman"/>
                  <a:ea typeface="DejaVu Sans"/>
                </a:rPr>
                <a:t>(Male/Female)</a:t>
              </a:r>
              <a:endParaRPr lang="en-US" sz="18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351" name="CustomShape 12"/>
            <p:cNvSpPr/>
            <p:nvPr/>
          </p:nvSpPr>
          <p:spPr>
            <a:xfrm>
              <a:off x="2767680" y="12679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52" name="CustomShape 13"/>
            <p:cNvSpPr/>
            <p:nvPr/>
          </p:nvSpPr>
          <p:spPr>
            <a:xfrm>
              <a:off x="2796840" y="245916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53" name="CustomShape 14"/>
            <p:cNvSpPr/>
            <p:nvPr/>
          </p:nvSpPr>
          <p:spPr>
            <a:xfrm>
              <a:off x="2797200" y="37483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55" name="CustomShape 16"/>
            <p:cNvSpPr/>
            <p:nvPr/>
          </p:nvSpPr>
          <p:spPr>
            <a:xfrm>
              <a:off x="7211531" y="5312258"/>
              <a:ext cx="812160" cy="470520"/>
            </a:xfrm>
            <a:prstGeom prst="roundRect">
              <a:avLst>
                <a:gd name="adj" fmla="val 3981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2060"/>
                  </a:solidFill>
                  <a:latin typeface="Times New Roman"/>
                  <a:ea typeface="DejaVu Sans"/>
                </a:rPr>
                <a:t>End</a:t>
              </a:r>
              <a:endParaRPr lang="en-US" sz="1800" b="0" strike="noStrike" spc="-1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2753842" y="4819625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9" name="CustomShape 3"/>
            <p:cNvSpPr/>
            <p:nvPr/>
          </p:nvSpPr>
          <p:spPr>
            <a:xfrm>
              <a:off x="6746487" y="5547518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3180" y="5975190"/>
            <a:ext cx="3821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Figure 1: System Flow Diagram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6FBBCF-1AD5-4D91-AA58-F1B9F9C402D3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2209800" y="-304800"/>
            <a:ext cx="7772400" cy="1524000"/>
          </a:xfrm>
        </p:spPr>
        <p:txBody>
          <a:bodyPr>
            <a:normAutofit/>
          </a:bodyPr>
          <a:lstStyle/>
          <a:p>
            <a:pPr marL="320040" lvl="0" indent="-318960">
              <a:spcBef>
                <a:spcPts val="0"/>
              </a:spcBef>
            </a:pPr>
            <a:r>
              <a:rPr lang="en-US" sz="2400" spc="-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en-US" sz="2400" spc="-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449967" y="610107"/>
            <a:ext cx="6480175" cy="167322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Firstly, I prepared five Myanmar sentences: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မ</a:t>
            </a: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ဂၤ</a:t>
            </a:r>
            <a:r>
              <a:rPr lang="my-MM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လာပါ</a:t>
            </a:r>
            <a:r>
              <a:rPr lang="en-US" sz="1800" dirty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။</a:t>
            </a:r>
            <a:endParaRPr lang="en-US" sz="1800" dirty="0" smtClean="0">
              <a:solidFill>
                <a:srgbClr val="002060"/>
              </a:solidFill>
              <a:latin typeface="Zawgyi-One" pitchFamily="34" charset="0"/>
              <a:cs typeface="Zawgyi-One" pitchFamily="34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err="1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ေက်းဇူးတင္ပါတ</a:t>
            </a: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ယ္။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err="1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နာမည္ဘယ္လိုေခၚလဲ</a:t>
            </a: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။</a:t>
            </a:r>
            <a:endParaRPr lang="en-US" sz="1800" dirty="0">
              <a:solidFill>
                <a:srgbClr val="002060"/>
              </a:solidFill>
              <a:latin typeface="Zawgyi-One" pitchFamily="34" charset="0"/>
              <a:cs typeface="Zawgyi-One" pitchFamily="34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ဘ</a:t>
            </a:r>
            <a:r>
              <a:rPr lang="en-US" sz="1800" dirty="0" err="1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ယ္သြားမလ</a:t>
            </a: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့</a:t>
            </a:r>
            <a:r>
              <a:rPr lang="en-US" sz="1800" dirty="0" err="1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ို</a:t>
            </a:r>
            <a:r>
              <a:rPr lang="my-MM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လဲ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။</a:t>
            </a:r>
            <a:endParaRPr lang="my-MM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ေနေကာင္းလား</a:t>
            </a:r>
            <a:r>
              <a:rPr lang="en-US" sz="1800" dirty="0" smtClean="0">
                <a:solidFill>
                  <a:srgbClr val="002060"/>
                </a:solidFill>
                <a:latin typeface="Zawgyi-One" pitchFamily="34" charset="0"/>
                <a:cs typeface="Zawgyi-One" pitchFamily="34" charset="0"/>
              </a:rPr>
              <a:t>။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8352" y="6008500"/>
            <a:ext cx="4004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Table I. Recording Specifications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92340"/>
              </p:ext>
            </p:extLst>
          </p:nvPr>
        </p:nvGraphicFramePr>
        <p:xfrm>
          <a:off x="1171438" y="3733800"/>
          <a:ext cx="6858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352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Numbers</a:t>
                      </a:r>
                      <a:r>
                        <a:rPr lang="en-US" sz="2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Channel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Sampling Frequency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44.1 kHz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</a:t>
                      </a:r>
                      <a:r>
                        <a:rPr lang="en-US" sz="2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Bits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2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stomShape 1"/>
          <p:cNvSpPr/>
          <p:nvPr/>
        </p:nvSpPr>
        <p:spPr>
          <a:xfrm>
            <a:off x="304800" y="3048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449967" y="22536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2060"/>
                </a:solidFill>
                <a:latin typeface="Times New Roman"/>
                <a:ea typeface="DejaVu Sans"/>
              </a:rPr>
              <a:t>Dataset Preparation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6FBBCF-1AD5-4D91-AA58-F1B9F9C402D3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838200"/>
            <a:ext cx="8763000" cy="5410200"/>
          </a:xfrm>
        </p:spPr>
        <p:txBody>
          <a:bodyPr>
            <a:noAutofit/>
          </a:bodyPr>
          <a:lstStyle/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used in the system includes total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1100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audio records.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children range in age from 6 years to 11 years.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female records contain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566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samples where male records have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534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samples.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Silence and Unvoiced Speech Removal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speech recordings of children consists of many silence and unvoiced regions. 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Leading/trailing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silence in the audio may not contain much information and thus not useful for the classification. 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removing this silence is done in preprocessing step. 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49967" y="375284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002060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002060"/>
                </a:solidFill>
                <a:latin typeface="Times New Roman"/>
              </a:rPr>
              <a:t>Dataset Preparation (Cont’d)</a:t>
            </a:r>
            <a:endParaRPr lang="en-US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8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7571</TotalTime>
  <Words>1236</Words>
  <Application>Microsoft Office PowerPoint</Application>
  <PresentationFormat>On-screen Show (4:3)</PresentationFormat>
  <Paragraphs>332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551</cp:revision>
  <dcterms:created xsi:type="dcterms:W3CDTF">2019-01-08T15:20:47Z</dcterms:created>
  <dcterms:modified xsi:type="dcterms:W3CDTF">2019-12-05T07:45:01Z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CtrlSoft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