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9" r:id="rId2"/>
    <p:sldId id="260" r:id="rId3"/>
    <p:sldId id="30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30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275" r:id="rId30"/>
    <p:sldId id="267" r:id="rId31"/>
    <p:sldId id="307" r:id="rId32"/>
    <p:sldId id="309" r:id="rId33"/>
    <p:sldId id="26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4660"/>
  </p:normalViewPr>
  <p:slideViewPr>
    <p:cSldViewPr>
      <p:cViewPr>
        <p:scale>
          <a:sx n="70" d="100"/>
          <a:sy n="70" d="100"/>
        </p:scale>
        <p:origin x="-14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19F66-2FA7-4417-BCEA-62A4F852CC40}" type="datetimeFigureOut">
              <a:rPr lang="en-US" smtClean="0"/>
              <a:t>11/3/2019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C7A3A-1422-49E4-B47C-906D3AC53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C7A3A-1422-49E4-B47C-906D3AC531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0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471FAF-9D67-4D18-A257-CB665DA312F9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4F68-FDA0-4187-83F7-F8823318C51F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A89A-21E4-4D5F-BA7A-23AFA46303E7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7555648-056B-435E-BEAF-B8F41C6C6623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4DB4EA2-DB58-413A-9209-C3433904627C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FB0B-CEF6-4E7C-AB3F-1D1CEC1A955E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680-BD69-4063-A048-BE5595516290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D1C939F-0F58-44F3-B4D0-3A6D0350D104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122-417E-4397-BEE2-D7A34D926936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B757400-ACB1-4AE4-98FA-B2888783C8B1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1F6CFF-A7D0-4A7C-ABF2-69AC7978B0B6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65FB43-3F25-4AF7-A865-5E8FB481C725}" type="datetime2">
              <a:rPr lang="en-US" smtClean="0"/>
              <a:t>Sunday, November 3,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6FBBCF-1AD5-4D91-AA58-F1B9F9C402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0" y="228600"/>
            <a:ext cx="8324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YANGON TECHNOLOGICAL UNIVERSITY</a:t>
            </a: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INFORMATION TECHNOLOGY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145" y="515612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 Khin Aye Chan</a:t>
            </a:r>
          </a:p>
          <a:p>
            <a:pPr algn="ctr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M.E CEIT -2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27155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 21, 2019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5146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Development of Children Gender Classification System Using Speech</a:t>
            </a: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(First Seminar)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9182" y="5156123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Supervised By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Su Su Maung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23495"/>
            <a:ext cx="1143000" cy="13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7709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 (Cont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45214769"/>
              </p:ext>
            </p:extLst>
          </p:nvPr>
        </p:nvGraphicFramePr>
        <p:xfrm>
          <a:off x="1066800" y="1828800"/>
          <a:ext cx="67818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0900"/>
                <a:gridCol w="3390900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File Type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.wav format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Duration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 or 3 second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Numbers of Channel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Mono (1 Channel)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Sampling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Frequency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kHz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Number of Bits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16 bits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42672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2: Recording Specification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529945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48307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Silence and Unvoiced Speech Removal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speech recordings of children consists of many silence and unvoiced regions.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Leading/trailing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silence in the audio may not contain much information and thus not useful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classification.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silence is done in preprocessing step.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librosa.effects.trim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function was used to achieve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Extraction using MFCC Algorithm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86800" cy="68580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Mel-frequency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Cepstral Coefﬁcients (MFCCs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sound processing,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-frequency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cepstrum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(MFC) is a representation of the short-term power spectrum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sound.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power spectrum describes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distribution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 into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frequency components composing that signal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MFCCs are coefficients that collectively make up an MFC.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369994" y="5615510"/>
            <a:ext cx="506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Fig. 2: Steps for Computing MFCCs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z="1600" smtClean="0"/>
              <a:t>13</a:t>
            </a:fld>
            <a:endParaRPr lang="en-US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084202" y="786425"/>
            <a:ext cx="5392798" cy="3682362"/>
            <a:chOff x="1084202" y="786425"/>
            <a:chExt cx="5392798" cy="3682362"/>
          </a:xfrm>
        </p:grpSpPr>
        <p:sp>
          <p:nvSpPr>
            <p:cNvPr id="4" name="Rectangle 3"/>
            <p:cNvSpPr/>
            <p:nvPr/>
          </p:nvSpPr>
          <p:spPr>
            <a:xfrm>
              <a:off x="2523004" y="1353344"/>
              <a:ext cx="1470783" cy="45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Pre-emphasis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43148" y="1635619"/>
              <a:ext cx="11584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84202" y="3860737"/>
              <a:ext cx="2148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MFCC Features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993787" y="1669433"/>
              <a:ext cx="6076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1295575" y="4266393"/>
              <a:ext cx="1206029" cy="2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225234" y="3166974"/>
              <a:ext cx="2251766" cy="436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Fast Fourier Transform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02949" y="4063999"/>
              <a:ext cx="2251766" cy="404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Mel-frequency Warping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580022" y="1430222"/>
              <a:ext cx="1542195" cy="4429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Framing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5364529" y="1873150"/>
              <a:ext cx="2" cy="4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593431" y="2333575"/>
              <a:ext cx="1542193" cy="372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Windowing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01604" y="4063999"/>
              <a:ext cx="1203368" cy="4047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DCT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Straight Arrow Connector 67"/>
            <p:cNvCxnSpPr>
              <a:endCxn id="57" idx="3"/>
            </p:cNvCxnSpPr>
            <p:nvPr/>
          </p:nvCxnSpPr>
          <p:spPr>
            <a:xfrm flipH="1" flipV="1">
              <a:off x="3704972" y="4266393"/>
              <a:ext cx="497978" cy="2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364532" y="2706549"/>
              <a:ext cx="2" cy="4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341006" y="3603574"/>
              <a:ext cx="2" cy="460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47800" y="786425"/>
              <a:ext cx="121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Input Speech Signal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7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7709"/>
            <a:ext cx="75438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1: Pre-emphasis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533400"/>
            <a:ext cx="84582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the structure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human 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production system, damping occurs in high-frequency regions.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Especially, higher frequencies will have less energy compared to the lower ones, thus,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poor results with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prediction model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cope with this, a high pass filter is applied on the signal in order to enhance 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components.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filter increases the energy of higher frequency signal and decrease the energy of lower frequency signal and obtain a much evenly distributed spectrum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called the pre-emphasizing step.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romanL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2954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127" y="-228600"/>
            <a:ext cx="7467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Pre-emphasis (Cont.)</a:t>
            </a:r>
            <a:endParaRPr lang="en-US" sz="2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153400" cy="4572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Widely used pre-emphasis filter is given as,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endParaRPr lang="en-US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 Y[n] = pre-emphasis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signal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x[n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] = input signal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∝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filter coefficient</a:t>
                </a:r>
                <a:endParaRPr lang="en-US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my computation, the value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∝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set to 0.97 which is a general setting value.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153400" cy="4572000"/>
              </a:xfrm>
              <a:blipFill rotWithShape="1">
                <a:blip r:embed="rId2"/>
                <a:stretch>
                  <a:fillRect l="-224" r="-1121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0200" y="1990576"/>
                <a:ext cx="5120640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000" i="0">
                              <a:latin typeface="Cambria Math"/>
                              <a:cs typeface="Times New Roman" pitchFamily="18" charset="0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000" i="0">
                              <a:latin typeface="Cambria Math"/>
                              <a:cs typeface="Times New Roman" pitchFamily="18" charset="0"/>
                            </a:rPr>
                            <m:t>n</m:t>
                          </m:r>
                        </m:e>
                      </m:d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ea typeface="Cambria Math"/>
                          <a:cs typeface="Times New Roman" pitchFamily="18" charset="0"/>
                        </a:rPr>
                        <m:t>∝∗</m:t>
                      </m:r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ea typeface="Cambria Math"/>
                          <a:cs typeface="Times New Roman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000" i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1000" i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nor/>
                        </m:rPr>
                        <a:rPr lang="en-US" sz="1000" i="0">
                          <a:latin typeface="Cambria Math"/>
                          <a:ea typeface="Cambria Math"/>
                          <a:cs typeface="Times New Roman" pitchFamily="18" charset="0"/>
                        </a:rPr>
                        <m:t>, ∝≈(0.95−0.97)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990576"/>
                <a:ext cx="5120640" cy="246221"/>
              </a:xfrm>
              <a:prstGeom prst="rect">
                <a:avLst/>
              </a:prstGeom>
              <a:blipFill rotWithShape="1"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Pre-emphasis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831229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3: Pre-emphasizing an Audio Signal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6784188" cy="4114800"/>
          </a:xfrm>
        </p:spPr>
      </p:pic>
    </p:spTree>
    <p:extLst>
      <p:ext uri="{BB962C8B-B14F-4D97-AF65-F5344CB8AC3E}">
        <p14:creationId xmlns:p14="http://schemas.microsoft.com/office/powerpoint/2010/main" val="24993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2: Framing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839200" cy="53641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all voice analysis methods, also MFCC method is applied along the short portions where voice has stationary acoustic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process of blocking the speech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short portion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n 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known as frames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time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generally selected as 20-30 milliseconds a shift of 10-15 milliseconds along the signal.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signal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framed into 25ms,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 length for a 16kHz signal is 0.025*16000 = 400 samples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 frame shift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(160 samples), which allows some overlap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frames,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first 400 sample frame starts at sample 0, the next 400 sample frame starts at sample 160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until the end of the speech file is reached.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81000"/>
            <a:ext cx="8297142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3: Windowing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57912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framing step, each individual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windowed using window function.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the above frames is multiplied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window function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minimize signal discontinuities at the beginning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the end of each frame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step makes the end of each frame connects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smoothly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beginning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next.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MFCC uses hamming window and the equation is as follows: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n =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each frame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Y(n)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Output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x(n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Input Signal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W(n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Hamming window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387334"/>
                <a:ext cx="211628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 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387334"/>
                <a:ext cx="2116285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3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-381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Windowing (Cont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343900" cy="4983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Hamming window has the following form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§"/>
            </a:pPr>
            <a:endParaRPr lang="en-US" sz="2000" dirty="0" smtClean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0 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−1,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window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length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93818" y="1449099"/>
                <a:ext cx="3962400" cy="4840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=0.54−0.46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l-GR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818" y="1449099"/>
                <a:ext cx="3962400" cy="484043"/>
              </a:xfrm>
              <a:prstGeom prst="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14600"/>
            <a:ext cx="5029199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2318" y="6179127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4: Hamming Window with 1000 samples 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71905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Applied Research Area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Flow Diagram for the Proposed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Dataset Preparation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 Extraction Using MFCC Algorithm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382" y="436929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Windowing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569589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5: Windowing of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udio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rame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9200"/>
            <a:ext cx="6019800" cy="4476690"/>
          </a:xfrm>
        </p:spPr>
      </p:pic>
    </p:spTree>
    <p:extLst>
      <p:ext uri="{BB962C8B-B14F-4D97-AF65-F5344CB8AC3E}">
        <p14:creationId xmlns:p14="http://schemas.microsoft.com/office/powerpoint/2010/main" val="41488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4: Fast Fourier Transform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066800"/>
                <a:ext cx="8686800" cy="51816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FFT is a process of converting time domain into frequency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-point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FFT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each frame to calculate the frequency spectrum, which is also called Short-Time Fourier-Transform (STFT), where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is typically 256 or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512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After that,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compute the power spectrum (periodogram) using the following equation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 smtClean="0"/>
                  <a:t> 	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where</a:t>
                </a:r>
                <a:r>
                  <a:rPr lang="en-US" sz="2000" dirty="0"/>
                  <a:t>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=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frame of signal </a:t>
                </a:r>
                <a:r>
                  <a:rPr lang="en-US" sz="2000" i="1" dirty="0" smtClean="0"/>
                  <a:t>x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066800"/>
                <a:ext cx="8686800" cy="5181600"/>
              </a:xfrm>
              <a:blipFill rotWithShape="1">
                <a:blip r:embed="rId2"/>
                <a:stretch>
                  <a:fillRect l="-14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4008796"/>
                <a:ext cx="176574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cs typeface="Times New Roman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𝐹𝐹𝑇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08796"/>
                <a:ext cx="176574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7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Fast Fourier Transform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639214" cy="38862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5591145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6: Power Spectrum using FFT=2048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5715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5: Mel-frequency Warping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6096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is mel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scale?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Mel scale relates perceived frequency, or pitch, of a pure tone to its actual measured frequency.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Humans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much better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recognizing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small changes in pitch at low frequencies than they are at high frequencies.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Incorporating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scale makes our features match more closely what humans hear.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formula for converting from frequency to Mel scale is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go from Mels back to frequency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43399" y="4953000"/>
                <a:ext cx="2819400" cy="64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=1125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(1+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700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4953000"/>
                <a:ext cx="2819400" cy="640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399" y="5853545"/>
                <a:ext cx="3244991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(m) = 700 (exp (m/1125) -1)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99" y="5853545"/>
                <a:ext cx="3244991" cy="457200"/>
              </a:xfrm>
              <a:prstGeom prst="rect">
                <a:avLst/>
              </a:prstGeom>
              <a:blipFill rotWithShape="1">
                <a:blip r:embed="rId3"/>
                <a:stretch>
                  <a:fillRect t="-3797" r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5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Mel-frequency Warping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3058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convert the obtained amplitude spectrum into mel-scale, a filter set placed linearly with respect to mel-scale is used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set consists of triangle band pass filters that are overlapping 50%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generally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filter coefficient is selected between 20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40.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filter in the filter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triangular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starting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the first point, reach its peak at the second point, then return to zero at the 3rd 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second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will start at the 2nd point, reach its max at the 3rd, then be zero at the 4th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Mel-frequency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Warping (Cont.)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10600" cy="5410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stage, mel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filterbank energies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obtained by multiplying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spectrum of the signal with mel filter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bank.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Take the log of each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energies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above step and get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 filterbank energies.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691" y="914400"/>
            <a:ext cx="4876800" cy="327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4191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7: Mel Filter Bank 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Mel-frequency Warping (Cont.)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603328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Fig. 8: Plot of  Filter Bank Energies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876800" cy="3581400"/>
          </a:xfrm>
        </p:spPr>
      </p:pic>
    </p:spTree>
    <p:extLst>
      <p:ext uri="{BB962C8B-B14F-4D97-AF65-F5344CB8AC3E}">
        <p14:creationId xmlns:p14="http://schemas.microsoft.com/office/powerpoint/2010/main" val="39575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-457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6: Discrete Cosine Transform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is applied on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log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obtained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from the triangular band pass filters to have L mel-scale cepstral coefficients. </a:t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DCT formula is shown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below: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Where: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 = number of triangular band pass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filters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	      L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= number of mel-scale cepstral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coefficient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DCT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transforms the frequency domain into a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time domain. 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Typically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, for Automatic Speech Recognition (ASR), the resulting cepstral coefficients 2-13 are retained and the rest are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discarded.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 resulting features (12 numbers for each frame) are called Mel Frequency Cepstral Coefficients.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200" y="838200"/>
                <a:ext cx="8610600" cy="5211763"/>
              </a:xfrm>
              <a:blipFill rotWithShape="1">
                <a:blip r:embed="rId2"/>
                <a:stretch>
                  <a:fillRect l="-142" r="-708" b="-8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7400" y="2403764"/>
                <a:ext cx="5284716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cs typeface="Times New Roman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/>
                                    <a:cs typeface="Times New Roman" pitchFamily="18" charset="0"/>
                                  </a:rPr>
                                  <m:t>−0.5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e>
                        </m:func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m=1,2…L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403764"/>
                <a:ext cx="5284716" cy="457200"/>
              </a:xfrm>
              <a:prstGeom prst="rect">
                <a:avLst/>
              </a:prstGeom>
              <a:blipFill rotWithShape="1">
                <a:blip r:embed="rId3"/>
                <a:stretch>
                  <a:fillRect t="-86076" b="-1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4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1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Discrete Cosine Transform (Cont.)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0184" y="4832489"/>
            <a:ext cx="6027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Numeric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epresentation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MFCC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Matrix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54102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numpy array of size (numbers of frames by number of coefficients) containing features.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row holds one feature vector.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5105400" cy="3689489"/>
          </a:xfrm>
        </p:spPr>
      </p:pic>
    </p:spTree>
    <p:extLst>
      <p:ext uri="{BB962C8B-B14F-4D97-AF65-F5344CB8AC3E}">
        <p14:creationId xmlns:p14="http://schemas.microsoft.com/office/powerpoint/2010/main" val="28678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 and future work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4691" y="990600"/>
            <a:ext cx="8638309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I finished part of data collection, continued to record voice from children of each grade.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audio records are preprocessed, do feature extraction with MFCC algorithm and voice feature dataset will be created.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feature dataset is completely established ,the next step is gender classification by Random Forest Classifier.   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study the algorithms of feature extraction (MFCC) and classification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understand  the speech recognition operations in details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implement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gender classifier that can automatically predict the gender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speaker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610600" cy="6553200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Pravin Bhaskar Ramteke , Amulya A. Dixit , Sujata Supanekar , Nagraj V. Dharwadkar , and Shashidhar G. Koolagudi , “ Gender Identiﬁcation From Children’s Speech ”, Published in: Proceedings of 2018 Eleventh International Conference on Contemporary Computing (IC3), 2-4 August, 2018, Noida, India.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Raahul, R Sapthagiri, K Pankaj and V Vijayarajan, “Voice based gender classification using machine learning” ,Published in: IOP Conf. Series: Materials Science and Engineering, 14th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ICSET-2017.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github.com/davidpraise45/Audio-Signal-Processing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458200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https://en.wikipedia.org/wiki/High-pass_filter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https://en.wikipedia.org/wiki/Low-pass_filter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https://www.researchgate.net/publication/261423419_Gender_identification_of_a_speaker_using_MFCC_and_GMM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www.kaggle.com/ybonde/log-spectrogram-and-mfcc-filter-bank-example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haythamfayek.com/2016/04/21/speech-processing-for-machine-learning.html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://waset.org/publications/10008047/the-capacity-of-mel-frequency-cepstral-coefficients-for-speech-recognition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 (Cont.)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077200" cy="494995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http://practicalcryptography.com/miscellaneous/machine-learning/guide-mel-frequency-cepstral-coefficients-mfccs/#computing-the-mel-filterbank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https://www.researchgate.net/publication/271250372_An_Approach_to_Extract_Feature_using_MFCC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9B8D-FC12-4ADE-BEB2-ED611D7190B1}" type="slidenum">
              <a:rPr lang="en-US" sz="1600" b="1" smtClean="0">
                <a:latin typeface="Times New Roman" pitchFamily="18" charset="0"/>
                <a:cs typeface="Times New Roman" pitchFamily="18" charset="0"/>
              </a:rPr>
              <a:t>33</a:t>
            </a:fld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2724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Thank you  for your attention!!!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7467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5344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classification is to determine a person’s gender, e.g., male or female, based on his or her biometric cues.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a number of biometrics which may be used to classify gender such as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eyes, fingerprint and hand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shape, 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system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aims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analyzing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speech signals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predict the gender of the speaker.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Applied Research Area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today’s increasingly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mobile connected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world, having hands free interface options is critical.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Speech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recognition technology, also called voice command, allows users to interact with and control technologies by speaking to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 classification is widely used in automatic speech recognition systems to recognize a speaker  speaking continuously in any language.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need for gender classification from speech also arises in several situations such as 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peech synthesis, speaker recognition, acoustic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analysis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(heart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beat,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pulse)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sorting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telephone calls by gender for gender sensitive surveys.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Gender identiﬁcation of children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difﬁcult than adults, it is confusing to identify whether the speaking child is male or female.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underdeveloped vocal tract and thin vocal folds in both male and female child, there is no signiﬁcant difference in their acoustic-phonetic properties.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69622" y="5867400"/>
            <a:ext cx="4232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Fig. 1: System Flow Diagram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FBBCF-1AD5-4D91-AA58-F1B9F9C402D3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t>7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90800" y="559976"/>
            <a:ext cx="5105400" cy="5002623"/>
            <a:chOff x="2588682" y="559977"/>
            <a:chExt cx="2869733" cy="3054394"/>
          </a:xfrm>
        </p:grpSpPr>
        <p:sp>
          <p:nvSpPr>
            <p:cNvPr id="4" name="Rounded Rectangle 3"/>
            <p:cNvSpPr/>
            <p:nvPr/>
          </p:nvSpPr>
          <p:spPr>
            <a:xfrm>
              <a:off x="2961686" y="559977"/>
              <a:ext cx="457201" cy="2880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Start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2588682" y="1102303"/>
              <a:ext cx="1295400" cy="473044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Children Speech (6 to 11 age range)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84427" y="1829657"/>
              <a:ext cx="1033309" cy="27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Preprocessing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6259" y="2363057"/>
              <a:ext cx="1033309" cy="40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Feature Extraction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(MFCCs)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806727" y="3022400"/>
              <a:ext cx="774509" cy="476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Classification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(Random Forest)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Parallelogram 10"/>
            <p:cNvSpPr/>
            <p:nvPr/>
          </p:nvSpPr>
          <p:spPr>
            <a:xfrm>
              <a:off x="3716868" y="2957014"/>
              <a:ext cx="1143385" cy="657357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Predicted Output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(Male/Female)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581236" y="3270503"/>
              <a:ext cx="2255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985904" y="3140069"/>
              <a:ext cx="472511" cy="2880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End</a:t>
              </a:r>
              <a:endPara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>
              <a:off x="3184013" y="847992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>
              <a:stCxn id="11" idx="2"/>
              <a:endCxn id="43" idx="1"/>
            </p:cNvCxnSpPr>
            <p:nvPr/>
          </p:nvCxnSpPr>
          <p:spPr>
            <a:xfrm flipV="1">
              <a:off x="4778083" y="3284077"/>
              <a:ext cx="207821" cy="16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00400" y="1575347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198283" y="2108747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201082" y="2769855"/>
              <a:ext cx="0" cy="2543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4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47545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Firstly, I prepared 10 Myanmar sentences: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မ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ဂ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င်္လာပါ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ေက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ျးဇူးတင်ပါတ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ယ်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နာမည်ဘယ်လိုေခါ်လဲ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ဘယ 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်သွားမလို့လဲ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ေနေကာင်းလား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စာေမးပွဲေြဖနိုင်လား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အေမကိုေခါ်လာခဲ့ပါ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ဘာ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ြဖစ်လို့လဲ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ဘယ</a:t>
            </a: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်မှာေနသလဲ</a:t>
            </a:r>
          </a:p>
          <a:p>
            <a:pPr marL="800100" lvl="1" indent="-342900" algn="just">
              <a:lnSpc>
                <a:spcPct val="150000"/>
              </a:lnSpc>
              <a:buClrTx/>
              <a:buFont typeface="+mj-lt"/>
              <a:buAutoNum type="arabicPeriod"/>
            </a:pPr>
            <a:r>
              <a:rPr lang="my-MM" sz="1600" dirty="0" smtClean="0">
                <a:latin typeface="Times New Roman" pitchFamily="18" charset="0"/>
                <a:cs typeface="Times New Roman" pitchFamily="18" charset="0"/>
              </a:rPr>
              <a:t>ဘာ၀ါသနာပါလဲ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7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-152400"/>
            <a:ext cx="83820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Dataset Preparation (Cont.)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382000" cy="4678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 will collect audio files from children of KG to Grade V (age range 6 to 11 years).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year, a boy and a girl are selected and speak the above mentioned sentences repeatedly about 15 times and record their voice in quiet classrooms.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Right now, I have 750 audio files for the first five sentences.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6FBBCF-1AD5-4D91-AA58-F1B9F9C402D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69013"/>
              </p:ext>
            </p:extLst>
          </p:nvPr>
        </p:nvGraphicFramePr>
        <p:xfrm>
          <a:off x="2029691" y="4291737"/>
          <a:ext cx="48768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</a:tblGrid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Grade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Female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KG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48891" y="5897479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3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5525</TotalTime>
  <Words>1859</Words>
  <Application>Microsoft Office PowerPoint</Application>
  <PresentationFormat>On-screen Show (4:3)</PresentationFormat>
  <Paragraphs>278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Oriel</vt:lpstr>
      <vt:lpstr>PowerPoint Presentation</vt:lpstr>
      <vt:lpstr>PowerPoint Presentation</vt:lpstr>
      <vt:lpstr>Objectives</vt:lpstr>
      <vt:lpstr>Introduction</vt:lpstr>
      <vt:lpstr>Applied Research Area</vt:lpstr>
      <vt:lpstr>Problem Statement</vt:lpstr>
      <vt:lpstr>PowerPoint Presentation</vt:lpstr>
      <vt:lpstr>Dataset Preparation</vt:lpstr>
      <vt:lpstr>Dataset Preparation (Cont.)</vt:lpstr>
      <vt:lpstr>Dataset Preparation (Cont.)</vt:lpstr>
      <vt:lpstr>Data Preprocessing</vt:lpstr>
      <vt:lpstr>Feature Extraction using MFCC Algorithm </vt:lpstr>
      <vt:lpstr>PowerPoint Presentation</vt:lpstr>
      <vt:lpstr>Step 1: Pre-emphasis </vt:lpstr>
      <vt:lpstr>     Pre-emphasis (Cont.)</vt:lpstr>
      <vt:lpstr>Pre-emphasis (Cont.)</vt:lpstr>
      <vt:lpstr> step 2: Framing </vt:lpstr>
      <vt:lpstr> step 3: Windowing</vt:lpstr>
      <vt:lpstr>Windowing (Cont.)</vt:lpstr>
      <vt:lpstr>Windowing (Cont.)</vt:lpstr>
      <vt:lpstr>Step 4: Fast Fourier Transform</vt:lpstr>
      <vt:lpstr>Fast Fourier Transform (Cont.)</vt:lpstr>
      <vt:lpstr>Step 5: Mel-frequency Warping</vt:lpstr>
      <vt:lpstr>Mel-frequency Warping (Cont.)</vt:lpstr>
      <vt:lpstr>Mel-frequency Warping (Cont.)</vt:lpstr>
      <vt:lpstr>Mel-frequency Warping (Cont.)</vt:lpstr>
      <vt:lpstr> step 6: Discrete Cosine Transform</vt:lpstr>
      <vt:lpstr> Discrete Cosine Transform (Cont.)</vt:lpstr>
      <vt:lpstr>Conclusion and future work</vt:lpstr>
      <vt:lpstr>References</vt:lpstr>
      <vt:lpstr>References (Cont.)</vt:lpstr>
      <vt:lpstr>References (Cont.)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265</cp:revision>
  <dcterms:created xsi:type="dcterms:W3CDTF">2019-01-08T15:20:47Z</dcterms:created>
  <dcterms:modified xsi:type="dcterms:W3CDTF">2019-11-03T11:38:09Z</dcterms:modified>
</cp:coreProperties>
</file>