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  <p:sldMasterId id="2147483804" r:id="rId4"/>
  </p:sldMasterIdLst>
  <p:notesMasterIdLst>
    <p:notesMasterId r:id="rId35"/>
  </p:notesMasterIdLst>
  <p:sldIdLst>
    <p:sldId id="256" r:id="rId5"/>
    <p:sldId id="257" r:id="rId6"/>
    <p:sldId id="260" r:id="rId7"/>
    <p:sldId id="261" r:id="rId8"/>
    <p:sldId id="263" r:id="rId9"/>
    <p:sldId id="264" r:id="rId10"/>
    <p:sldId id="265" r:id="rId11"/>
    <p:sldId id="266" r:id="rId12"/>
    <p:sldId id="284" r:id="rId13"/>
    <p:sldId id="285" r:id="rId14"/>
    <p:sldId id="286" r:id="rId15"/>
    <p:sldId id="269" r:id="rId16"/>
    <p:sldId id="268" r:id="rId17"/>
    <p:sldId id="270" r:id="rId18"/>
    <p:sldId id="290" r:id="rId19"/>
    <p:sldId id="289" r:id="rId20"/>
    <p:sldId id="272" r:id="rId21"/>
    <p:sldId id="273" r:id="rId22"/>
    <p:sldId id="274" r:id="rId23"/>
    <p:sldId id="275" r:id="rId24"/>
    <p:sldId id="277" r:id="rId25"/>
    <p:sldId id="280" r:id="rId26"/>
    <p:sldId id="276" r:id="rId27"/>
    <p:sldId id="278" r:id="rId28"/>
    <p:sldId id="287" r:id="rId29"/>
    <p:sldId id="279" r:id="rId30"/>
    <p:sldId id="288" r:id="rId31"/>
    <p:sldId id="281" r:id="rId32"/>
    <p:sldId id="29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7E71-794B-4694-B165-0DA70A667C5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691C1-A718-42C8-BD67-E637E6B28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91C1-A718-42C8-BD67-E637E6B286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C7A3A-1422-49E4-B47C-906D3AC531D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0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F7FD45-C752-4B2D-BE3B-DC9CADA8D663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4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37EF-2B94-4184-B425-7ED674FB5250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2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D49-3F8A-443C-BEBE-B2B9302F21A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37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921F81-A32F-4F7F-832F-505F8EAFBC0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0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8AF3AA-5F46-4908-A5D7-D741FF464176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E36057-604E-4A88-B995-D5F07CB23815}" type="datetime2">
              <a:rPr lang="en-US" smtClean="0">
                <a:solidFill>
                  <a:srgbClr val="FFF39D"/>
                </a:solidFill>
              </a:rPr>
              <a:t>Wednesday, June 26,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7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0984-1A92-4034-8F34-1480F3DA17C0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477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2160-A926-458D-983A-86C4087E4584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01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55F305-566A-486B-8923-A792FBB8FF57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5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002C-2918-49ED-8010-4B092E393D82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4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3B505-88AE-4CB9-9954-E2039C113BD3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7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9DC7CA-5FFB-4A78-8133-2BBA0C020EF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37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04560A-5340-4905-896D-4B8CFF220303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15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262-3EC1-4586-A18A-8A0F32F447FD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21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0C5D-DCE9-491D-8630-4AE547E3A43B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13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8488BC-0035-4C0E-A8B3-B3B412B477EC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554901-F598-406D-A938-C3A7F6A17415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16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8CA365-5C2F-4230-B71F-E56E88E93AC1}" type="datetime2">
              <a:rPr lang="en-US" smtClean="0">
                <a:solidFill>
                  <a:srgbClr val="FFF39D"/>
                </a:solidFill>
              </a:rPr>
              <a:t>Wednesday, June 26,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A533-A02C-4D3C-A7C4-3C9E1AFB9E17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7507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C037-37DC-40E9-B28E-F90F120BA062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42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442ED4-70D0-43B5-990E-6C43DDABB335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27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CC1-F9FC-4C14-BB93-2A2DB002160D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0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40FAA9-3AF2-470A-B704-4BF227C062F5}" type="datetime2">
              <a:rPr lang="en-US" smtClean="0">
                <a:solidFill>
                  <a:srgbClr val="FFF39D"/>
                </a:solidFill>
              </a:rPr>
              <a:t>Wednesday, June 26,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1BA099-9A7E-4384-9A40-221A2B1CD1C1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38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0BABD1-005F-428B-9554-37276E53A3FD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8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A4C-9236-4333-A949-CB8ABCE57CD5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1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675-658E-4ADE-9820-7D7E3BAA8AE3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2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BD5ADF-93EB-40CF-857A-BE971ECD4B2A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2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5B7CA3-0CD1-417B-BAFA-B1D8E3D10440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45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C559E0-98A4-4502-B0FF-4698BCA1519E}" type="datetime2">
              <a:rPr lang="en-US" smtClean="0">
                <a:solidFill>
                  <a:srgbClr val="FFF39D"/>
                </a:solidFill>
              </a:rPr>
              <a:t>Wednesday, June 26,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9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D791-EF9A-4B52-8E92-5EF808E66ABF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10306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082D-4685-46EE-B217-A0C530F79538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0593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29500B-6594-4BF8-9A9C-B3507BDCE8FC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22B8-0DEC-452B-BB62-510F0976519D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67544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A4C4-2DDC-4009-865F-44F757C1287B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7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3DEBDE-D2A2-4F9A-B682-8E2A7354BE36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43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6B051F-192D-4A09-92FC-4E7325A843CF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24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991-C76B-4F48-94C7-3CE89A4DD15F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469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D964-5753-4DB4-BF86-997C6E82B4A7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4FDA-9C3C-496D-AA61-8F9E6A584ED7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7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6912A0-A9C5-4AF1-93AA-9A2EB37405C1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4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9CF3-723D-4D04-AD30-F300B1784CFE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CF9DD5-D68B-4C97-B4E2-EC9AE4372D2A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4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B8A9BC-7C8C-49ED-B7AA-B1A05DE94610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1873E4-8E48-45BE-9842-1E7DA15D60B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F64B0D-47F5-401D-8B3F-FB942B958224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06A0B7D-C178-4D19-A955-4B7866BF84C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7690F0-C5F2-4C19-8387-A256A3757F91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7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Extraction from Children’s Speech for Gender Classification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25923" y="4271090"/>
            <a:ext cx="8077200" cy="1749552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marL="0" indent="0" algn="ctr">
              <a:buNone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marL="0" indent="0" algn="ctr">
              <a:buNone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NCSE2019-CEIT002</a:t>
            </a:r>
            <a:endParaRPr lang="en-US" sz="7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583" y="865696"/>
            <a:ext cx="682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National Conference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 Science and Engineering 2019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596305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-28</a:t>
            </a:r>
            <a:r>
              <a:rPr lang="en-US" baseline="30000" dirty="0" smtClean="0"/>
              <a:t>th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June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36" y="556003"/>
            <a:ext cx="1388091" cy="1616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6692"/>
            <a:ext cx="134316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6447" y="1"/>
            <a:ext cx="7543800" cy="136164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439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Hamming window has the following form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0 ≤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−1,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window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25663" y="1475192"/>
                <a:ext cx="3962400" cy="5275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=0.54−0.46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l-GR" sz="2000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63" y="1475192"/>
                <a:ext cx="3962400" cy="527580"/>
              </a:xfrm>
              <a:prstGeom prst="rect">
                <a:avLst/>
              </a:prstGeom>
              <a:blipFill rotWithShape="1">
                <a:blip r:embed="rId2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502919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6179127"/>
            <a:ext cx="556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Fig. 3: Hamming Window with 1000 samples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447" y="790142"/>
            <a:ext cx="8297142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5695890"/>
            <a:ext cx="563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4: Windowing of an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udio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rame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019800" cy="4476690"/>
          </a:xfrm>
        </p:spPr>
      </p:pic>
    </p:spTree>
    <p:extLst>
      <p:ext uri="{BB962C8B-B14F-4D97-AF65-F5344CB8AC3E}">
        <p14:creationId xmlns:p14="http://schemas.microsoft.com/office/powerpoint/2010/main" val="39546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762000"/>
                <a:ext cx="8534400" cy="51816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Step 4: Fast Fourier Transform (FFT)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FT is a 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process of converting time domain into frequency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-point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FFT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is applied on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each frame to calculate the frequency spectrum, which is also called Short-Time Fourier-Transform (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STFT).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After that,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compute 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power spectrum (periodogram)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using the following equation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smtClean="0"/>
                  <a:t> 	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=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frame of signal 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762000"/>
                <a:ext cx="8534400" cy="5181600"/>
              </a:xfrm>
              <a:blipFill rotWithShape="1">
                <a:blip r:embed="rId2"/>
                <a:stretch>
                  <a:fillRect l="-929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29000" y="4114800"/>
                <a:ext cx="176574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𝐹𝐹𝑇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14800"/>
                <a:ext cx="176574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715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533400"/>
            <a:ext cx="8534400" cy="6096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 5: Mel-frequency Warping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main process  in this step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convert the frequency spectrum to Mel spectrum.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Mel scale relates perceived frequency, or pitch, of a pure tone to its actual measured frequency.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Mel-frequency is defined as: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stage,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mel filterbank energies is obtained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by multiplying power spectrum of the signal with mel filter bank.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Take the log of each of the energies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get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 filterbank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energies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rgbClr val="FE8637"/>
              </a:buClr>
              <a:buFont typeface="Wingdings" pitchFamily="2" charset="2"/>
              <a:buChar char="q"/>
            </a:pP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19400" y="4038600"/>
                <a:ext cx="2819400" cy="64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=1125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700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038600"/>
                <a:ext cx="2819400" cy="64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6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-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712282"/>
                <a:ext cx="8610600" cy="521176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Step 6: Discrete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Cosine Transform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DCT is applied on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log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obtained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from the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previous step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to have L mel-scale cepstral coefficients. 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DCT formula is shown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below: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Where: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N = number of triangular band pass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filters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	      L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= number of mel-scale cepstral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coefficient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DCT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transforms 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frequency domain into a 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time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Typically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, for Automatic Speech Recognition (ASR), the resulting cepstral coefficients 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2-13 are retained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and the rest are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discarded.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The resulting features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called Mel Frequency Cepstral Coefficients.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712282"/>
                <a:ext cx="8610600" cy="5211763"/>
              </a:xfrm>
              <a:blipFill rotWithShape="1">
                <a:blip r:embed="rId2"/>
                <a:stretch>
                  <a:fillRect l="-849" r="-849" b="-20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26693" y="2948021"/>
                <a:ext cx="5284716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−0.5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e>
                        </m:fun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/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m=1,2…L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93" y="2948021"/>
                <a:ext cx="5284716" cy="457200"/>
              </a:xfrm>
              <a:prstGeom prst="rect">
                <a:avLst/>
              </a:prstGeom>
              <a:blipFill rotWithShape="1">
                <a:blip r:embed="rId3"/>
                <a:stretch>
                  <a:fillRect t="-86076" b="-1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715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42900" y="609600"/>
            <a:ext cx="79248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/>
              </a:rPr>
              <a:t>Extracted features points </a:t>
            </a:r>
            <a:r>
              <a:rPr lang="en-US" sz="2200" dirty="0">
                <a:latin typeface="Times New Roman"/>
              </a:rPr>
              <a:t>which were collected in the CSV </a:t>
            </a:r>
            <a:r>
              <a:rPr lang="en-US" sz="2200" dirty="0" smtClean="0">
                <a:latin typeface="Times New Roman"/>
              </a:rPr>
              <a:t>file can be seen in </a:t>
            </a:r>
            <a:r>
              <a:rPr lang="en-US" sz="2200" dirty="0">
                <a:latin typeface="Times New Roman"/>
              </a:rPr>
              <a:t>the </a:t>
            </a:r>
            <a:r>
              <a:rPr lang="en-US" sz="2200" dirty="0" smtClean="0">
                <a:latin typeface="Times New Roman"/>
              </a:rPr>
              <a:t>figure 5.</a:t>
            </a:r>
            <a:endParaRPr lang="en-US" sz="2200" dirty="0">
              <a:latin typeface="Times New Roman"/>
            </a:endParaRPr>
          </a:p>
          <a:p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128480" y="6248907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Fig. 5: Features Extracted from MFCC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019800" cy="1295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07" y="2971801"/>
            <a:ext cx="5410200" cy="1066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81" y="3965527"/>
            <a:ext cx="6019799" cy="1117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07" y="5082762"/>
            <a:ext cx="5562600" cy="12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Classificatio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establishing 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mathematical model that separates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into male and female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based on the features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 children’s speech.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are different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kinds of classification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algorithms: Logistic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Regression, Support Vector Machine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Decision Tree, Random Forest etc.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system,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Forest Classifier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get the good classification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result.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11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 Classifier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Forest is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ensemble of Decision Trees, most of the time trained with the “bagging” method.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general idea of the bagging method is that a combination of learning models increases the overall result.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say it in simple words: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forest builds multiple decision trees and merges them together to get a more accurate and stable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</p:spTree>
    <p:extLst>
      <p:ext uri="{BB962C8B-B14F-4D97-AF65-F5344CB8AC3E}">
        <p14:creationId xmlns:p14="http://schemas.microsoft.com/office/powerpoint/2010/main" val="32189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1753"/>
            <a:ext cx="5638800" cy="422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5520853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6: Prediction Model of Random Forest Classifier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2997" y="38100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Design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has three main processing stages.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first stage is preprocessing the speech signal.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second stage involves feature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extraction by MFCC algorithm 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last stage, extracted features are evaluated using RF classifier to predict children’s gender.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utlines of Presentation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Theoretical Background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Proposed  System Design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25732" y="6067454"/>
            <a:ext cx="4232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7: System Flow Diagram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3200" y="795838"/>
            <a:ext cx="990600" cy="471724"/>
          </a:xfrm>
          <a:prstGeom prst="roundRect">
            <a:avLst>
              <a:gd name="adj" fmla="val 455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2137432" y="1692045"/>
            <a:ext cx="2304582" cy="77477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Children Speech 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(6 to 11 age range)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5547" y="2875377"/>
            <a:ext cx="1838309" cy="457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6597" y="3749003"/>
            <a:ext cx="1838309" cy="666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(MFCCs)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3125" y="4828904"/>
            <a:ext cx="1377891" cy="78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(Random Forest)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4212312" y="4721812"/>
            <a:ext cx="2034140" cy="107664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Predicted Output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(Male/Female)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71016" y="5235259"/>
            <a:ext cx="4013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469991" y="5021628"/>
            <a:ext cx="997609" cy="471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264336" y="1267562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" idx="2"/>
            <a:endCxn id="43" idx="1"/>
          </p:cNvCxnSpPr>
          <p:nvPr/>
        </p:nvCxnSpPr>
        <p:spPr>
          <a:xfrm flipV="1">
            <a:off x="6111871" y="5257491"/>
            <a:ext cx="358120" cy="26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93489" y="2458856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89723" y="3332483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94703" y="4415275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/>
          <p:cNvSpPr txBox="1">
            <a:spLocks/>
          </p:cNvSpPr>
          <p:nvPr/>
        </p:nvSpPr>
        <p:spPr>
          <a:xfrm>
            <a:off x="366215" y="-121536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Design (Cont’d)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4" y="-762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Design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8150226" cy="4873752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 Collection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training and testing dataset, 600 audio files from children of KG to Grade V (age range 6 to 11 years) are collected.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boy and a girl for each year are selected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asked to speak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5 Myanmar sentences repeatedly about 10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times.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ecord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their voice in quiet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classrooms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using SONY Digital Stereo High Definition recorder. </a:t>
            </a:r>
          </a:p>
          <a:p>
            <a:pPr lvl="0" algn="just">
              <a:spcBef>
                <a:spcPts val="0"/>
              </a:spcBef>
              <a:buClrTx/>
              <a:buSzTx/>
              <a:buFont typeface="Wingdings" pitchFamily="2" charset="2"/>
              <a:buChar char="q"/>
            </a:pPr>
            <a:endParaRPr lang="en-US" sz="2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6123296"/>
            <a:ext cx="3558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Recording Specification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119598"/>
              </p:ext>
            </p:extLst>
          </p:nvPr>
        </p:nvGraphicFramePr>
        <p:xfrm>
          <a:off x="1131665" y="4258102"/>
          <a:ext cx="6781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/>
                <a:gridCol w="339090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.wav format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or 3 second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Numbers of Channel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Mono (1 Channel)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Sampling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Frequency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44.1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kHz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0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Bits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16 bits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Design(Cont’d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077200" cy="4873752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Only voiced region of speech contains most of the gender related information.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silence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unvoiced regions are removed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from the speech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signals.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reduction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from these voice clips is done with using ACID pro voice editing software. 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0010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Separating data into training and testing sets is an important part of evaluating classification models.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model is built on the training set and check the accuracy of the model by using it on the testing set.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Currently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system uses 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80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audio records are used as training dataset and 120 records are used for testing. 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594" y="1143000"/>
            <a:ext cx="78486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Training set classification rate is 99% and testing set classification rate is 88%.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 confusion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matrix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which shows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number of correct and incorrect predictions made by the classification model compared to the actual outcomes (target value) in the data. </a:t>
            </a:r>
            <a:endParaRPr lang="en-US" sz="22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4653" y="4953000"/>
            <a:ext cx="5181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Table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Calibri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Calibri"/>
              </a:rPr>
              <a:t>Confusion Matrix After Evaluating RF Classifier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8873899"/>
              </p:ext>
            </p:extLst>
          </p:nvPr>
        </p:nvGraphicFramePr>
        <p:xfrm>
          <a:off x="1539353" y="3581400"/>
          <a:ext cx="617220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057400"/>
                <a:gridCol w="2057400"/>
                <a:gridCol w="2057400"/>
              </a:tblGrid>
              <a:tr h="5226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Actual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Predicted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44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(TP)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(FN)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62(TN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9248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Positive (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TP)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true label of the given instance is positive, and the classifier also predicts it as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positive.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Negative (TN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true label is negative, and the classifier also predicts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negative.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 Positive (FP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true label is negative, but the classifier incorrectly predicts it 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positive.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 Negative (FN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true label is positive, but the classifier incorrectly predicts it 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negative.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334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(Cont’d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066800"/>
                <a:ext cx="8229600" cy="6477000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B</a:t>
                </a:r>
                <a:r>
                  <a:rPr lang="en-US" sz="22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asic performance measures of classification model can be calculated from confusion matrix.</a:t>
                </a:r>
              </a:p>
              <a:p>
                <a:pPr algn="just">
                  <a:buFont typeface="Wingdings" pitchFamily="2" charset="2"/>
                  <a:buChar char="Ø"/>
                </a:pPr>
                <a:endParaRPr lang="en-US" sz="2200" dirty="0" smtClean="0">
                  <a:solidFill>
                    <a:srgbClr val="000000"/>
                  </a:solidFill>
                  <a:latin typeface="Times New Roman"/>
                  <a:ea typeface="Calibri"/>
                </a:endParaRP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of a test is its ability to differentiate the male and female correctly.</a:t>
                </a:r>
              </a:p>
              <a:p>
                <a:pPr marL="0" indent="0" algn="ctr">
                  <a:buNone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smtClean="0">
                        <a:latin typeface="Times New Roman" pitchFamily="18" charset="0"/>
                        <a:cs typeface="Times New Roman" pitchFamily="18" charset="0"/>
                      </a:rPr>
                      <m:t>Accuracy</m:t>
                    </m:r>
                    <m:r>
                      <m:rPr>
                        <m:nor/>
                      </m:rPr>
                      <a:rPr lang="en-US" sz="2200" smtClean="0">
                        <a:latin typeface="Times New Roman" pitchFamily="18" charset="0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 100% 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44</m:t>
                        </m:r>
                        <m:r>
                          <m:rPr>
                            <m:nor/>
                          </m:rPr>
                          <a:rPr lang="en-US" sz="2200" i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62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i="0">
                            <a:latin typeface="Times New Roman" pitchFamily="18" charset="0"/>
                            <a:cs typeface="Times New Roman" pitchFamily="18" charset="0"/>
                          </a:rPr>
                          <m:t>120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200" b="0" i="0" smtClean="0">
                        <a:latin typeface="Times New Roman" pitchFamily="18" charset="0"/>
                        <a:cs typeface="Times New Roman" pitchFamily="18" charset="0"/>
                      </a:rPr>
                      <m:t>88</m:t>
                    </m:r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%  </m:t>
                    </m:r>
                  </m:oMath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rgbClr val="FE8637"/>
                  </a:buClr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of a test  is the ability to determine positive predictive values (male</a:t>
                </a:r>
                <a:r>
                  <a:rPr lang="en-US" sz="2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Precision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FP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×100 % 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Cambria Math"/>
                          </a:rPr>
                          <m:t>44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Cambria Math"/>
                            <a:cs typeface="Times New Roman" pitchFamily="18" charset="0"/>
                          </a:rPr>
                          <m:t>44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200" b="0" i="0" smtClean="0">
                        <a:latin typeface="Times New Roman" pitchFamily="18" charset="0"/>
                        <a:cs typeface="Times New Roman" pitchFamily="18" charset="0"/>
                      </a:rPr>
                      <m:t>92</m:t>
                    </m:r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%    </m:t>
                    </m:r>
                  </m:oMath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endParaRPr lang="en-US" sz="2200" dirty="0" smtClean="0"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cs typeface="Times New Roman" pitchFamily="18" charset="0"/>
                  </a:rPr>
                  <a:t> 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latin typeface="Times New Roman" pitchFamily="18" charset="0"/>
                          <a:cs typeface="Times New Roman" pitchFamily="18" charset="0"/>
                        </a:rPr>
                        <m:t>   </m:t>
                      </m:r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066800"/>
                <a:ext cx="8229600" cy="6477000"/>
              </a:xfrm>
              <a:blipFill rotWithShape="1">
                <a:blip r:embed="rId3"/>
                <a:stretch>
                  <a:fillRect l="-222" t="-564" r="-963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6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685800"/>
                <a:ext cx="8077200" cy="4873752"/>
              </a:xfrm>
            </p:spPr>
            <p:txBody>
              <a:bodyPr>
                <a:noAutofit/>
              </a:bodyPr>
              <a:lstStyle/>
              <a:p>
                <a:pPr lvl="0" algn="ctr">
                  <a:buClr>
                    <a:srgbClr val="FE8637"/>
                  </a:buClr>
                  <a:buBlip>
                    <a:blip r:embed="rId2"/>
                  </a:buBlip>
                </a:pPr>
                <a:endParaRPr lang="en-US" sz="2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rgbClr val="FE8637"/>
                  </a:buClr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specificity 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a test is its ability to determine the negative cases (female)correctly.</a:t>
                </a: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:endPara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Specificity</m:t>
                      </m:r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TN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FP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 100% 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62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62+4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 94%</m:t>
                      </m:r>
                    </m:oMath>
                  </m:oMathPara>
                </a14:m>
                <a:endParaRPr lang="en-US" sz="2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rgbClr val="FE8637"/>
                  </a:buClr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sensitivity 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a test is its ability to determine the positive cases (males) correctly.</a:t>
                </a:r>
              </a:p>
              <a:p>
                <a:pPr marL="0" lvl="0" indent="0" algn="just">
                  <a:buClr>
                    <a:srgbClr val="FE8637"/>
                  </a:buClr>
                  <a:buNone/>
                </a:pPr>
                <a:endPara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Sensitivity</m:t>
                      </m:r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FN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44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10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 81%    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685800"/>
                <a:ext cx="8077200" cy="4873752"/>
              </a:xfrm>
              <a:blipFill rotWithShape="1">
                <a:blip r:embed="rId3"/>
                <a:stretch>
                  <a:fillRect l="-226" r="-981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229600" cy="48737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gender classification system by using Random Forest (RF) classifier based on MFCC features is implemented by applying Python programming language and the experimental results has been analyzed.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are many challenges in 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because of different speakers, speaking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styles and sound pitches.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analysis of the results shows that the performance of the proposed system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good,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the accuracy achieved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88%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Therefore, it can be extended to the another researchers and can also be tested by using different features and other classification techniques.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4873752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200" dirty="0">
                <a:latin typeface="Times New Roman" pitchFamily="18" charset="0"/>
                <a:ea typeface="Times New Roman"/>
                <a:cs typeface="Times New Roman" pitchFamily="18" charset="0"/>
              </a:rPr>
              <a:t>Parwinder Pal Singh, Pushpa Rani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“</a:t>
            </a:r>
            <a:r>
              <a:rPr lang="en-US" sz="2200" dirty="0">
                <a:latin typeface="Times New Roman" pitchFamily="18" charset="0"/>
                <a:ea typeface="Times New Roman"/>
                <a:cs typeface="Times New Roman" pitchFamily="18" charset="0"/>
              </a:rPr>
              <a:t>An Approach to Extract Feature using MFCC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,” </a:t>
            </a:r>
            <a:r>
              <a:rPr lang="en-US" sz="2200" dirty="0">
                <a:latin typeface="Times New Roman" pitchFamily="18" charset="0"/>
                <a:ea typeface="Times New Roman"/>
                <a:cs typeface="Times New Roman" pitchFamily="18" charset="0"/>
              </a:rPr>
              <a:t>OSR Journal of Engineering (IOSRJEN), vol. 04, Issue </a:t>
            </a:r>
            <a:r>
              <a:rPr lang="en-US" sz="22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08, Auguest</a:t>
            </a:r>
            <a:r>
              <a:rPr lang="en-US" sz="2200" dirty="0">
                <a:latin typeface="Times New Roman" pitchFamily="18" charset="0"/>
                <a:ea typeface="Times New Roman"/>
                <a:cs typeface="Times New Roman" pitchFamily="18" charset="0"/>
              </a:rPr>
              <a:t>, 2014</a:t>
            </a:r>
            <a:r>
              <a:rPr lang="en-US" sz="22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Pravin Bhaskar Ramteke , Amulya A. Dixit , Sujata Supanekar , Nagraj V. Dharwadkar , and Shashidhar G. Koolagudi , “ Gender Identiﬁcation From Children’s Speech ”, Published in: Proceedings of 2018 Eleventh International Conference on Contemporary Computing (IC3), 2-4 August, 2018, Noida,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India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2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200" dirty="0" smtClean="0">
                <a:latin typeface="Times New Roman"/>
                <a:ea typeface="Times New Roman"/>
              </a:rPr>
              <a:t>S</a:t>
            </a:r>
            <a:r>
              <a:rPr lang="en-US" sz="2200" dirty="0">
                <a:latin typeface="Times New Roman"/>
                <a:ea typeface="Times New Roman"/>
              </a:rPr>
              <a:t>. I. Levitan, T. Mishra, and S. Bangalore, “Automatic identiﬁcation of gender from speech,” in Proceeding of Speech Prosody, </a:t>
            </a:r>
            <a:r>
              <a:rPr lang="en-US" sz="2200" dirty="0" smtClean="0">
                <a:latin typeface="Times New Roman"/>
                <a:ea typeface="Times New Roman"/>
              </a:rPr>
              <a:t>2016</a:t>
            </a:r>
            <a:r>
              <a:rPr lang="en-US" sz="2200" dirty="0">
                <a:latin typeface="Times New Roman"/>
                <a:ea typeface="Times New Roman"/>
              </a:rPr>
              <a:t>.</a:t>
            </a:r>
            <a:endParaRPr lang="en-US" sz="22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458200" cy="52578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Clr>
                <a:srgbClr val="FE8637"/>
              </a:buClr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Nowadays classification of gender is one of the most important processes in speech processing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processing is the study of speech signals and the processing methods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signals.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based on speech processing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such as speaker identification, smart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human computer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interaction, biometrics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robots, audio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 video content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indexing, health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related communications.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etc.,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gender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classification.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Automatic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gender classification from speech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basic and important phase 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speech recognition.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30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24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 for your attention!!!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1534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Gender identiﬁcation of children is difﬁcult than adults, it is confusing to identify whether the speaking child is male or female.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underdeveloped vocal tract and thin vocal folds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both male and female child, there is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signiﬁcant difference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their acoustic-phonetic properties.</a:t>
            </a: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077200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extraction of the relevant and important information from the speech signals of the human voice is an important task to produce a latter recognition performance.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most widely used features for speech recognition are the acoustic features namely MFCC.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MFCC is 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most nearest to the actual human auditory speech perception.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 (Cont’d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89411"/>
            <a:ext cx="8001000" cy="4873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Figure.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 shows the detail process of MFCC feature extraction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speech.</a:t>
            </a:r>
          </a:p>
          <a:p>
            <a:pPr marL="0" indent="0" algn="just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828800"/>
            <a:ext cx="54435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9994" y="5784787"/>
            <a:ext cx="5065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Fig. 1: Step by Step Process of  MFCC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5604" y="762000"/>
            <a:ext cx="8327409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Step1: Pre-emphasis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high pass filter is applied on the signal and this filter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increases the energy of higher frequency signal and decreases the energy of lower frequency signal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obtains a much evenly distributed spectrum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172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0560" y="6096000"/>
            <a:ext cx="55546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cs typeface="Times New Roman" pitchFamily="18" charset="0"/>
              </a:rPr>
              <a:t>Fig. </a:t>
            </a:r>
            <a:r>
              <a:rPr lang="en-US" sz="2200" dirty="0" smtClean="0">
                <a:cs typeface="Times New Roman" pitchFamily="18" charset="0"/>
              </a:rPr>
              <a:t>2: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Original Signal Vs Pre-emphasis Signal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924800" cy="51023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Step2: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Framing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Framing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process of blocking the speech signal into short portion of n samples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known as frames in the time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domain.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frames are generally selected as 20-30 milliseconds,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frame step 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about 10-15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milliseconds along the signal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97142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610600" cy="5791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 3: Windowing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individual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frame 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multiplied with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window function to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minimize signal discontinuities at the beginning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each frame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step makes the end of each frame connects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smoothly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the beginning of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next.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MFCC uses hamming window and the equation is as follows: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Where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samples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each frame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Y(n)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Output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Signal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x(n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Input Signal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W(n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Hamming window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799" y="3987224"/>
                <a:ext cx="2336409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. </m:t>
                      </m:r>
                      <m:r>
                        <a:rPr lang="en-US" sz="2000" b="0" i="1" smtClean="0">
                          <a:latin typeface="Cambria Math"/>
                        </a:rPr>
                        <m:t>𝑊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987224"/>
                <a:ext cx="2336409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2982</TotalTime>
  <Words>1835</Words>
  <Application>Microsoft Office PowerPoint</Application>
  <PresentationFormat>On-screen Show (4:3)</PresentationFormat>
  <Paragraphs>244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2_Oriel</vt:lpstr>
      <vt:lpstr>3_Oriel</vt:lpstr>
      <vt:lpstr>Oriel</vt:lpstr>
      <vt:lpstr>4_Oriel</vt:lpstr>
      <vt:lpstr>Feature Extraction from Children’s Speech for Gender Classification </vt:lpstr>
      <vt:lpstr>Outlines of Presentation</vt:lpstr>
      <vt:lpstr>Introduction</vt:lpstr>
      <vt:lpstr>Problem Statement</vt:lpstr>
      <vt:lpstr>Theoretical Background</vt:lpstr>
      <vt:lpstr>Theoretical Background (Cont’d)</vt:lpstr>
      <vt:lpstr>Theoretical Background (Cont’d)</vt:lpstr>
      <vt:lpstr>Theoretical Background (Cont’d) </vt:lpstr>
      <vt:lpstr>Theoretical Background (Cont’d) </vt:lpstr>
      <vt:lpstr>        Theoretical Background (Cont’d)  </vt:lpstr>
      <vt:lpstr>Theoretical Background (Cont’d)  </vt:lpstr>
      <vt:lpstr>Theoretical Background (Cont’d) </vt:lpstr>
      <vt:lpstr>Theoretical Background (Cont’d)</vt:lpstr>
      <vt:lpstr>Theoretical Background (Cont’d)</vt:lpstr>
      <vt:lpstr>Theoretical Background (Cont’d)</vt:lpstr>
      <vt:lpstr>Theoretical Background (Cont’d)</vt:lpstr>
      <vt:lpstr>Theoretical Background (Cont’d)</vt:lpstr>
      <vt:lpstr>PowerPoint Presentation</vt:lpstr>
      <vt:lpstr>Proposed System Design</vt:lpstr>
      <vt:lpstr>PowerPoint Presentation</vt:lpstr>
      <vt:lpstr> Proposed System Design (Cont’d) </vt:lpstr>
      <vt:lpstr>Proposed System Design(Cont’d) </vt:lpstr>
      <vt:lpstr>Experimental Results</vt:lpstr>
      <vt:lpstr>Experimental Results (Cont’d)</vt:lpstr>
      <vt:lpstr>Experimental Results (Cont’d)</vt:lpstr>
      <vt:lpstr>Experimental Results (Cont’d) </vt:lpstr>
      <vt:lpstr>Experimental Results (Cont’d) </vt:lpstr>
      <vt:lpstr>Conclusion</vt:lpstr>
      <vt:lpstr>References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138</cp:revision>
  <dcterms:created xsi:type="dcterms:W3CDTF">2019-06-11T02:16:42Z</dcterms:created>
  <dcterms:modified xsi:type="dcterms:W3CDTF">2019-06-26T15:45:32Z</dcterms:modified>
</cp:coreProperties>
</file>