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6" r:id="rId1"/>
    <p:sldMasterId id="2147483748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81" r:id="rId7"/>
    <p:sldId id="282" r:id="rId8"/>
    <p:sldId id="260" r:id="rId9"/>
    <p:sldId id="283" r:id="rId10"/>
    <p:sldId id="287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9" r:id="rId20"/>
    <p:sldId id="280" r:id="rId21"/>
    <p:sldId id="277" r:id="rId22"/>
    <p:sldId id="278" r:id="rId23"/>
    <p:sldId id="272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F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55390619301189"/>
          <c:y val="6.2671998031496062E-2"/>
          <c:w val="0.6709412308216014"/>
          <c:h val="0.7487492633760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30</c:v>
                </c:pt>
                <c:pt idx="2">
                  <c:v>30</c:v>
                </c:pt>
                <c:pt idx="3">
                  <c:v>31</c:v>
                </c:pt>
                <c:pt idx="4">
                  <c:v>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57</c:v>
                </c:pt>
                <c:pt idx="1">
                  <c:v>51</c:v>
                </c:pt>
                <c:pt idx="2">
                  <c:v>48</c:v>
                </c:pt>
                <c:pt idx="3">
                  <c:v>48</c:v>
                </c:pt>
                <c:pt idx="4">
                  <c:v>47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5135616"/>
        <c:axId val="55141888"/>
      </c:barChart>
      <c:catAx>
        <c:axId val="55135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>
                    <a:latin typeface="Times New Roman" pitchFamily="18" charset="0"/>
                    <a:cs typeface="Times New Roman" pitchFamily="18" charset="0"/>
                  </a:rPr>
                  <a:t>Classifiers</a:t>
                </a:r>
              </a:p>
            </c:rich>
          </c:tx>
          <c:layout>
            <c:manualLayout>
              <c:xMode val="edge"/>
              <c:yMode val="edge"/>
              <c:x val="0.3738189024241983"/>
              <c:y val="0.91988935400621807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55141888"/>
        <c:crosses val="autoZero"/>
        <c:auto val="1"/>
        <c:lblAlgn val="ctr"/>
        <c:lblOffset val="100"/>
        <c:noMultiLvlLbl val="0"/>
      </c:catAx>
      <c:valAx>
        <c:axId val="551418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Correct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Predictions</a:t>
                </a:r>
              </a:p>
            </c:rich>
          </c:tx>
          <c:layout>
            <c:manualLayout>
              <c:xMode val="edge"/>
              <c:yMode val="edge"/>
              <c:x val="1.1550877378497618E-2"/>
              <c:y val="0.191467878601287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5513561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155390619301189"/>
          <c:y val="6.2671998031496062E-2"/>
          <c:w val="0.6709412308216014"/>
          <c:h val="0.7487492633760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ANN</c:v>
                </c:pt>
                <c:pt idx="2">
                  <c:v>LR</c:v>
                </c:pt>
                <c:pt idx="3">
                  <c:v>SVM</c:v>
                </c:pt>
                <c:pt idx="4">
                  <c:v>GNB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14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3482752"/>
        <c:axId val="133493120"/>
      </c:barChart>
      <c:catAx>
        <c:axId val="133482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Classifiers</a:t>
                </a:r>
              </a:p>
            </c:rich>
          </c:tx>
          <c:layout>
            <c:manualLayout>
              <c:xMode val="edge"/>
              <c:yMode val="edge"/>
              <c:x val="0.3738189024241983"/>
              <c:y val="0.91988935400621807"/>
            </c:manualLayout>
          </c:layout>
          <c:overlay val="0"/>
        </c:title>
        <c:majorTickMark val="out"/>
        <c:minorTickMark val="none"/>
        <c:tickLblPos val="nextTo"/>
        <c:crossAx val="133493120"/>
        <c:crosses val="autoZero"/>
        <c:auto val="1"/>
        <c:lblAlgn val="ctr"/>
        <c:lblOffset val="100"/>
        <c:noMultiLvlLbl val="0"/>
      </c:catAx>
      <c:valAx>
        <c:axId val="133493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Incorrect  Predictions</a:t>
                </a:r>
              </a:p>
            </c:rich>
          </c:tx>
          <c:layout>
            <c:manualLayout>
              <c:xMode val="edge"/>
              <c:yMode val="edge"/>
              <c:x val="1.816925444857628E-2"/>
              <c:y val="0.172412709967721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3482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CFCB49B-BCB3-4590-B47B-F13BFCB646B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CF1AE2-0747-4020-8D97-E4EC506F5F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2DCBE34-A825-4FDE-A8D1-913A6A6F37D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37D5BC-37BA-4748-B148-DAFBB0E647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9471FAF-9D67-4D18-A257-CB665DA312F9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1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555648-056B-435E-BEAF-B8F41C6C6623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3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DB4EA2-DB58-413A-9209-C3433904627C}" type="datetime2">
              <a:rPr lang="en-US" smtClean="0">
                <a:solidFill>
                  <a:srgbClr val="FFF39D"/>
                </a:solidFill>
              </a:rPr>
              <a:pPr/>
              <a:t>Tuesday, November 5,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3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FB0B-CEF6-4E7C-AB3F-1D1CEC1A955E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299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680-BD69-4063-A048-BE5595516290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8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C939F-0F58-44F3-B4D0-3A6D0350D104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86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6122-417E-4397-BEE2-D7A34D926936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7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757400-ACB1-4AE4-98FA-B2888783C8B1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7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1F6CFF-A7D0-4A7C-ABF2-69AC7978B0B6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49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F68-FDA0-4187-83F7-F8823318C51F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2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A89A-21E4-4D5F-BA7A-23AFA46303E7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3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BB1D0D-B46C-4786-9954-FCA9878474D1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1AFA7B-01B1-4B61-91AF-C35B92EEC3F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65FB43-3F25-4AF7-A865-5E8FB481C725}" type="datetime2">
              <a:rPr lang="en-US" smtClean="0">
                <a:solidFill>
                  <a:srgbClr val="575F6D"/>
                </a:solidFill>
              </a:rPr>
              <a:pPr/>
              <a:t>Tuesday, November 5,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94840" y="685800"/>
            <a:ext cx="832392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YANGON TECHNOLOGICAL UNIVERSITY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DEPARTMENT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OF COMPUTER ENGINEERING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INFORMATION TECHNOLOGY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634764" y="4993664"/>
            <a:ext cx="27421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Presented By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Ma Khin Aye Chan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M.E CEIT -2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806440" y="6219000"/>
            <a:ext cx="23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Novem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ber </a:t>
            </a: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2019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1005840" y="1647000"/>
            <a:ext cx="71618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Development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of Children Gender Classification System Using Speech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Pre-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Defence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Seminar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964276" y="4979809"/>
            <a:ext cx="2208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Supervised By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Dr. Su Su Maung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74545" y="457200"/>
            <a:ext cx="8380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Methodology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447916" y="1006560"/>
            <a:ext cx="8238884" cy="68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8620" indent="-342900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b="1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Feature Extraction using MFCC Algorithm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Mel-frequency Cepstral Coefﬁcients (MFCCs)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MFCC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technique takes frequency domain as its standard base and thus it    approximates  the  human  system  response  more  closely  than   any   other   system.</a:t>
            </a:r>
          </a:p>
          <a:p>
            <a:pPr marL="389700" indent="-342900" algn="just">
              <a:lnSpc>
                <a:spcPct val="17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It is based 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on  the  short term  analysis,  and  thus  from  each  frame </a:t>
            </a: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of speech signal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a  MFCC  vector  is  computed.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104397" y="5400000"/>
            <a:ext cx="50644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Figure 2: Steps for Computing MFCCs</a:t>
            </a:r>
            <a:endParaRPr lang="en-US" sz="2200" b="0" strike="noStrike" spc="-1" dirty="0">
              <a:latin typeface="Arial"/>
            </a:endParaRPr>
          </a:p>
        </p:txBody>
      </p:sp>
      <p:grpSp>
        <p:nvGrpSpPr>
          <p:cNvPr id="359" name="Group 2"/>
          <p:cNvGrpSpPr/>
          <p:nvPr/>
        </p:nvGrpSpPr>
        <p:grpSpPr>
          <a:xfrm>
            <a:off x="1295400" y="1297800"/>
            <a:ext cx="5867520" cy="3681360"/>
            <a:chOff x="1295400" y="1297800"/>
            <a:chExt cx="5867520" cy="3681360"/>
          </a:xfrm>
        </p:grpSpPr>
        <p:sp>
          <p:nvSpPr>
            <p:cNvPr id="360" name="CustomShape 3"/>
            <p:cNvSpPr/>
            <p:nvPr/>
          </p:nvSpPr>
          <p:spPr>
            <a:xfrm>
              <a:off x="3099240" y="1864800"/>
              <a:ext cx="1469880" cy="457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Pre-emphasis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1" name="CustomShape 4"/>
            <p:cNvSpPr/>
            <p:nvPr/>
          </p:nvSpPr>
          <p:spPr>
            <a:xfrm>
              <a:off x="1919160" y="2147040"/>
              <a:ext cx="1157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5"/>
            <p:cNvSpPr/>
            <p:nvPr/>
          </p:nvSpPr>
          <p:spPr>
            <a:xfrm>
              <a:off x="1295400" y="4344840"/>
              <a:ext cx="214776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MFCC Features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63" name="CustomShape 6"/>
            <p:cNvSpPr/>
            <p:nvPr/>
          </p:nvSpPr>
          <p:spPr>
            <a:xfrm>
              <a:off x="4569840" y="2180880"/>
              <a:ext cx="606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7"/>
            <p:cNvSpPr/>
            <p:nvPr/>
          </p:nvSpPr>
          <p:spPr>
            <a:xfrm flipH="1" flipV="1">
              <a:off x="1870200" y="4777200"/>
              <a:ext cx="120492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8"/>
            <p:cNvSpPr/>
            <p:nvPr/>
          </p:nvSpPr>
          <p:spPr>
            <a:xfrm>
              <a:off x="4801320" y="3678480"/>
              <a:ext cx="2361600" cy="43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Fast Fourier Transform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6" name="CustomShape 9"/>
            <p:cNvSpPr/>
            <p:nvPr/>
          </p:nvSpPr>
          <p:spPr>
            <a:xfrm>
              <a:off x="4779000" y="4575600"/>
              <a:ext cx="2383920" cy="40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Mel-frequency Warping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67" name="CustomShape 10"/>
            <p:cNvSpPr/>
            <p:nvPr/>
          </p:nvSpPr>
          <p:spPr>
            <a:xfrm>
              <a:off x="5156280" y="1941840"/>
              <a:ext cx="1541160" cy="441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Framing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8" name="CustomShape 11"/>
            <p:cNvSpPr/>
            <p:nvPr/>
          </p:nvSpPr>
          <p:spPr>
            <a:xfrm flipH="1">
              <a:off x="5938560" y="2384640"/>
              <a:ext cx="3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12"/>
            <p:cNvSpPr/>
            <p:nvPr/>
          </p:nvSpPr>
          <p:spPr>
            <a:xfrm>
              <a:off x="5169600" y="2845080"/>
              <a:ext cx="1541160" cy="371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Windowing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0" name="CustomShape 13"/>
            <p:cNvSpPr/>
            <p:nvPr/>
          </p:nvSpPr>
          <p:spPr>
            <a:xfrm>
              <a:off x="3077640" y="4575600"/>
              <a:ext cx="1202400" cy="40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DCT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71" name="CustomShape 14"/>
            <p:cNvSpPr/>
            <p:nvPr/>
          </p:nvSpPr>
          <p:spPr>
            <a:xfrm flipH="1" flipV="1">
              <a:off x="4280400" y="4777200"/>
              <a:ext cx="49680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15"/>
            <p:cNvSpPr/>
            <p:nvPr/>
          </p:nvSpPr>
          <p:spPr>
            <a:xfrm flipH="1">
              <a:off x="5938560" y="3218040"/>
              <a:ext cx="3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16"/>
            <p:cNvSpPr/>
            <p:nvPr/>
          </p:nvSpPr>
          <p:spPr>
            <a:xfrm flipH="1">
              <a:off x="5915160" y="4115160"/>
              <a:ext cx="3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17"/>
            <p:cNvSpPr/>
            <p:nvPr/>
          </p:nvSpPr>
          <p:spPr>
            <a:xfrm>
              <a:off x="2023920" y="1297800"/>
              <a:ext cx="12150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Input Speech Signal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375" name="CustomShape 18"/>
          <p:cNvSpPr/>
          <p:nvPr/>
        </p:nvSpPr>
        <p:spPr>
          <a:xfrm>
            <a:off x="423360" y="57060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6" name="CustomShape 19"/>
          <p:cNvSpPr/>
          <p:nvPr/>
        </p:nvSpPr>
        <p:spPr>
          <a:xfrm>
            <a:off x="7314120" y="6172200"/>
            <a:ext cx="1827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7543800" y="6320520"/>
            <a:ext cx="1827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422564" y="381000"/>
            <a:ext cx="76136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57200" y="731520"/>
            <a:ext cx="8685720" cy="34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Extracted features points which were collected in the CSV file can be seen in the figure 3.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2895480" y="4992120"/>
            <a:ext cx="464724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Fig. 2: Features Extracted from MFCC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81" name="Picture 2"/>
          <p:cNvPicPr/>
          <p:nvPr/>
        </p:nvPicPr>
        <p:blipFill>
          <a:blip r:embed="rId3"/>
          <a:stretch/>
        </p:blipFill>
        <p:spPr>
          <a:xfrm>
            <a:off x="1523880" y="1905120"/>
            <a:ext cx="6018840" cy="1294200"/>
          </a:xfrm>
          <a:prstGeom prst="rect">
            <a:avLst/>
          </a:prstGeom>
          <a:ln>
            <a:noFill/>
          </a:ln>
        </p:spPr>
      </p:pic>
      <p:pic>
        <p:nvPicPr>
          <p:cNvPr id="382" name="Picture 4"/>
          <p:cNvPicPr/>
          <p:nvPr/>
        </p:nvPicPr>
        <p:blipFill>
          <a:blip r:embed="rId4"/>
          <a:stretch/>
        </p:blipFill>
        <p:spPr>
          <a:xfrm>
            <a:off x="1837440" y="3048120"/>
            <a:ext cx="5409000" cy="1065600"/>
          </a:xfrm>
          <a:prstGeom prst="rect">
            <a:avLst/>
          </a:prstGeom>
          <a:ln>
            <a:noFill/>
          </a:ln>
        </p:spPr>
      </p:pic>
      <p:pic>
        <p:nvPicPr>
          <p:cNvPr id="383" name="Picture 6"/>
          <p:cNvPicPr/>
          <p:nvPr/>
        </p:nvPicPr>
        <p:blipFill>
          <a:blip r:embed="rId5"/>
          <a:stretch/>
        </p:blipFill>
        <p:spPr>
          <a:xfrm>
            <a:off x="1442520" y="3965400"/>
            <a:ext cx="6018840" cy="1116000"/>
          </a:xfrm>
          <a:prstGeom prst="rect">
            <a:avLst/>
          </a:prstGeom>
          <a:ln>
            <a:noFill/>
          </a:ln>
        </p:spPr>
      </p:pic>
      <p:pic>
        <p:nvPicPr>
          <p:cNvPr id="384" name="Picture 7"/>
          <p:cNvPicPr/>
          <p:nvPr/>
        </p:nvPicPr>
        <p:blipFill>
          <a:blip r:embed="rId6"/>
          <a:stretch/>
        </p:blipFill>
        <p:spPr>
          <a:xfrm>
            <a:off x="1821240" y="5082840"/>
            <a:ext cx="5561640" cy="1199160"/>
          </a:xfrm>
          <a:prstGeom prst="rect">
            <a:avLst/>
          </a:prstGeom>
          <a:ln>
            <a:noFill/>
          </a:ln>
        </p:spPr>
      </p:pic>
      <p:sp>
        <p:nvSpPr>
          <p:cNvPr id="385" name="CustomShape 5"/>
          <p:cNvSpPr/>
          <p:nvPr/>
        </p:nvSpPr>
        <p:spPr>
          <a:xfrm>
            <a:off x="3657600" y="6108120"/>
            <a:ext cx="20563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Figure 3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45720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6840" y="1103280"/>
            <a:ext cx="830484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b="1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</a:t>
            </a:r>
            <a:endParaRPr lang="en-US" sz="2200" b="1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is establishing a mathematical model that separates into male and female based on the features of  children’s speech</a:t>
            </a:r>
            <a:r>
              <a:rPr lang="en-US" sz="2200" strike="noStrike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model is built on the training set and check the accuracy of the model by using it on the testing set. </a:t>
            </a:r>
            <a:endParaRPr lang="en-US" sz="220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In this system, </a:t>
            </a:r>
            <a:r>
              <a:rPr lang="en-US" sz="2200" strike="noStrike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machine learning </a:t>
            </a:r>
            <a:r>
              <a:rPr lang="en-US" sz="2200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algorithms are compared </a:t>
            </a:r>
            <a:r>
              <a:rPr lang="en-US" sz="2200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using </a:t>
            </a:r>
            <a:r>
              <a:rPr lang="en-US" sz="2200" spc="-1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MFCC feature dataset.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</a:t>
            </a: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rain </a:t>
            </a: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and test set </a:t>
            </a: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accuracies are observed for five </a:t>
            </a: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classification algorithms. </a:t>
            </a:r>
            <a:endParaRPr lang="en-US" sz="2200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8153280" y="6172200"/>
            <a:ext cx="60840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57200" y="1087462"/>
            <a:ext cx="8380800" cy="52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Classifiers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Random Forest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(RF)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Artificial Neural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Network (ANN) 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Logistic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Regression (LR)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Support Vector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Machine (SVM)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Gaussian Naive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Bayes (GNB)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457200" y="49572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Methodology (Cont’d)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554302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80880" y="1295280"/>
            <a:ext cx="8304840" cy="540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In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this system voice dataset contains 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1100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audio records (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550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for each gender).</a:t>
            </a:r>
            <a:endParaRPr lang="en-US" sz="2200" b="0" strike="noStrike" spc="-1" dirty="0">
              <a:latin typeface="Arial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Two testing is done to estimate the </a:t>
            </a:r>
            <a:r>
              <a:rPr lang="en-US" sz="2200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performance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of the model: k-fold cross validation method and simple train test split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.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b="1" spc="-1" dirty="0">
                <a:solidFill>
                  <a:srgbClr val="404040"/>
                </a:solidFill>
                <a:latin typeface="Times New Roman"/>
                <a:ea typeface="DejaVu Sans"/>
              </a:rPr>
              <a:t>k-Fold </a:t>
            </a:r>
            <a:r>
              <a:rPr lang="en-US" sz="2200" b="1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Cross-Validation</a:t>
            </a: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fold cross validation </a:t>
            </a: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are used to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train the models. </a:t>
            </a:r>
            <a:endParaRPr lang="en-US" sz="22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spc="-1" dirty="0">
                <a:latin typeface="Times New Roman" pitchFamily="18" charset="0"/>
                <a:cs typeface="Times New Roman" pitchFamily="18" charset="0"/>
              </a:rPr>
              <a:t>accuracies are shown in the Table </a:t>
            </a:r>
            <a:r>
              <a:rPr lang="en-US" sz="2200" spc="-1" dirty="0" smtClean="0">
                <a:latin typeface="Times New Roman" pitchFamily="18" charset="0"/>
                <a:cs typeface="Times New Roman" pitchFamily="18" charset="0"/>
              </a:rPr>
              <a:t>I. </a:t>
            </a:r>
            <a:endParaRPr lang="en-US" sz="2200" spc="-1" dirty="0">
              <a:latin typeface="Times New Roman" pitchFamily="18" charset="0"/>
              <a:cs typeface="Times New Roman" pitchFamily="18" charset="0"/>
            </a:endParaRPr>
          </a:p>
          <a:p>
            <a:pPr marL="389700" indent="-3429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00B050"/>
              </a:buClr>
              <a:buFont typeface="Wingdings" pitchFamily="2" charset="2"/>
              <a:buChar char="Ø"/>
            </a:pPr>
            <a:endParaRPr lang="en-US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8153280" y="6095880"/>
            <a:ext cx="60840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84910" y="68580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Results and Discussion(Cont’d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2685960" y="6049080"/>
            <a:ext cx="37008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Table </a:t>
            </a:r>
            <a:r>
              <a:rPr lang="en-US" sz="22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II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Cross Validation Score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4995"/>
              </p:ext>
            </p:extLst>
          </p:nvPr>
        </p:nvGraphicFramePr>
        <p:xfrm>
          <a:off x="916860" y="1524000"/>
          <a:ext cx="7239000" cy="439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2954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Classifiers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RF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GNB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10-fold</a:t>
                      </a:r>
                      <a:r>
                        <a:rPr lang="en-US" sz="1800" b="1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Cross Validation Score</a:t>
                      </a:r>
                      <a:endParaRPr lang="en-US" sz="1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86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1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88%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4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7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3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89%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Average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81724" y="115631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endParaRPr lang="en-US" sz="2400" b="1" strike="noStrike" spc="-1" dirty="0" smtClean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endParaRPr lang="en-US" sz="2400" b="1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Results and Discussion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(Cont’d)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8153280" y="6019920"/>
            <a:ext cx="60840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481724" y="686591"/>
            <a:ext cx="8694720" cy="55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1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marL="34290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Simple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Train Test Split</a:t>
            </a:r>
            <a:endParaRPr lang="en-US" sz="2200" b="0" strike="noStrike" spc="-1" dirty="0">
              <a:latin typeface="Arial"/>
            </a:endParaRPr>
          </a:p>
          <a:p>
            <a:pPr marL="34398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90% of dataset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is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used as training dataset and </a:t>
            </a:r>
            <a:r>
              <a:rPr lang="en-US" sz="22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10%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 is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used for testing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/>
                <a:ea typeface="Calibri"/>
              </a:rPr>
              <a:t>.</a:t>
            </a:r>
          </a:p>
          <a:p>
            <a:pPr marL="34398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C</a:t>
            </a:r>
            <a:r>
              <a:rPr lang="en-US" sz="2200" spc="-1" dirty="0" smtClean="0">
                <a:solidFill>
                  <a:srgbClr val="000000"/>
                </a:solidFill>
                <a:latin typeface="Times New Roman"/>
                <a:ea typeface="Calibri"/>
              </a:rPr>
              <a:t>orrect and incorrect predictions can be seen in following bar charts.</a:t>
            </a:r>
          </a:p>
          <a:p>
            <a:pPr marL="343980" indent="-342900" algn="just">
              <a:lnSpc>
                <a:spcPct val="150000"/>
              </a:lnSpc>
              <a:spcBef>
                <a:spcPts val="601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i="1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>
              <a:latin typeface="Arial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>
              <a:latin typeface="Arial"/>
            </a:endParaRPr>
          </a:p>
          <a:p>
            <a:pPr marL="342900" indent="-342900" algn="just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2238120" y="3733920"/>
            <a:ext cx="518040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>
              <a:lnSpc>
                <a:spcPct val="100000"/>
              </a:lnSpc>
            </a:pPr>
            <a:endParaRPr lang="en-US" sz="2200" spc="-1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 dirty="0" smtClean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61183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683" y="5638800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Figure 4:Bar Chart for the Number of Correct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redictions</a:t>
            </a:r>
          </a:p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Each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lassifier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60470" y="1295400"/>
            <a:ext cx="7108843" cy="4170522"/>
            <a:chOff x="960470" y="1295400"/>
            <a:chExt cx="7108843" cy="4170522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1738061652"/>
                </p:ext>
              </p:extLst>
            </p:nvPr>
          </p:nvGraphicFramePr>
          <p:xfrm>
            <a:off x="960470" y="1295400"/>
            <a:ext cx="6808920" cy="41705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621513" y="3922747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Total=110</a:t>
              </a: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Male=45</a:t>
              </a: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Female=65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20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61183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970" y="5465921"/>
            <a:ext cx="6918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Figure 5:Bar Chart for the Number of Incorrect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redictions </a:t>
            </a:r>
          </a:p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lassifier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0600" y="1295400"/>
            <a:ext cx="7086600" cy="4170522"/>
            <a:chOff x="990600" y="1295400"/>
            <a:chExt cx="7086600" cy="4170522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630471094"/>
                </p:ext>
              </p:extLst>
            </p:nvPr>
          </p:nvGraphicFramePr>
          <p:xfrm>
            <a:off x="990600" y="1295400"/>
            <a:ext cx="6808920" cy="41705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629400" y="3922747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Total=110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Male=45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Female=65</a:t>
              </a:r>
            </a:p>
            <a:p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16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91480" y="49584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Outlines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647280" y="1066800"/>
            <a:ext cx="6399720" cy="34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Objectives</a:t>
            </a:r>
            <a:endParaRPr lang="en-US" sz="22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Introduction</a:t>
            </a: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404040"/>
                </a:solidFill>
                <a:latin typeface="Times New Roman"/>
              </a:rPr>
              <a:t>Application Areas</a:t>
            </a:r>
          </a:p>
          <a:p>
            <a:pPr marL="343080" lvl="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FE8637">
                  <a:lumMod val="75000"/>
                </a:srgbClr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404040"/>
                </a:solidFill>
                <a:latin typeface="Times New Roman"/>
              </a:rPr>
              <a:t>Problem Statement</a:t>
            </a:r>
            <a:endParaRPr lang="en-US" sz="2200" spc="-1" dirty="0">
              <a:solidFill>
                <a:srgbClr val="404040"/>
              </a:solidFill>
              <a:latin typeface="Times New Roman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System Design</a:t>
            </a: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404040"/>
                </a:solidFill>
                <a:latin typeface="Times New Roman"/>
              </a:rPr>
              <a:t>Dataset Preparation</a:t>
            </a:r>
            <a:endParaRPr lang="en-US" sz="22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Methodology</a:t>
            </a:r>
            <a:endParaRPr lang="en-US" sz="22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Results and Discussion</a:t>
            </a:r>
            <a:endParaRPr lang="en-US" sz="22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Conclusion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trike="noStrike" spc="-1" dirty="0" smtClean="0">
                <a:latin typeface="Arial"/>
              </a:rPr>
              <a:t/>
            </a:r>
            <a:br>
              <a:rPr lang="en-US" b="0" strike="noStrike" spc="-1" dirty="0" smtClean="0">
                <a:latin typeface="Arial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61183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466" y="5866700"/>
            <a:ext cx="5987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Table III. Performance Measures of Each Classifier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9836"/>
              </p:ext>
            </p:extLst>
          </p:nvPr>
        </p:nvGraphicFramePr>
        <p:xfrm>
          <a:off x="304800" y="1371600"/>
          <a:ext cx="8229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219200"/>
                <a:gridCol w="914400"/>
                <a:gridCol w="990600"/>
                <a:gridCol w="838200"/>
                <a:gridCol w="990600"/>
                <a:gridCol w="990600"/>
              </a:tblGrid>
              <a:tr h="537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Classifiers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Training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Testing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F1-score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99%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747"/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86%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81%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69%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5844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GNB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137160" marB="1371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8445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19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the above results: cross validation scores and testing set accuracies, Random Forest performs better compared with other machine learning algorithms to classify the gender of a child using MFCC features of voice.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706352"/>
            <a:ext cx="470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Results and Discussion (Cont’d)</a:t>
            </a: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76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380880" y="45720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380880" y="838080"/>
            <a:ext cx="8305920" cy="61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 gender classification system 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implemented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by applying Python programming language and the experimental results has been analyzed.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analysis of the results shows that the performance of the proposed system is good, as the average 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accuracy of RF classifier 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is 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83% </a:t>
            </a: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Therefore, it can be extended to the another researchers and can also be tested by using different features and other classification techniques.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</a:pP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219320" y="2724840"/>
            <a:ext cx="6628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Thank you  for your attention!!!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-5177971" y="72432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Objectives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0880" y="1295280"/>
            <a:ext cx="83808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study the algorithm of feature extraction (MFCC) and machine learning algorithms for classification 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understand  the speech recognition operations in details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implement a gender classifier that can automatically predict the gender of the speaker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457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</a:pP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64836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Introduction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04800" y="1219320"/>
            <a:ext cx="830484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Gender classification is to determine a person’s gender, e.g., male or female, based on his or her biometric cues.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There are a number of biometrics which may be used to classify gender such as the face, eyes, fingerprint and hand shape, speech etc.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This system analyzes speech signals to predict the gender of the speaker. </a:t>
            </a: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</a:pPr>
            <a:endParaRPr lang="en-US" sz="2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64836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 smtClean="0">
                <a:solidFill>
                  <a:srgbClr val="404040"/>
                </a:solidFill>
                <a:latin typeface="Times New Roman"/>
              </a:rPr>
              <a:t>Application Areas</a:t>
            </a:r>
            <a:endParaRPr lang="en-US" sz="24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57200" y="1219320"/>
            <a:ext cx="8304840" cy="48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Automatic Speech Recognition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Human-Computer Interaction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Multimedia Information Retrieval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Commercial Development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Demographic Research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Font typeface="Wingdings" charset="2"/>
              <a:buChar char=""/>
            </a:pPr>
            <a:r>
              <a:rPr lang="en-US" sz="2200" spc="-1" dirty="0" smtClean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Mobile Applications and Video Games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94C600">
                  <a:lumMod val="75000"/>
                </a:srgbClr>
              </a:buClr>
              <a:buFont typeface="Wingdings" charset="2"/>
              <a:buChar char=""/>
            </a:pPr>
            <a:endParaRPr lang="en-US" sz="2200" spc="-1" dirty="0" smtClean="0">
              <a:solidFill>
                <a:srgbClr val="404040"/>
              </a:solid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94C600">
                  <a:lumMod val="75000"/>
                </a:srgbClr>
              </a:buClr>
              <a:buFont typeface="Wingdings" charset="2"/>
              <a:buChar char=""/>
            </a:pPr>
            <a:endParaRPr lang="en-US" sz="2200" spc="-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  <a:spcAft>
                <a:spcPts val="300"/>
              </a:spcAft>
              <a:buClr>
                <a:srgbClr val="94C600">
                  <a:lumMod val="75000"/>
                </a:srgbClr>
              </a:buClr>
            </a:pPr>
            <a:endParaRPr lang="en-US" sz="2200" spc="-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-4038600" y="72432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0040" indent="-318960" algn="r"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 smtClean="0">
                <a:solidFill>
                  <a:srgbClr val="404040"/>
                </a:solidFill>
                <a:latin typeface="Times New Roman"/>
              </a:rPr>
              <a:t>Problem Statement</a:t>
            </a:r>
            <a:endParaRPr lang="en-US" sz="24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0880" y="1295280"/>
            <a:ext cx="83808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FE8637">
                  <a:lumMod val="75000"/>
                </a:srgbClr>
              </a:buClr>
              <a:buFont typeface="Wingdings" charset="2"/>
              <a:buChar char=""/>
            </a:pP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Gender identiﬁcation of children is difﬁcult than adults, it is confusing to identify whether the speaking child is male or female. </a:t>
            </a:r>
          </a:p>
          <a:p>
            <a:pPr marL="228600" indent="-181800" algn="just">
              <a:lnSpc>
                <a:spcPct val="150000"/>
              </a:lnSpc>
              <a:spcBef>
                <a:spcPts val="439"/>
              </a:spcBef>
              <a:spcAft>
                <a:spcPts val="300"/>
              </a:spcAft>
              <a:buClr>
                <a:srgbClr val="FE8637">
                  <a:lumMod val="75000"/>
                </a:srgbClr>
              </a:buClr>
              <a:buFont typeface="Wingdings" charset="2"/>
              <a:buChar char=""/>
            </a:pPr>
            <a:r>
              <a:rPr lang="en-US" sz="2200" spc="-1" dirty="0">
                <a:solidFill>
                  <a:srgbClr val="40404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Due to underdeveloped vocal tract and thin vocal folds in both male and female child, there is no signiﬁcant difference in their acoustic-phonetic properties.</a:t>
            </a:r>
          </a:p>
          <a:p>
            <a:pPr marL="45720">
              <a:spcBef>
                <a:spcPts val="400"/>
              </a:spcBef>
              <a:spcAft>
                <a:spcPts val="300"/>
              </a:spcAft>
              <a:buClr>
                <a:srgbClr val="FFF39D">
                  <a:lumMod val="50000"/>
                </a:srgbClr>
              </a:buClr>
            </a:pPr>
            <a:endParaRPr lang="en-US" sz="2200" spc="-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80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49967" y="375284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System Design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35320" y="796320"/>
            <a:ext cx="6588371" cy="5326380"/>
            <a:chOff x="1435320" y="796320"/>
            <a:chExt cx="6588371" cy="5326380"/>
          </a:xfrm>
        </p:grpSpPr>
        <p:sp>
          <p:nvSpPr>
            <p:cNvPr id="345" name="CustomShape 6"/>
            <p:cNvSpPr/>
            <p:nvPr/>
          </p:nvSpPr>
          <p:spPr>
            <a:xfrm>
              <a:off x="1435320" y="1684440"/>
              <a:ext cx="2698920" cy="773640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Children Speech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(6 to 11 age range)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46" name="CustomShape 7"/>
            <p:cNvSpPr/>
            <p:nvPr/>
          </p:nvSpPr>
          <p:spPr>
            <a:xfrm>
              <a:off x="1435320" y="2875680"/>
              <a:ext cx="2698920" cy="872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000000"/>
                  </a:solidFill>
                  <a:latin typeface="Times New Roman"/>
                  <a:ea typeface="DejaVu Sans"/>
                </a:rPr>
                <a:t>Preprocessing</a:t>
              </a:r>
            </a:p>
            <a:p>
              <a:pPr algn="ctr">
                <a:lnSpc>
                  <a:spcPct val="100000"/>
                </a:lnSpc>
              </a:pPr>
              <a:r>
                <a:rPr lang="en-US" spc="-1" dirty="0" smtClean="0">
                  <a:solidFill>
                    <a:srgbClr val="000000"/>
                  </a:solidFill>
                  <a:latin typeface="Times New Roman"/>
                </a:rPr>
                <a:t>(Silence and Unvoiced Speech Removal)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47" name="CustomShape 8"/>
            <p:cNvSpPr/>
            <p:nvPr/>
          </p:nvSpPr>
          <p:spPr>
            <a:xfrm>
              <a:off x="1435320" y="4163760"/>
              <a:ext cx="263988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Feature Extraction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(MFCCs)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8" name="CustomShape 9"/>
            <p:cNvSpPr/>
            <p:nvPr/>
          </p:nvSpPr>
          <p:spPr>
            <a:xfrm>
              <a:off x="1448100" y="5235065"/>
              <a:ext cx="2639880" cy="779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Classification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42" name="CustomShape 3"/>
            <p:cNvSpPr/>
            <p:nvPr/>
          </p:nvSpPr>
          <p:spPr>
            <a:xfrm>
              <a:off x="4075200" y="5603629"/>
              <a:ext cx="462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CustomShape 5"/>
            <p:cNvSpPr/>
            <p:nvPr/>
          </p:nvSpPr>
          <p:spPr>
            <a:xfrm>
              <a:off x="2372040" y="796320"/>
              <a:ext cx="812160" cy="470520"/>
            </a:xfrm>
            <a:prstGeom prst="roundRect">
              <a:avLst>
                <a:gd name="adj" fmla="val 39812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Start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49" name="CustomShape 10"/>
            <p:cNvSpPr/>
            <p:nvPr/>
          </p:nvSpPr>
          <p:spPr>
            <a:xfrm>
              <a:off x="4412672" y="4987260"/>
              <a:ext cx="2521528" cy="1135440"/>
            </a:xfrm>
            <a:prstGeom prst="parallelogram">
              <a:avLst>
                <a:gd name="adj" fmla="val 3514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Predicted Output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(Male/Female)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51" name="CustomShape 12"/>
            <p:cNvSpPr/>
            <p:nvPr/>
          </p:nvSpPr>
          <p:spPr>
            <a:xfrm>
              <a:off x="2767680" y="1267920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13"/>
            <p:cNvSpPr/>
            <p:nvPr/>
          </p:nvSpPr>
          <p:spPr>
            <a:xfrm>
              <a:off x="2796840" y="2459160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14"/>
            <p:cNvSpPr/>
            <p:nvPr/>
          </p:nvSpPr>
          <p:spPr>
            <a:xfrm>
              <a:off x="2797200" y="3748320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16"/>
            <p:cNvSpPr/>
            <p:nvPr/>
          </p:nvSpPr>
          <p:spPr>
            <a:xfrm>
              <a:off x="7211531" y="5312258"/>
              <a:ext cx="812160" cy="470520"/>
            </a:xfrm>
            <a:prstGeom prst="roundRect">
              <a:avLst>
                <a:gd name="adj" fmla="val 39812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End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2753842" y="4819625"/>
              <a:ext cx="360" cy="415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3"/>
            <p:cNvSpPr/>
            <p:nvPr/>
          </p:nvSpPr>
          <p:spPr>
            <a:xfrm>
              <a:off x="6746487" y="5547518"/>
              <a:ext cx="462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FA7B-01B1-4B61-91AF-C35B92EEC3FF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3180" y="6122700"/>
            <a:ext cx="38218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Figure 1: System Flow Diagram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10600" cy="49831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Firstly, I prepared five Myanmar sentences: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800" dirty="0" smtClean="0">
                <a:latin typeface="Times New Roman" pitchFamily="18" charset="0"/>
                <a:cs typeface="Times New Roman" pitchFamily="18" charset="0"/>
              </a:rPr>
              <a:t>မ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ဂ</a:t>
            </a:r>
            <a:r>
              <a:rPr lang="my-MM" sz="1800" dirty="0" smtClean="0">
                <a:latin typeface="Times New Roman" pitchFamily="18" charset="0"/>
                <a:cs typeface="Times New Roman" pitchFamily="18" charset="0"/>
              </a:rPr>
              <a:t>င်္လာပါ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ေက</a:t>
            </a:r>
            <a:r>
              <a:rPr lang="my-MM" sz="1800" dirty="0" smtClean="0">
                <a:latin typeface="Times New Roman" pitchFamily="18" charset="0"/>
                <a:cs typeface="Times New Roman" pitchFamily="18" charset="0"/>
              </a:rPr>
              <a:t>ျးဇူးတင်ပါတ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ယ်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နာမည်ဘယ်လိုေခါ်လဲ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ဘယ </a:t>
            </a:r>
            <a:r>
              <a:rPr lang="my-MM" sz="1800" dirty="0" smtClean="0">
                <a:latin typeface="Times New Roman" pitchFamily="18" charset="0"/>
                <a:cs typeface="Times New Roman" pitchFamily="18" charset="0"/>
              </a:rPr>
              <a:t>်သွားမလို့လဲ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800" dirty="0" smtClean="0">
                <a:latin typeface="Times New Roman" pitchFamily="18" charset="0"/>
                <a:cs typeface="Times New Roman" pitchFamily="18" charset="0"/>
              </a:rPr>
              <a:t>ေနေကာင်းလား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8352" y="6188425"/>
            <a:ext cx="4004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Table I. Recording Specifications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59950"/>
              </p:ext>
            </p:extLst>
          </p:nvPr>
        </p:nvGraphicFramePr>
        <p:xfrm>
          <a:off x="1143000" y="3962400"/>
          <a:ext cx="6858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352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.wav format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2 or 3 second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Numbers</a:t>
                      </a:r>
                      <a:r>
                        <a:rPr lang="en-US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Channel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Mono (1 Channel)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Sampling Frequency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44.1 kHz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</a:t>
                      </a:r>
                      <a:r>
                        <a:rPr lang="en-US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Bits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16 bits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ustomShape 1"/>
          <p:cNvSpPr/>
          <p:nvPr/>
        </p:nvSpPr>
        <p:spPr>
          <a:xfrm>
            <a:off x="304800" y="304800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 smtClean="0">
                <a:solidFill>
                  <a:srgbClr val="404040"/>
                </a:solidFill>
                <a:latin typeface="Times New Roman"/>
              </a:rPr>
              <a:t>Dataset Preparation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9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410200"/>
          </a:xfrm>
        </p:spPr>
        <p:txBody>
          <a:bodyPr>
            <a:no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Dataset used in the system includes total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1100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audio records.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children range in age from 6 years to 11 years.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female records contain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566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samples where male records have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534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samples.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Silence and Unvoiced Speech Removal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speech recordings of children consists of many silence and unvoiced regions.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Leading/trailing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silence in the audio may not contain much information and thus not useful for the classification.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removing this silence is done in preprocessing step.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ustomShape 1"/>
          <p:cNvSpPr/>
          <p:nvPr/>
        </p:nvSpPr>
        <p:spPr>
          <a:xfrm>
            <a:off x="449967" y="375284"/>
            <a:ext cx="6511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896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2400" b="1" spc="-1" dirty="0" smtClean="0">
                <a:solidFill>
                  <a:srgbClr val="404040"/>
                </a:solidFill>
                <a:latin typeface="Times New Roman"/>
              </a:rPr>
              <a:t>Dataset Preparation (Cont’d)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8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7154</TotalTime>
  <Words>1227</Words>
  <Application>Microsoft Office PowerPoint</Application>
  <PresentationFormat>On-screen Show (4:3)</PresentationFormat>
  <Paragraphs>329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Oriel</vt:lpstr>
      <vt:lpstr>1_Oriel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455</cp:revision>
  <dcterms:created xsi:type="dcterms:W3CDTF">2019-01-08T15:20:47Z</dcterms:created>
  <dcterms:modified xsi:type="dcterms:W3CDTF">2019-11-05T01:57:23Z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CtrlSoft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