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  <p:sldMasterId id="2147483792" r:id="rId3"/>
    <p:sldMasterId id="2147483804" r:id="rId4"/>
  </p:sldMasterIdLst>
  <p:notesMasterIdLst>
    <p:notesMasterId r:id="rId35"/>
  </p:notesMasterIdLst>
  <p:sldIdLst>
    <p:sldId id="256" r:id="rId5"/>
    <p:sldId id="257" r:id="rId6"/>
    <p:sldId id="260" r:id="rId7"/>
    <p:sldId id="261" r:id="rId8"/>
    <p:sldId id="263" r:id="rId9"/>
    <p:sldId id="264" r:id="rId10"/>
    <p:sldId id="265" r:id="rId11"/>
    <p:sldId id="266" r:id="rId12"/>
    <p:sldId id="284" r:id="rId13"/>
    <p:sldId id="285" r:id="rId14"/>
    <p:sldId id="286" r:id="rId15"/>
    <p:sldId id="269" r:id="rId16"/>
    <p:sldId id="268" r:id="rId17"/>
    <p:sldId id="270" r:id="rId18"/>
    <p:sldId id="290" r:id="rId19"/>
    <p:sldId id="289" r:id="rId20"/>
    <p:sldId id="272" r:id="rId21"/>
    <p:sldId id="273" r:id="rId22"/>
    <p:sldId id="274" r:id="rId23"/>
    <p:sldId id="275" r:id="rId24"/>
    <p:sldId id="277" r:id="rId25"/>
    <p:sldId id="280" r:id="rId26"/>
    <p:sldId id="276" r:id="rId27"/>
    <p:sldId id="278" r:id="rId28"/>
    <p:sldId id="287" r:id="rId29"/>
    <p:sldId id="279" r:id="rId30"/>
    <p:sldId id="288" r:id="rId31"/>
    <p:sldId id="281" r:id="rId32"/>
    <p:sldId id="291" r:id="rId33"/>
    <p:sldId id="28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A7E71-794B-4694-B165-0DA70A667C51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691C1-A718-42C8-BD67-E637E6B28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3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91C1-A718-42C8-BD67-E637E6B286A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3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C7A3A-1422-49E4-B47C-906D3AC531D1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0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D191820-439D-49DA-9333-146AD2AFE436}" type="datetime2">
              <a:rPr lang="en-US" smtClean="0">
                <a:solidFill>
                  <a:srgbClr val="575F6D"/>
                </a:solidFill>
              </a:rPr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42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9612-F690-44FD-97FA-67F1FC3E4B37}" type="datetime2">
              <a:rPr lang="en-US" smtClean="0">
                <a:solidFill>
                  <a:srgbClr val="575F6D"/>
                </a:solidFill>
              </a:rPr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2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6CC3-3C26-4D2F-94E0-8E1317BE606F}" type="datetime2">
              <a:rPr lang="en-US" smtClean="0">
                <a:solidFill>
                  <a:srgbClr val="575F6D"/>
                </a:solidFill>
              </a:rPr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37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76C0003-6831-49B9-BEB0-6B1D208DDA94}" type="datetime2">
              <a:rPr lang="en-US" smtClean="0">
                <a:solidFill>
                  <a:srgbClr val="575F6D"/>
                </a:solidFill>
              </a:rPr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05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F466114-9548-4F44-ABA8-9AD57947628A}" type="datetime2">
              <a:rPr lang="en-US" smtClean="0">
                <a:solidFill>
                  <a:srgbClr val="575F6D"/>
                </a:solidFill>
              </a:rPr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4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95CEEFB-01AE-48EA-9BCB-120B6984B53C}" type="datetime2">
              <a:rPr lang="en-US" smtClean="0">
                <a:solidFill>
                  <a:srgbClr val="FFF39D"/>
                </a:solidFill>
              </a:rPr>
              <a:t>Friday, June 21, 2019</a:t>
            </a:fld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72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1DF1-78AB-4630-A895-76A225BB3CFC}" type="datetime2">
              <a:rPr lang="en-US" smtClean="0">
                <a:solidFill>
                  <a:srgbClr val="575F6D"/>
                </a:solidFill>
              </a:rPr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24776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F330-4889-4807-B11A-DD1A4FC914CB}" type="datetime2">
              <a:rPr lang="en-US" smtClean="0">
                <a:solidFill>
                  <a:srgbClr val="575F6D"/>
                </a:solidFill>
              </a:rPr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015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918879-86A0-4484-AF18-E45EA7002CAA}" type="datetime2">
              <a:rPr lang="en-US" smtClean="0">
                <a:solidFill>
                  <a:srgbClr val="575F6D"/>
                </a:solidFill>
              </a:rPr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59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5E42-E8C9-4DCE-B5FD-407F49BF828E}" type="datetime2">
              <a:rPr lang="en-US" smtClean="0">
                <a:solidFill>
                  <a:srgbClr val="575F6D"/>
                </a:solidFill>
              </a:rPr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4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714994-375F-4E16-919B-5C0BED819CAF}" type="datetime2">
              <a:rPr lang="en-US" smtClean="0">
                <a:solidFill>
                  <a:srgbClr val="575F6D"/>
                </a:solidFill>
              </a:rPr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79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0933C0-0FCC-4781-A492-7C534523C5B6}" type="datetime2">
              <a:rPr lang="en-US" smtClean="0">
                <a:solidFill>
                  <a:srgbClr val="575F6D"/>
                </a:solidFill>
              </a:rPr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0375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28462D-942E-45C6-B9FB-56A258A049E8}" type="datetime2">
              <a:rPr lang="en-US" smtClean="0">
                <a:solidFill>
                  <a:srgbClr val="575F6D"/>
                </a:solidFill>
              </a:rPr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15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5730-D849-4822-B9CC-7D29C52FA6C4}" type="datetime2">
              <a:rPr lang="en-US" smtClean="0">
                <a:solidFill>
                  <a:srgbClr val="575F6D"/>
                </a:solidFill>
              </a:rPr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21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DA9F-7836-44ED-AF50-8173509523EB}" type="datetime2">
              <a:rPr lang="en-US" smtClean="0">
                <a:solidFill>
                  <a:srgbClr val="575F6D"/>
                </a:solidFill>
              </a:rPr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13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9471FAF-9D67-4D18-A257-CB665DA312F9}" type="datetime2">
              <a:rPr lang="en-US" smtClean="0">
                <a:solidFill>
                  <a:srgbClr val="575F6D"/>
                </a:solidFill>
              </a:rPr>
              <a:pPr/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37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555648-056B-435E-BEAF-B8F41C6C6623}" type="datetime2">
              <a:rPr lang="en-US" smtClean="0">
                <a:solidFill>
                  <a:srgbClr val="575F6D"/>
                </a:solidFill>
              </a:rPr>
              <a:pPr/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160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4DB4EA2-DB58-413A-9209-C3433904627C}" type="datetime2">
              <a:rPr lang="en-US" smtClean="0">
                <a:solidFill>
                  <a:srgbClr val="FFF39D"/>
                </a:solidFill>
              </a:rPr>
              <a:pPr/>
              <a:t>Friday, June 21, 2019</a:t>
            </a:fld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88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FB0B-CEF6-4E7C-AB3F-1D1CEC1A955E}" type="datetime2">
              <a:rPr lang="en-US" smtClean="0">
                <a:solidFill>
                  <a:srgbClr val="575F6D"/>
                </a:solidFill>
              </a:rPr>
              <a:pPr/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75079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680-BD69-4063-A048-BE5595516290}" type="datetime2">
              <a:rPr lang="en-US" smtClean="0">
                <a:solidFill>
                  <a:srgbClr val="575F6D"/>
                </a:solidFill>
              </a:rPr>
              <a:pPr/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7427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1C939F-0F58-44F3-B4D0-3A6D0350D104}" type="datetime2">
              <a:rPr lang="en-US" smtClean="0">
                <a:solidFill>
                  <a:srgbClr val="575F6D"/>
                </a:solidFill>
              </a:rPr>
              <a:pPr/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27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6122-417E-4397-BEE2-D7A34D926936}" type="datetime2">
              <a:rPr lang="en-US" smtClean="0">
                <a:solidFill>
                  <a:srgbClr val="575F6D"/>
                </a:solidFill>
              </a:rPr>
              <a:pPr/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0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12E68F7-6939-4CD8-9D72-56A0B90BA083}" type="datetime2">
              <a:rPr lang="en-US" smtClean="0">
                <a:solidFill>
                  <a:srgbClr val="FFF39D"/>
                </a:solidFill>
              </a:rPr>
              <a:t>Friday, June 21, 2019</a:t>
            </a:fld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85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B757400-ACB1-4AE4-98FA-B2888783C8B1}" type="datetime2">
              <a:rPr lang="en-US" smtClean="0">
                <a:solidFill>
                  <a:srgbClr val="575F6D"/>
                </a:solidFill>
              </a:rPr>
              <a:pPr/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38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1F6CFF-A7D0-4A7C-ABF2-69AC7978B0B6}" type="datetime2">
              <a:rPr lang="en-US" smtClean="0">
                <a:solidFill>
                  <a:srgbClr val="575F6D"/>
                </a:solidFill>
              </a:rPr>
              <a:pPr/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82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4F68-FDA0-4187-83F7-F8823318C51F}" type="datetime2">
              <a:rPr lang="en-US" smtClean="0">
                <a:solidFill>
                  <a:srgbClr val="575F6D"/>
                </a:solidFill>
              </a:rPr>
              <a:pPr/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12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A89A-21E4-4D5F-BA7A-23AFA46303E7}" type="datetime2">
              <a:rPr lang="en-US" smtClean="0">
                <a:solidFill>
                  <a:srgbClr val="575F6D"/>
                </a:solidFill>
              </a:rPr>
              <a:pPr/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828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9471FAF-9D67-4D18-A257-CB665DA312F9}" type="datetime2">
              <a:rPr lang="en-US" smtClean="0">
                <a:solidFill>
                  <a:srgbClr val="575F6D"/>
                </a:solidFill>
              </a:rPr>
              <a:pPr/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12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555648-056B-435E-BEAF-B8F41C6C6623}" type="datetime2">
              <a:rPr lang="en-US" smtClean="0">
                <a:solidFill>
                  <a:srgbClr val="575F6D"/>
                </a:solidFill>
              </a:rPr>
              <a:pPr/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454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4DB4EA2-DB58-413A-9209-C3433904627C}" type="datetime2">
              <a:rPr lang="en-US" smtClean="0">
                <a:solidFill>
                  <a:srgbClr val="FFF39D"/>
                </a:solidFill>
              </a:rPr>
              <a:pPr/>
              <a:t>Friday, June 21, 2019</a:t>
            </a:fld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9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FB0B-CEF6-4E7C-AB3F-1D1CEC1A955E}" type="datetime2">
              <a:rPr lang="en-US" smtClean="0">
                <a:solidFill>
                  <a:srgbClr val="575F6D"/>
                </a:solidFill>
              </a:rPr>
              <a:pPr/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10306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680-BD69-4063-A048-BE5595516290}" type="datetime2">
              <a:rPr lang="en-US" smtClean="0">
                <a:solidFill>
                  <a:srgbClr val="575F6D"/>
                </a:solidFill>
              </a:rPr>
              <a:pPr/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0593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1C939F-0F58-44F3-B4D0-3A6D0350D104}" type="datetime2">
              <a:rPr lang="en-US" smtClean="0">
                <a:solidFill>
                  <a:srgbClr val="575F6D"/>
                </a:solidFill>
              </a:rPr>
              <a:pPr/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5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8294-A410-41A6-AA4B-07C3E356D854}" type="datetime2">
              <a:rPr lang="en-US" smtClean="0">
                <a:solidFill>
                  <a:srgbClr val="575F6D"/>
                </a:solidFill>
              </a:rPr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067544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6122-417E-4397-BEE2-D7A34D926936}" type="datetime2">
              <a:rPr lang="en-US" smtClean="0">
                <a:solidFill>
                  <a:srgbClr val="575F6D"/>
                </a:solidFill>
              </a:rPr>
              <a:pPr/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78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B757400-ACB1-4AE4-98FA-B2888783C8B1}" type="datetime2">
              <a:rPr lang="en-US" smtClean="0">
                <a:solidFill>
                  <a:srgbClr val="575F6D"/>
                </a:solidFill>
              </a:rPr>
              <a:pPr/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43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1F6CFF-A7D0-4A7C-ABF2-69AC7978B0B6}" type="datetime2">
              <a:rPr lang="en-US" smtClean="0">
                <a:solidFill>
                  <a:srgbClr val="575F6D"/>
                </a:solidFill>
              </a:rPr>
              <a:pPr/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246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4F68-FDA0-4187-83F7-F8823318C51F}" type="datetime2">
              <a:rPr lang="en-US" smtClean="0">
                <a:solidFill>
                  <a:srgbClr val="575F6D"/>
                </a:solidFill>
              </a:rPr>
              <a:pPr/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469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A89A-21E4-4D5F-BA7A-23AFA46303E7}" type="datetime2">
              <a:rPr lang="en-US" smtClean="0">
                <a:solidFill>
                  <a:srgbClr val="575F6D"/>
                </a:solidFill>
              </a:rPr>
              <a:pPr/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1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753E-ED20-458C-B624-7761CF8B6CE1}" type="datetime2">
              <a:rPr lang="en-US" smtClean="0">
                <a:solidFill>
                  <a:srgbClr val="575F6D"/>
                </a:solidFill>
              </a:rPr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97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C78551-20D8-448E-B667-407B18863F4D}" type="datetime2">
              <a:rPr lang="en-US" smtClean="0">
                <a:solidFill>
                  <a:srgbClr val="575F6D"/>
                </a:solidFill>
              </a:rPr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44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E09D-4839-44DD-9DB8-6B424D9CABC9}" type="datetime2">
              <a:rPr lang="en-US" smtClean="0">
                <a:solidFill>
                  <a:srgbClr val="575F6D"/>
                </a:solidFill>
              </a:rPr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7914B7-A355-40BF-9FE5-433B281EA8D1}" type="datetime2">
              <a:rPr lang="en-US" smtClean="0">
                <a:solidFill>
                  <a:srgbClr val="575F6D"/>
                </a:solidFill>
              </a:rPr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4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7DBE64-A519-404D-A551-B61F2818D1EC}" type="datetime2">
              <a:rPr lang="en-US" smtClean="0">
                <a:solidFill>
                  <a:srgbClr val="575F6D"/>
                </a:solidFill>
              </a:rPr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FA463D3-AC87-430C-86FF-C5FEE347E21F}" type="datetime2">
              <a:rPr lang="en-US" smtClean="0">
                <a:solidFill>
                  <a:srgbClr val="575F6D"/>
                </a:solidFill>
              </a:rPr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6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628840F-0A30-4FE6-8821-E17712562221}" type="datetime2">
              <a:rPr lang="en-US" smtClean="0">
                <a:solidFill>
                  <a:srgbClr val="575F6D"/>
                </a:solidFill>
              </a:rPr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A65FB43-3F25-4AF7-A865-5E8FB481C725}" type="datetime2">
              <a:rPr lang="en-US" smtClean="0">
                <a:solidFill>
                  <a:srgbClr val="575F6D"/>
                </a:solidFill>
              </a:rPr>
              <a:pPr/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5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A65FB43-3F25-4AF7-A865-5E8FB481C725}" type="datetime2">
              <a:rPr lang="en-US" smtClean="0">
                <a:solidFill>
                  <a:srgbClr val="575F6D"/>
                </a:solidFill>
              </a:rPr>
              <a:pPr/>
              <a:t>Friday, June 21,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6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Feature Extraction from Children’s Speech for Gender Classification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562400" y="4226314"/>
            <a:ext cx="8077200" cy="1749552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marL="0" indent="0" algn="ctr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Ma Khin Aye Chan</a:t>
            </a:r>
          </a:p>
          <a:p>
            <a:pPr marL="0" indent="0" algn="ctr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NCSE2019-CEIT002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9060" y="865696"/>
            <a:ext cx="6823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National Conference 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 Science and Engineering 2019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7500" y="587123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June 27-28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836" y="556003"/>
            <a:ext cx="1388091" cy="1616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46692"/>
            <a:ext cx="134316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6447" y="1"/>
            <a:ext cx="7543800" cy="136164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Theoretical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Background (Cont’d)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>
                <a:latin typeface="Times New Roman" pitchFamily="18" charset="0"/>
                <a:cs typeface="Times New Roman" pitchFamily="18" charset="0"/>
              </a:rPr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343900" cy="4983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Hamming window has the following form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0 ≤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−1,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window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length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25663" y="1475192"/>
                <a:ext cx="3962400" cy="5275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=0.54−0.46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l-GR" sz="2000" b="0" i="1" smtClean="0">
                                <a:latin typeface="Cambria Math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000" dirty="0" smtClean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663" y="1475192"/>
                <a:ext cx="3962400" cy="527580"/>
              </a:xfrm>
              <a:prstGeom prst="rect">
                <a:avLst/>
              </a:prstGeom>
              <a:blipFill rotWithShape="1">
                <a:blip r:embed="rId2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14600"/>
            <a:ext cx="5029199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2318" y="6179127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Fig. 3: Hamming Window with 1000 samples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6447" y="790142"/>
            <a:ext cx="8297142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569589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Fig. 4: Windowing of an 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udio 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rame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6019800" cy="4476690"/>
          </a:xfrm>
        </p:spPr>
      </p:pic>
    </p:spTree>
    <p:extLst>
      <p:ext uri="{BB962C8B-B14F-4D97-AF65-F5344CB8AC3E}">
        <p14:creationId xmlns:p14="http://schemas.microsoft.com/office/powerpoint/2010/main" val="39546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762000"/>
                <a:ext cx="8686800" cy="51816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Step 4: Fast Fourier Transform (FFT)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FT is a 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process of converting time domain into frequency domain. 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-point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FFT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is applied on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each frame to calculate the frequency spectrum, which is also called Short-Time Fourier-Transform (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STFT).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After that,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compute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the power spectrum (periodogram)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using the following equation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 smtClean="0"/>
                  <a:t> 	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where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=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frame of signal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762000"/>
                <a:ext cx="8686800" cy="5181600"/>
              </a:xfrm>
              <a:blipFill rotWithShape="1">
                <a:blip r:embed="rId2"/>
                <a:stretch>
                  <a:fillRect l="-772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9000" y="3944034"/>
                <a:ext cx="1765740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𝐹𝐹𝑇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944034"/>
                <a:ext cx="176574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1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5715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534400" cy="6096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5: Mel-frequency Warping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main process  in this step is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convert the frequency spectrum to Mel spectrum.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Mel scale relates perceived frequency, or pitch, of a pure tone to its actual measured frequency.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Mel-frequency is defined as: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stage,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mel filterbank energies is obtained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 multiplying power spectrum of the signal with mel filter bank.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Take the log of each of the energies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get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 filterbank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energies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 algn="just">
              <a:lnSpc>
                <a:spcPct val="150000"/>
              </a:lnSpc>
              <a:buClr>
                <a:srgbClr val="FE8637"/>
              </a:buClr>
              <a:buFont typeface="Wingdings" pitchFamily="2" charset="2"/>
              <a:buChar char="q"/>
            </a:pP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19400" y="3937379"/>
                <a:ext cx="2819400" cy="64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=1125</m:t>
                      </m:r>
                      <m:func>
                        <m:func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(1+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700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937379"/>
                <a:ext cx="2819400" cy="64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6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5" y="-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200" y="838200"/>
                <a:ext cx="8610600" cy="5211763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Step 6: Discrete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Cosine Transform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DCT is applied on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log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obtained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from the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previous step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to have L mel-scale cepstral coefficients.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DCT formula is shown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below:</a:t>
                </a:r>
              </a:p>
              <a:p>
                <a:pPr marL="800100" lvl="1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Where: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N = number of triangular band pass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filters</a:t>
                </a: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      L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= number of mel-scale cepstral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coefficient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DCT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transforms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the frequency domain into a 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time domain. 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Typically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, for Automatic Speech Recognition (ASR), the resulting cepstral coefficients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2-13 are retained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and the rest are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discarded.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 resulting features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are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called Mel Frequency Cepstral Coefficients.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200" y="838200"/>
                <a:ext cx="8610600" cy="5211763"/>
              </a:xfrm>
              <a:blipFill rotWithShape="1">
                <a:blip r:embed="rId2"/>
                <a:stretch>
                  <a:fillRect l="-779" r="-708" b="-10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57400" y="2860964"/>
                <a:ext cx="5284716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𝑚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−0.5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</m:e>
                        </m:func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/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 m=1,2…L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60964"/>
                <a:ext cx="5284716" cy="457200"/>
              </a:xfrm>
              <a:prstGeom prst="rect">
                <a:avLst/>
              </a:prstGeom>
              <a:blipFill rotWithShape="1">
                <a:blip r:embed="rId3"/>
                <a:stretch>
                  <a:fillRect t="-86076" b="-1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5715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42900" y="609600"/>
            <a:ext cx="7924800" cy="487375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/>
              </a:rPr>
              <a:t>Extracted features points </a:t>
            </a:r>
            <a:r>
              <a:rPr lang="en-US" sz="2000" dirty="0">
                <a:latin typeface="Times New Roman"/>
              </a:rPr>
              <a:t>which were collected in the CSV </a:t>
            </a:r>
            <a:r>
              <a:rPr lang="en-US" sz="2000" dirty="0" smtClean="0">
                <a:latin typeface="Times New Roman"/>
              </a:rPr>
              <a:t>file can be seen in </a:t>
            </a:r>
            <a:r>
              <a:rPr lang="en-US" sz="2000" dirty="0">
                <a:latin typeface="Times New Roman"/>
              </a:rPr>
              <a:t>the </a:t>
            </a:r>
            <a:r>
              <a:rPr lang="en-US" sz="2000" dirty="0" smtClean="0">
                <a:latin typeface="Times New Roman"/>
              </a:rPr>
              <a:t>figure 5.</a:t>
            </a:r>
            <a:endParaRPr lang="en-US" sz="2000" dirty="0">
              <a:latin typeface="Times New Roman"/>
            </a:endParaRP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6248907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Fig. 5: Features Extracted from MFCC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6019800" cy="1295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07" y="2971801"/>
            <a:ext cx="5410200" cy="1066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81" y="3965527"/>
            <a:ext cx="6019799" cy="1117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07" y="5082762"/>
            <a:ext cx="5562600" cy="12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sz="2000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924800" cy="48737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Classificatio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establishing 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mathematical model that separates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into male and female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based on the features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 children’s speech.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different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kinds of classification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algorithms: Logistic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Regression, Support Vector Machine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Decision Tree, Random Forest etc.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system, Random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Forest Classifier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used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get the good classification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2117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Random Forest Classifier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Random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Forest is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supervised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algorithm.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ensemble of Decision Trees, most of the time trained with the “bagging” method.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general idea of the bagging method is that a combination of learning models increases the overall result.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say it in simple words: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Random forest builds multiple decision trees and merges them together to get a more accurate and stable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91753"/>
            <a:ext cx="5638800" cy="4229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5520853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Fig. 6: Prediction Model of Random Forest Classifier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2997" y="381000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Proposed System Design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has three main processing stages.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first stage is preprocessing the speech signal.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second stage involves feature extraction.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last stage, extracted features are evaluated using RF classifier to predict children’s gender.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utlines of Presentation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Theoretical Background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Proposed  System Design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Experimental Results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91988" y="6067455"/>
            <a:ext cx="4232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Fig. 7: System Flow Diagram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3200" y="795838"/>
            <a:ext cx="990600" cy="471724"/>
          </a:xfrm>
          <a:prstGeom prst="roundRect">
            <a:avLst>
              <a:gd name="adj" fmla="val 455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2205212" y="1684084"/>
            <a:ext cx="2304582" cy="77477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Children Speech </a:t>
            </a:r>
          </a:p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(6 to 11 age range)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75547" y="2875377"/>
            <a:ext cx="1838309" cy="457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6597" y="3749003"/>
            <a:ext cx="1838309" cy="666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Feature Extraction</a:t>
            </a:r>
          </a:p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(MFCCs)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3125" y="4828904"/>
            <a:ext cx="1377891" cy="780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(Random Forest)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4212312" y="4721812"/>
            <a:ext cx="2034140" cy="1076649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Predicted Output</a:t>
            </a:r>
          </a:p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(Male/Female)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71016" y="5235259"/>
            <a:ext cx="4013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469991" y="5021628"/>
            <a:ext cx="997609" cy="4717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3264336" y="1267562"/>
            <a:ext cx="0" cy="4165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1" idx="2"/>
            <a:endCxn id="43" idx="1"/>
          </p:cNvCxnSpPr>
          <p:nvPr/>
        </p:nvCxnSpPr>
        <p:spPr>
          <a:xfrm flipV="1">
            <a:off x="6111871" y="5257491"/>
            <a:ext cx="358120" cy="26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93489" y="2458856"/>
            <a:ext cx="0" cy="4165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89723" y="3332483"/>
            <a:ext cx="0" cy="4165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94703" y="4415275"/>
            <a:ext cx="0" cy="4165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/>
          <p:cNvSpPr txBox="1">
            <a:spLocks/>
          </p:cNvSpPr>
          <p:nvPr/>
        </p:nvSpPr>
        <p:spPr>
          <a:xfrm>
            <a:off x="381000" y="0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Proposed System Design (Cont’d)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7974" y="-762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Proposed System Design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(Cont’d)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7974" y="838200"/>
            <a:ext cx="8150226" cy="4873752"/>
          </a:xfrm>
        </p:spPr>
        <p:txBody>
          <a:bodyPr/>
          <a:lstStyle/>
          <a:p>
            <a:pPr marL="0" lvl="0" indent="0" algn="just">
              <a:spcBef>
                <a:spcPts val="0"/>
              </a:spcBef>
              <a:buClrTx/>
              <a:buSzTx/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Data Collection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training and testing dataset, 600 audio files from children of KG to Grade V (age range 6 to 11 years) are collected.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boy and a girl for each year are selected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asked to speak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 Myanmar sentences repeatedly about 10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times.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ecord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their voice in quiet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classrooms 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using SONY Digital Stereo High Definition recorder. </a:t>
            </a:r>
          </a:p>
          <a:p>
            <a:pPr lvl="0" algn="just">
              <a:spcBef>
                <a:spcPts val="0"/>
              </a:spcBef>
              <a:buClrTx/>
              <a:buSzTx/>
              <a:buFont typeface="Wingdings" pitchFamily="2" charset="2"/>
              <a:buChar char="q"/>
            </a:pPr>
            <a:endParaRPr lang="en-US" sz="2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spcBef>
                <a:spcPts val="0"/>
              </a:spcBef>
              <a:buClrTx/>
              <a:buSzTx/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6123296"/>
            <a:ext cx="3558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Recording Specification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062134"/>
              </p:ext>
            </p:extLst>
          </p:nvPr>
        </p:nvGraphicFramePr>
        <p:xfrm>
          <a:off x="1219200" y="4038600"/>
          <a:ext cx="6781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0900"/>
                <a:gridCol w="3390900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File Type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.wav format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Duration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or 3 second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Numbers of Channel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Mono (1 Channel)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Sampling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Frequency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44.1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kHz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03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Bits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16 bits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1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Proposed System Design(Cont’d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077200" cy="4873752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Preprocessing 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Only voiced region of speech contains most of the gender related information. 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silence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unvoiced regions are removed 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from the speech 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signals.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Noise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reduction 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from these voice clips is done with using ACID pro voice editing software.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Experimental Results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001000" cy="5410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Separating data into training and testing sets is an important part of evaluating classification models.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model is built on the training set and check the accuracy of the model by using it on the testing set.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Currently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system uses 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80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audio records are used as training dataset and 120 records are used for testing. 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Results (Cont’d)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3594" y="1143000"/>
            <a:ext cx="78486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Calibri"/>
              </a:rPr>
              <a:t>Training set classification rate is 99% and testing set classification rate is 88%. 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 confusion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matrix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which shows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number of correct and incorrect predictions made by the classification model compared to the actual outcomes (target value) in the data. 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Ø"/>
            </a:pPr>
            <a:endParaRPr lang="en-US" dirty="0" smtClean="0">
              <a:solidFill>
                <a:srgbClr val="000000"/>
              </a:solidFill>
              <a:latin typeface="Times New Roman"/>
              <a:ea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4653" y="4953000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/>
            <a:endParaRPr lang="en-US" dirty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/>
            <a:endParaRPr lang="en-US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Times New Roman"/>
                <a:ea typeface="Calibri"/>
              </a:rPr>
              <a:t>Table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Calibri"/>
              </a:rPr>
              <a:t>.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</a:rPr>
              <a:t>Confusion Matrix After Evaluating RF Classifier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46079851"/>
              </p:ext>
            </p:extLst>
          </p:nvPr>
        </p:nvGraphicFramePr>
        <p:xfrm>
          <a:off x="1526843" y="3477342"/>
          <a:ext cx="6172200" cy="1981200"/>
        </p:xfrm>
        <a:graphic>
          <a:graphicData uri="http://schemas.openxmlformats.org/drawingml/2006/table">
            <a:tbl>
              <a:tblPr firstRow="1" firstCol="1" bandRow="1"/>
              <a:tblGrid>
                <a:gridCol w="2057400"/>
                <a:gridCol w="2057400"/>
                <a:gridCol w="2057400"/>
              </a:tblGrid>
              <a:tr h="52269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Actual Group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Predicted Group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0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Male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Female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Male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44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(TP)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10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(FN)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Female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4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(FP)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62(TN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7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Experimental Results 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7924800" cy="487375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True Positive (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TP)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true label of the given instance is positive, and the classifier also predicts it as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positive.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True Negative (TN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true label is negative, and the classifier also predicts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negative.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False Positive (FP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true label is negative, but the classifier incorrectly predicts it 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positive.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False Negative (FN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true label is positive, but the classifier incorrectly predicts it 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negative.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334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Experimental Results (Cont’d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066800"/>
                <a:ext cx="8229600" cy="6477000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itchFamily="2" charset="2"/>
                  <a:buChar char="Ø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B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/>
                    <a:ea typeface="Calibri"/>
                  </a:rPr>
                  <a:t>asic performance measures of classification model can be calculated from confusion matrix.</a:t>
                </a:r>
              </a:p>
              <a:p>
                <a:pPr algn="just">
                  <a:buFont typeface="Wingdings" pitchFamily="2" charset="2"/>
                  <a:buChar char="Ø"/>
                </a:pPr>
                <a:endParaRPr lang="en-US" sz="2000" dirty="0" smtClean="0">
                  <a:solidFill>
                    <a:srgbClr val="000000"/>
                  </a:solidFill>
                  <a:latin typeface="Times New Roman"/>
                  <a:ea typeface="Calibri"/>
                </a:endParaRPr>
              </a:p>
              <a:p>
                <a:pPr algn="just">
                  <a:buFont typeface="Wingdings" pitchFamily="2" charset="2"/>
                  <a:buChar char="Ø"/>
                </a:pPr>
                <a:r>
                  <a:rPr lang="en-US" sz="2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000" dirty="0">
                    <a:solidFill>
                      <a:srgbClr val="FE8637">
                        <a:lumMod val="75000"/>
                      </a:srgbClr>
                    </a:solidFill>
                    <a:latin typeface="Times New Roman" pitchFamily="18" charset="0"/>
                    <a:cs typeface="Times New Roman" pitchFamily="18" charset="0"/>
                  </a:rPr>
                  <a:t>accuracy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of a test is its ability to differentiate the male and female correctly.</a:t>
                </a:r>
              </a:p>
              <a:p>
                <a:pPr marL="0" indent="0" algn="ctr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smtClean="0">
                        <a:latin typeface="Times New Roman" pitchFamily="18" charset="0"/>
                        <a:cs typeface="Times New Roman" pitchFamily="18" charset="0"/>
                      </a:rPr>
                      <m:t>Accuracy</m:t>
                    </m:r>
                    <m:r>
                      <m:rPr>
                        <m:nor/>
                      </m:rPr>
                      <a:rPr lang="en-US" sz="2000" smtClean="0">
                        <a:latin typeface="Times New Roman" pitchFamily="18" charset="0"/>
                        <a:cs typeface="Times New Roman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Times New Roman" pitchFamily="18" charset="0"/>
                            <a:cs typeface="Times New Roman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200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>
                            <a:latin typeface="Times New Roman" pitchFamily="18" charset="0"/>
                            <a:cs typeface="Times New Roman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>
                            <a:latin typeface="Times New Roman" pitchFamily="18" charset="0"/>
                            <a:cs typeface="Times New Roman" pitchFamily="18" charset="0"/>
                          </a:rPr>
                          <m:t>N</m:t>
                        </m:r>
                      </m:den>
                    </m:f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× 100% 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0" i="0" smtClean="0">
                            <a:latin typeface="Times New Roman" pitchFamily="18" charset="0"/>
                            <a:cs typeface="Times New Roman" pitchFamily="18" charset="0"/>
                          </a:rPr>
                          <m:t>44</m:t>
                        </m:r>
                        <m:r>
                          <m:rPr>
                            <m:nor/>
                          </m:rPr>
                          <a:rPr lang="en-US" sz="2000" i="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Times New Roman" pitchFamily="18" charset="0"/>
                            <a:cs typeface="Times New Roman" pitchFamily="18" charset="0"/>
                          </a:rPr>
                          <m:t>62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0">
                            <a:latin typeface="Times New Roman" pitchFamily="18" charset="0"/>
                            <a:cs typeface="Times New Roman" pitchFamily="18" charset="0"/>
                          </a:rPr>
                          <m:t>120</m:t>
                        </m:r>
                      </m:den>
                    </m:f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×100 % = </m:t>
                    </m:r>
                    <m:r>
                      <m:rPr>
                        <m:nor/>
                      </m:rPr>
                      <a:rPr lang="en-US" sz="2000" b="0" i="0" smtClean="0">
                        <a:latin typeface="Times New Roman" pitchFamily="18" charset="0"/>
                        <a:cs typeface="Times New Roman" pitchFamily="18" charset="0"/>
                      </a:rPr>
                      <m:t>88</m:t>
                    </m:r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%  </m:t>
                    </m:r>
                  </m:oMath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buClr>
                    <a:srgbClr val="FE8637"/>
                  </a:buClr>
                  <a:buFont typeface="Wingdings" pitchFamily="2" charset="2"/>
                  <a:buChar char="Ø"/>
                </a:pPr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000" dirty="0">
                    <a:solidFill>
                      <a:srgbClr val="FE8637">
                        <a:lumMod val="75000"/>
                      </a:srgbClr>
                    </a:solidFill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of a test  is the ability to determine positive predictive values (male</a:t>
                </a:r>
                <a:r>
                  <a:rPr lang="en-US" sz="2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).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buFont typeface="Wingdings" pitchFamily="2" charset="2"/>
                  <a:buChar char="Ø"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Precision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Times New Roman" pitchFamily="18" charset="0"/>
                            <a:cs typeface="Times New Roman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>
                            <a:latin typeface="Times New Roman" pitchFamily="18" charset="0"/>
                            <a:cs typeface="Times New Roman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200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>
                            <a:latin typeface="Times New Roman" pitchFamily="18" charset="0"/>
                            <a:cs typeface="Times New Roman" pitchFamily="18" charset="0"/>
                          </a:rPr>
                          <m:t>FP</m:t>
                        </m:r>
                      </m:den>
                    </m:f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×100 % 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Cambria Math"/>
                          </a:rPr>
                          <m:t>44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>
                            <a:latin typeface="Cambria Math"/>
                            <a:cs typeface="Times New Roman" pitchFamily="18" charset="0"/>
                          </a:rPr>
                          <m:t>44</m:t>
                        </m:r>
                        <m:r>
                          <m:rPr>
                            <m:nor/>
                          </m:rPr>
                          <a:rPr lang="en-US" sz="200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Times New Roman" pitchFamily="18" charset="0"/>
                            <a:cs typeface="Times New Roman" pitchFamily="18" charset="0"/>
                          </a:rPr>
                          <m:t>4</m:t>
                        </m:r>
                      </m:den>
                    </m:f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×100 % = </m:t>
                    </m:r>
                    <m:r>
                      <m:rPr>
                        <m:nor/>
                      </m:rPr>
                      <a:rPr lang="en-US" sz="2000" b="0" i="0" smtClean="0">
                        <a:latin typeface="Times New Roman" pitchFamily="18" charset="0"/>
                        <a:cs typeface="Times New Roman" pitchFamily="18" charset="0"/>
                      </a:rPr>
                      <m:t>92</m:t>
                    </m:r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%    </m:t>
                    </m:r>
                  </m:oMath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>
                  <a:buBlip>
                    <a:blip r:embed="rId2"/>
                  </a:buBlip>
                </a:pPr>
                <a:endParaRPr lang="en-US" sz="2000" dirty="0" smtClean="0"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000" dirty="0" smtClean="0">
                    <a:cs typeface="Times New Roman" pitchFamily="18" charset="0"/>
                  </a:rPr>
                  <a:t>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m:t>   </m:t>
                      </m:r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066800"/>
                <a:ext cx="8229600" cy="6477000"/>
              </a:xfrm>
              <a:blipFill rotWithShape="1">
                <a:blip r:embed="rId3"/>
                <a:stretch>
                  <a:fillRect l="-74" t="-470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06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Experimental Results (Cont’d)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685800"/>
                <a:ext cx="8077200" cy="4873752"/>
              </a:xfrm>
            </p:spPr>
            <p:txBody>
              <a:bodyPr>
                <a:normAutofit/>
              </a:bodyPr>
              <a:lstStyle/>
              <a:p>
                <a:pPr lvl="0" algn="ctr">
                  <a:buClr>
                    <a:srgbClr val="FE8637"/>
                  </a:buClr>
                  <a:buBlip>
                    <a:blip r:embed="rId2"/>
                  </a:buBlip>
                </a:pPr>
                <a:endParaRPr lang="en-US" sz="19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buClr>
                    <a:srgbClr val="FE8637"/>
                  </a:buClr>
                  <a:buFont typeface="Wingdings" pitchFamily="2" charset="2"/>
                  <a:buChar char="Ø"/>
                </a:pPr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000" dirty="0">
                    <a:solidFill>
                      <a:srgbClr val="FE8637">
                        <a:lumMod val="75000"/>
                      </a:srgbClr>
                    </a:solidFill>
                    <a:latin typeface="Times New Roman" pitchFamily="18" charset="0"/>
                    <a:cs typeface="Times New Roman" pitchFamily="18" charset="0"/>
                  </a:rPr>
                  <a:t>specificity 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of a test is its ability to determine the negative cases (female)correctly.</a:t>
                </a:r>
              </a:p>
              <a:p>
                <a:pPr marL="0" lvl="0" indent="0" algn="ctr">
                  <a:buClr>
                    <a:srgbClr val="FE8637"/>
                  </a:buClr>
                  <a:buNone/>
                </a:pPr>
                <a:endParaRPr lang="en-US" sz="1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>
                  <a:buClr>
                    <a:srgbClr val="FE8637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Specificity</m:t>
                      </m:r>
                      <m:r>
                        <m:rPr>
                          <m:nor/>
                        </m:rPr>
                        <a:rPr lang="en-US" sz="19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9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9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9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TN</m:t>
                          </m:r>
                          <m:r>
                            <m:rPr>
                              <m:nor/>
                            </m:rPr>
                            <a:rPr lang="en-US" sz="19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9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FP</m:t>
                          </m:r>
                        </m:den>
                      </m:f>
                      <m:r>
                        <m:rPr>
                          <m:nor/>
                        </m:rPr>
                        <a:rPr lang="en-US" sz="19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× 100% =</m:t>
                      </m:r>
                      <m:f>
                        <m:fPr>
                          <m:ctrlPr>
                            <a:rPr lang="en-US" sz="19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9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62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9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62+4</m:t>
                          </m:r>
                        </m:den>
                      </m:f>
                      <m:r>
                        <m:rPr>
                          <m:nor/>
                        </m:rPr>
                        <a:rPr lang="en-US" sz="19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×100 % = 94%</m:t>
                      </m:r>
                    </m:oMath>
                  </m:oMathPara>
                </a14:m>
                <a:endParaRPr lang="en-US" sz="19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>
                  <a:buClr>
                    <a:srgbClr val="FE8637"/>
                  </a:buClr>
                  <a:buNone/>
                </a:pPr>
                <a:endParaRPr lang="en-US" sz="19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buClr>
                    <a:srgbClr val="FE8637"/>
                  </a:buClr>
                  <a:buFont typeface="Wingdings" pitchFamily="2" charset="2"/>
                  <a:buChar char="Ø"/>
                </a:pPr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000" dirty="0">
                    <a:solidFill>
                      <a:srgbClr val="FE8637">
                        <a:lumMod val="75000"/>
                      </a:srgbClr>
                    </a:solidFill>
                    <a:latin typeface="Times New Roman" pitchFamily="18" charset="0"/>
                    <a:cs typeface="Times New Roman" pitchFamily="18" charset="0"/>
                  </a:rPr>
                  <a:t>sensitivity 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of a test is its ability to determine the positive cases (males) correctly.</a:t>
                </a:r>
              </a:p>
              <a:p>
                <a:pPr marL="0" lvl="0" indent="0" algn="just">
                  <a:buClr>
                    <a:srgbClr val="FE8637"/>
                  </a:buClr>
                  <a:buNone/>
                </a:pPr>
                <a:endParaRPr lang="en-US" sz="1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>
                  <a:buClr>
                    <a:srgbClr val="FE8637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Sensitivity</m:t>
                      </m:r>
                      <m:r>
                        <m:rPr>
                          <m:nor/>
                        </m:rPr>
                        <a:rPr lang="en-US" sz="19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9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9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sz="19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9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FN</m:t>
                          </m:r>
                        </m:den>
                      </m:f>
                      <m:r>
                        <m:rPr>
                          <m:nor/>
                        </m:rPr>
                        <a:rPr lang="en-US" sz="19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×100 % =</m:t>
                      </m:r>
                      <m:f>
                        <m:fPr>
                          <m:ctrlPr>
                            <a:rPr lang="en-US" sz="19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9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44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900">
                              <a:solidFill>
                                <a:prstClr val="black"/>
                              </a:solidFill>
                              <a:latin typeface="Cambria Math"/>
                              <a:cs typeface="Times New Roman" pitchFamily="18" charset="0"/>
                            </a:rPr>
                            <m:t>44</m:t>
                          </m:r>
                          <m:r>
                            <m:rPr>
                              <m:nor/>
                            </m:rPr>
                            <a:rPr lang="en-US" sz="19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900">
                              <a:solidFill>
                                <a:prstClr val="black"/>
                              </a:solidFill>
                              <a:latin typeface="Cambria Math"/>
                              <a:cs typeface="Times New Roman" pitchFamily="18" charset="0"/>
                            </a:rPr>
                            <m:t>10</m:t>
                          </m:r>
                        </m:den>
                      </m:f>
                      <m:r>
                        <m:rPr>
                          <m:nor/>
                        </m:rPr>
                        <a:rPr lang="en-US" sz="19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×100 % = 81%    </m:t>
                      </m:r>
                    </m:oMath>
                  </m:oMathPara>
                </a14:m>
                <a:endParaRPr lang="en-US" sz="1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685800"/>
                <a:ext cx="8077200" cy="4873752"/>
              </a:xfrm>
              <a:blipFill rotWithShape="1">
                <a:blip r:embed="rId3"/>
                <a:stretch>
                  <a:fillRect l="-75" r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0010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gender classification system by using Random Forest (RF) classifier based on MFCC features is implemented by applying Python programming language and the experimental results has been analyzed.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many challenges in 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because of different speakers, speaking styles, sound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pitches.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analysis of the results shows that the performance of the proposed system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good,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 the accuracy achieved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88% 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Therefore, it can be extended to the another researchers and can also be tested by using different features and other classification techniques.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77200" cy="4873752"/>
          </a:xfrm>
        </p:spPr>
        <p:txBody>
          <a:bodyPr>
            <a:norm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228600" algn="l"/>
              </a:tabLst>
            </a:pPr>
            <a:r>
              <a:rPr lang="en-US" sz="2000" dirty="0">
                <a:latin typeface="Times New Roman" pitchFamily="18" charset="0"/>
                <a:ea typeface="Times New Roman"/>
                <a:cs typeface="Times New Roman" pitchFamily="18" charset="0"/>
              </a:rPr>
              <a:t>Parwinder Pal Singh, Pushpa Rani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, “</a:t>
            </a:r>
            <a:r>
              <a:rPr lang="en-US" sz="2000" dirty="0">
                <a:latin typeface="Times New Roman" pitchFamily="18" charset="0"/>
                <a:ea typeface="Times New Roman"/>
                <a:cs typeface="Times New Roman" pitchFamily="18" charset="0"/>
              </a:rPr>
              <a:t>An Approach to Extract Feature using MFCC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,” </a:t>
            </a:r>
            <a:r>
              <a:rPr lang="en-US" sz="2000" dirty="0">
                <a:latin typeface="Times New Roman" pitchFamily="18" charset="0"/>
                <a:ea typeface="Times New Roman"/>
                <a:cs typeface="Times New Roman" pitchFamily="18" charset="0"/>
              </a:rPr>
              <a:t>OSR Journal of Engineering (IOSRJEN), vol. 04, Issue </a:t>
            </a:r>
            <a:r>
              <a:rPr lang="en-US" sz="20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08, Auguest</a:t>
            </a:r>
            <a:r>
              <a:rPr lang="en-US" sz="2000" dirty="0">
                <a:latin typeface="Times New Roman" pitchFamily="18" charset="0"/>
                <a:ea typeface="Times New Roman"/>
                <a:cs typeface="Times New Roman" pitchFamily="18" charset="0"/>
              </a:rPr>
              <a:t>, 2014</a:t>
            </a:r>
            <a:r>
              <a:rPr lang="en-US" sz="20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228600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</a:rPr>
              <a:t>Pravin Bhaskar Ramteke , Amulya A. Dixit , Sujata Supanekar , Nagraj V. Dharwadkar , and Shashidhar G. Koolagudi , “ Gender Identiﬁcation From Children’s Speech ”, Published in: Proceedings of 2018 Eleventh International Conference on Contemporary Computing (IC3), 2-4 August, 2018, Noida,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India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sz="2000" dirty="0" smtClean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228600" algn="l"/>
              </a:tabLst>
            </a:pPr>
            <a:r>
              <a:rPr lang="en-US" sz="2000" dirty="0" smtClean="0">
                <a:latin typeface="Times New Roman"/>
                <a:ea typeface="Times New Roman"/>
              </a:rPr>
              <a:t>S</a:t>
            </a:r>
            <a:r>
              <a:rPr lang="en-US" sz="2000" dirty="0">
                <a:latin typeface="Times New Roman"/>
                <a:ea typeface="Times New Roman"/>
              </a:rPr>
              <a:t>. I. Levitan, T. Mishra, and S. Bangalore, “Automatic identiﬁcation of gender from speech,” in Proceeding of Speech Prosody, </a:t>
            </a:r>
            <a:r>
              <a:rPr lang="en-US" sz="2000" dirty="0" smtClean="0">
                <a:latin typeface="Times New Roman"/>
                <a:ea typeface="Times New Roman"/>
              </a:rPr>
              <a:t>2016</a:t>
            </a:r>
            <a:r>
              <a:rPr lang="en-US" sz="2000" dirty="0">
                <a:latin typeface="Times New Roman"/>
                <a:ea typeface="Times New Roman"/>
              </a:rPr>
              <a:t>.</a:t>
            </a:r>
            <a:endParaRPr lang="en-US" sz="20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077200" cy="5257800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  <a:buClr>
                <a:srgbClr val="FE8637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Nowadays classification of gender is one of the most important processes in speech processing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Speech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processing is the study of speech signals and the processing methods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signals.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applications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based on speech processing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such as speaker identification, smart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human computer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interaction, biometrics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social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robots, audio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 video content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indexing, health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related communications.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etc.,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gender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classification.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Automatic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gender classification from speech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basic and important phase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speech recognition.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30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724834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Thank you  for your attention!!!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1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1534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Gender identiﬁcation of children is difﬁcult than adults, it is confusing to identify whether the speaking child is male or female.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Due to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underdeveloped vocal tract and thin vocal folds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both male and female child, there is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 signiﬁcant difference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their acoustic-phonetic properties.</a:t>
            </a:r>
          </a:p>
          <a:p>
            <a:pPr algn="just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Theoretical Background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077200" cy="48737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extraction of the relevant and important information from the speech signals of the human voice is an important task to produce a latter recognition performance.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most widely used features for speech recognition are the acoustic features namely MFCC.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MFCC is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most nearest to the actual human auditory speech perception.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Theoretical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Background (Cont’d)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89411"/>
            <a:ext cx="8001000" cy="4873752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 shows the detail process of MFCC feature extraction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speech.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6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1828800"/>
            <a:ext cx="5443537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69994" y="5784787"/>
            <a:ext cx="5065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Fig. 1: Step by Step Process of  MFCC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1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Theoretical Background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153400" cy="487375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Step1: Pre-emphasis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high pass filter is applied on the signal and this filter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increases the energy of higher frequency signal and decreases the energy of lower frequency signal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obtains a much evenly distributed spectrum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6172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74209" y="6248400"/>
            <a:ext cx="541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Times New Roman" pitchFamily="18" charset="0"/>
              </a:rPr>
              <a:t>Fig. </a:t>
            </a:r>
            <a:r>
              <a:rPr lang="en-US" dirty="0" smtClean="0">
                <a:cs typeface="Times New Roman" pitchFamily="18" charset="0"/>
              </a:rPr>
              <a:t>2: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Original Signal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Pre-emphasis Signal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7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Theoretical Background (Cont’d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7924800" cy="51023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Step2: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Framing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process of blocking the speech signal into short portion of n samples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known as frames in the time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domain.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frames are generally selected as 20-30 milliseconds, a shift of 10-15 milliseconds along the signal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97142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1904" y="762000"/>
            <a:ext cx="8458200" cy="5791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3: Windowing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individual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frame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multiplied with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window function to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minimize signal discontinuities at the beginning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at the end of each frame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makes the end of each frame connects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smoothly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the beginning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MFCC uses hamming window and the equation is as follows: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Where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each frame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Y(n)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Output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Signal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x(n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= Input Signal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W(n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= Hamming window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2800" y="4187279"/>
                <a:ext cx="2336409" cy="400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. </m:t>
                      </m:r>
                      <m:r>
                        <a:rPr lang="en-US" sz="2000" b="0" i="1" smtClean="0">
                          <a:latin typeface="Cambria Math"/>
                        </a:rPr>
                        <m:t>𝑊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187279"/>
                <a:ext cx="2336409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3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2159</TotalTime>
  <Words>1827</Words>
  <Application>Microsoft Office PowerPoint</Application>
  <PresentationFormat>On-screen Show (4:3)</PresentationFormat>
  <Paragraphs>244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2_Oriel</vt:lpstr>
      <vt:lpstr>3_Oriel</vt:lpstr>
      <vt:lpstr>Oriel</vt:lpstr>
      <vt:lpstr>4_Oriel</vt:lpstr>
      <vt:lpstr>Feature Extraction from Children’s Speech for Gender Classification </vt:lpstr>
      <vt:lpstr>Outlines of Presentation</vt:lpstr>
      <vt:lpstr>Introduction</vt:lpstr>
      <vt:lpstr>Problem Statement</vt:lpstr>
      <vt:lpstr>Theoretical Background</vt:lpstr>
      <vt:lpstr>Theoretical Background (Cont’d)</vt:lpstr>
      <vt:lpstr>Theoretical Background (Cont’d)</vt:lpstr>
      <vt:lpstr>Theoretical Background (Cont’d) </vt:lpstr>
      <vt:lpstr>Theoretical Background (Cont’d) </vt:lpstr>
      <vt:lpstr>        Theoretical Background (Cont’d)  </vt:lpstr>
      <vt:lpstr>Theoretical Background (Cont’d)  </vt:lpstr>
      <vt:lpstr>Theoretical Background (Cont’d) </vt:lpstr>
      <vt:lpstr>Theoretical Background (Cont’d)</vt:lpstr>
      <vt:lpstr>Theoretical Background (Cont’d)</vt:lpstr>
      <vt:lpstr>Theoretical Background (Cont’d)</vt:lpstr>
      <vt:lpstr>Theoretical Background (Cont’d)</vt:lpstr>
      <vt:lpstr>Theoretical Background (Cont’d)</vt:lpstr>
      <vt:lpstr>PowerPoint Presentation</vt:lpstr>
      <vt:lpstr>Proposed System Design</vt:lpstr>
      <vt:lpstr>PowerPoint Presentation</vt:lpstr>
      <vt:lpstr> Proposed System Design (Cont’d) </vt:lpstr>
      <vt:lpstr>Proposed System Design(Cont’d) </vt:lpstr>
      <vt:lpstr>Experimental Results</vt:lpstr>
      <vt:lpstr>Experimental Results (Cont’d)</vt:lpstr>
      <vt:lpstr>Experimental Results (Cont’d)</vt:lpstr>
      <vt:lpstr>Experimental Results (Cont’d) </vt:lpstr>
      <vt:lpstr>Experimental Results (Cont’d) </vt:lpstr>
      <vt:lpstr>Conclusion</vt:lpstr>
      <vt:lpstr>References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123</cp:revision>
  <dcterms:created xsi:type="dcterms:W3CDTF">2019-06-11T02:16:42Z</dcterms:created>
  <dcterms:modified xsi:type="dcterms:W3CDTF">2019-06-21T01:54:04Z</dcterms:modified>
</cp:coreProperties>
</file>