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0" r:id="rId1"/>
  </p:sldMasterIdLst>
  <p:notesMasterIdLst>
    <p:notesMasterId r:id="rId22"/>
  </p:notesMasterIdLst>
  <p:sldIdLst>
    <p:sldId id="259" r:id="rId2"/>
    <p:sldId id="260" r:id="rId3"/>
    <p:sldId id="308" r:id="rId4"/>
    <p:sldId id="279" r:id="rId5"/>
    <p:sldId id="282" r:id="rId6"/>
    <p:sldId id="287" r:id="rId7"/>
    <p:sldId id="288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26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F66-2FA7-4417-BCEA-62A4F852CC40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C7A3A-1422-49E4-B47C-906D3AC53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C7A3A-1422-49E4-B47C-906D3AC531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8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C7A3A-1422-49E4-B47C-906D3AC531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0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C7A3A-1422-49E4-B47C-906D3AC531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6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3CC8-C478-4E89-8A68-2A71A6AC38E0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018-B66E-4D3C-B338-D7B49091AD8B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32BC-0F08-48DA-ABE0-06ACDD2E1971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B164-B965-46BE-A648-F9A0232590B3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3B4-4EB7-44EB-BEFD-74E54BDA3F8B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4AE7-FFD3-4EFF-BA67-8C5ABBCC942E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D354-E295-4192-9C09-6B573DD871ED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6C2D-2296-4BE5-B991-2D13CC851D1C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ABD8-B457-4FDD-B861-4E3340A203B0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86CB-9FE3-475C-A6CD-1BEF77963080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4F18-4E52-43E2-9E80-0548EECC6065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1395E5-9892-48BC-9AFE-89429AEE2137}" type="datetime2">
              <a:rPr lang="en-US" smtClean="0"/>
              <a:t>Wednesday, 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849" y="457200"/>
            <a:ext cx="8324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YANGON TECHNOLOGICAL UNIVERSITY</a:t>
            </a: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 TECHNOLOGY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145" y="515612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 Khin Aye Chan</a:t>
            </a:r>
          </a:p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M.E CEIT -2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627155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July 17, 2019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2810268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Development of Children Gender Classification System Using Speech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(Second Seminar)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9182" y="5156123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Dr. Su Su Maung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838200"/>
            <a:ext cx="1143000" cy="13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382000" cy="5211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Random Forest Classifier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Forest is a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supervised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ensemble of Decision Trees, most of the time trained with the “bagging” method.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idea of the bagging method is that a combination of learning models increases the overall result.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say it in simple words: Random forest builds multiple decision trees and merges them together to get a more accurate and stable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172200"/>
            <a:ext cx="609600" cy="521208"/>
          </a:xfrm>
          <a:prstGeom prst="rect">
            <a:avLst/>
          </a:prstGeo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33059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1753"/>
            <a:ext cx="5638800" cy="422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5520853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Figure 4: Prediction Model of Random Forest Classifier</a:t>
            </a: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5743"/>
            <a:ext cx="6512511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 (Cont’d)</a:t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828800" cy="365125"/>
          </a:xfr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2997" y="38100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33400"/>
            <a:ext cx="7467600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295400"/>
            <a:ext cx="83058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Separating data into training and testing sets is an important part of evaluating classification models.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model is built on the training set and check the accuracy of the model by using it on the testing set.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voice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 contains 60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audio records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(300 for each gender).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testing is done to estimate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skill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k-fold cross validation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and simple train test split.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153400" y="6096000"/>
            <a:ext cx="609600" cy="521208"/>
          </a:xfrm>
          <a:prstGeom prst="rect">
            <a:avLst/>
          </a:prstGeo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74676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 (Cont’d)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990600"/>
            <a:ext cx="81534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k-Fold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Cross-Validation</a:t>
            </a:r>
          </a:p>
          <a:p>
            <a:pPr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general procedure is as follows:</a:t>
            </a:r>
          </a:p>
          <a:p>
            <a:pPr marL="502920" indent="-4572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Shuffle the dataset randomly.</a:t>
            </a:r>
          </a:p>
          <a:p>
            <a:pPr marL="502920" indent="-4572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Split the dataset into k groups</a:t>
            </a:r>
          </a:p>
          <a:p>
            <a:pPr marL="502920" indent="-4572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each unique group: </a:t>
            </a:r>
          </a:p>
          <a:p>
            <a:pPr marL="880110" lvl="1" indent="-514350">
              <a:buClr>
                <a:schemeClr val="accent1"/>
              </a:buClr>
              <a:buSzPct val="100000"/>
              <a:buFont typeface="+mj-lt"/>
              <a:buAutoNum type="roman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Take the group as a hold out or test data set</a:t>
            </a:r>
          </a:p>
          <a:p>
            <a:pPr marL="880110" lvl="1" indent="-514350">
              <a:buClr>
                <a:schemeClr val="accent1"/>
              </a:buClr>
              <a:buSzPct val="100000"/>
              <a:buFont typeface="+mj-lt"/>
              <a:buAutoNum type="roman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Take the remaining groups as a training data set</a:t>
            </a:r>
          </a:p>
          <a:p>
            <a:pPr marL="880110" lvl="1" indent="-514350">
              <a:buClr>
                <a:schemeClr val="accent1"/>
              </a:buClr>
              <a:buSzPct val="100000"/>
              <a:buFont typeface="+mj-lt"/>
              <a:buAutoNum type="roman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Fit a model on the training set and evaluate it on the test set</a:t>
            </a:r>
          </a:p>
          <a:p>
            <a:pPr marL="880110" lvl="1" indent="-514350">
              <a:buClr>
                <a:schemeClr val="accent1"/>
              </a:buClr>
              <a:buSzPct val="100000"/>
              <a:buFont typeface="+mj-lt"/>
              <a:buAutoNum type="roman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Retain the evaluation score and discard the model</a:t>
            </a:r>
          </a:p>
          <a:p>
            <a:pPr marL="502920" indent="-457200">
              <a:buClr>
                <a:schemeClr val="accent1"/>
              </a:buClr>
              <a:buSzPct val="100000"/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Summarize the skill of the model using the sample of model evaluation scores</a:t>
            </a:r>
          </a:p>
          <a:p>
            <a:pPr marL="4572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153400" y="6096000"/>
            <a:ext cx="609600" cy="521208"/>
          </a:xfrm>
          <a:prstGeom prst="rect">
            <a:avLst/>
          </a:prstGeo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0179" y="6248400"/>
            <a:ext cx="1828800" cy="365125"/>
          </a:xfr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12511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(Cont’d)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88184069"/>
              </p:ext>
            </p:extLst>
          </p:nvPr>
        </p:nvGraphicFramePr>
        <p:xfrm>
          <a:off x="2590800" y="990600"/>
          <a:ext cx="38100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Classifier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Random</a:t>
                      </a:r>
                      <a:r>
                        <a:rPr lang="en-US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Forest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10-fold</a:t>
                      </a:r>
                      <a:r>
                        <a:rPr lang="en-US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Cross Validation Score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87%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6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1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4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7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93%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3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85%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85%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Average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84%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0" y="6261555"/>
            <a:ext cx="3740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Table 1. Cross Validation Score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9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767" y="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(Cont’d)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19800"/>
            <a:ext cx="609600" cy="521208"/>
          </a:xfrm>
          <a:prstGeom prst="rect">
            <a:avLst/>
          </a:prstGeo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300" y="533400"/>
            <a:ext cx="86959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US" sz="2200" b="1" dirty="0" smtClean="0">
                <a:solidFill>
                  <a:srgbClr val="000000"/>
                </a:solidFill>
                <a:latin typeface="Times New Roman"/>
                <a:ea typeface="Calibri"/>
              </a:rPr>
              <a:t>Simple Train Test Split</a:t>
            </a:r>
          </a:p>
          <a:p>
            <a:pPr marL="274320" lvl="0" indent="-274320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480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audio records are used as training dataset and 120 records are used for testing. </a:t>
            </a:r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marL="342900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Calibri"/>
              </a:rPr>
              <a:t>Training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Calibri"/>
              </a:rPr>
              <a:t>set classification rate is 99% and testing set classification rate is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Calibri"/>
              </a:rPr>
              <a:t>84%. </a:t>
            </a:r>
            <a:endParaRPr lang="en-US" sz="2200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Table 2 is a confusion matrix which shows the number of correct and incorrect predictions made by the classification model compared to the actual outcomes (target value) in the data. </a:t>
            </a:r>
            <a:endParaRPr lang="en-US" sz="2200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8233" y="3733800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sz="2200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sz="2200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  <a:ea typeface="Calibri"/>
              </a:rPr>
              <a:t>Table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Calibri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Calibri"/>
              </a:rPr>
              <a:t>.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Calibri"/>
              </a:rPr>
              <a:t>Confusion Matrix After Evaluating RF Classifier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68420387"/>
              </p:ext>
            </p:extLst>
          </p:nvPr>
        </p:nvGraphicFramePr>
        <p:xfrm>
          <a:off x="1524000" y="4343399"/>
          <a:ext cx="6172200" cy="1776145"/>
        </p:xfrm>
        <a:graphic>
          <a:graphicData uri="http://schemas.openxmlformats.org/drawingml/2006/table">
            <a:tbl>
              <a:tblPr firstRow="1" firstCol="1" bandRow="1"/>
              <a:tblGrid>
                <a:gridCol w="2057400"/>
                <a:gridCol w="2057400"/>
                <a:gridCol w="2057400"/>
              </a:tblGrid>
              <a:tr h="31763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Actual Group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Predicted Group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Male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Female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Male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53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(TP)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11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(FN)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Female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8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(FP)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48(TN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0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 (Cont’d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304800" y="914400"/>
                <a:ext cx="8610600" cy="64770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algn="just">
                  <a:buClr>
                    <a:schemeClr val="accent1"/>
                  </a:buClr>
                  <a:buSzPct val="100000"/>
                  <a:buFont typeface="Wingdings" pitchFamily="2" charset="2"/>
                  <a:buChar char="Ø"/>
                </a:pPr>
                <a:r>
                  <a:rPr lang="en-US" sz="22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Basic performance measures of classification model can be calculated from confusion matrix.</a:t>
                </a:r>
              </a:p>
              <a:p>
                <a:pPr algn="just">
                  <a:buClr>
                    <a:schemeClr val="accent1"/>
                  </a:buClr>
                  <a:buSzPct val="100000"/>
                  <a:buFont typeface="Wingdings" pitchFamily="2" charset="2"/>
                  <a:buChar char="Ø"/>
                </a:pPr>
                <a:endParaRPr lang="en-US" sz="2200" dirty="0" smtClean="0">
                  <a:solidFill>
                    <a:srgbClr val="000000"/>
                  </a:solidFill>
                  <a:latin typeface="Times New Roman"/>
                  <a:ea typeface="Calibri"/>
                </a:endParaRPr>
              </a:p>
              <a:p>
                <a:pPr algn="just">
                  <a:buClr>
                    <a:schemeClr val="accent1"/>
                  </a:buClr>
                  <a:buSzPct val="100000"/>
                  <a:buFont typeface="Wingdings" pitchFamily="2" charset="2"/>
                  <a:buChar char="Ø"/>
                </a:pPr>
                <a:r>
                  <a:rPr 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accuracy of a test is its ability to differentiate the male and female correctly.</a:t>
                </a:r>
              </a:p>
              <a:p>
                <a:pPr marL="0" indent="0" algn="ctr">
                  <a:buNone/>
                </a:pPr>
                <a:endParaRPr lang="en-US" sz="2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smtClean="0">
                        <a:latin typeface="Times New Roman" pitchFamily="18" charset="0"/>
                        <a:cs typeface="Times New Roman" pitchFamily="18" charset="0"/>
                      </a:rPr>
                      <m:t>Accuracy</m:t>
                    </m:r>
                    <m:r>
                      <m:rPr>
                        <m:nor/>
                      </m:rPr>
                      <a:rPr lang="en-US" sz="2200" smtClean="0">
                        <a:latin typeface="Times New Roman" pitchFamily="18" charset="0"/>
                        <a:cs typeface="Times New Roman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N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 100% 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53+48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12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×100 % = </m:t>
                    </m:r>
                    <m:r>
                      <m:rPr>
                        <m:nor/>
                      </m:rPr>
                      <a:rPr lang="en-US" sz="2200" b="0" i="0" smtClean="0">
                        <a:latin typeface="Times New Roman" pitchFamily="18" charset="0"/>
                        <a:cs typeface="Times New Roman" pitchFamily="18" charset="0"/>
                      </a:rPr>
                      <m:t>84</m:t>
                    </m:r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%  </m:t>
                    </m:r>
                  </m:oMath>
                </a14:m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Wingdings" pitchFamily="2" charset="2"/>
                  <a:buChar char="Ø"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precision of a test  is the ability to determine positive predictive values (male</a:t>
                </a:r>
                <a:r>
                  <a:rPr 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0" indent="0" algn="ctr"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FP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×100 % 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53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53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×100 % = </m:t>
                    </m:r>
                    <m:r>
                      <m:rPr>
                        <m:nor/>
                      </m:rPr>
                      <a:rPr lang="en-US" sz="2200" b="0" i="0" smtClean="0">
                        <a:latin typeface="Times New Roman" pitchFamily="18" charset="0"/>
                        <a:cs typeface="Times New Roman" pitchFamily="18" charset="0"/>
                      </a:rPr>
                      <m:t>87</m:t>
                    </m:r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%    </m:t>
                    </m:r>
                  </m:oMath>
                </a14:m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:endParaRPr lang="en-US" sz="2200" dirty="0" smtClean="0"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 smtClean="0">
                    <a:cs typeface="Times New Roman" pitchFamily="18" charset="0"/>
                  </a:rPr>
                  <a:t> 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latin typeface="Times New Roman" pitchFamily="18" charset="0"/>
                          <a:cs typeface="Times New Roman" pitchFamily="18" charset="0"/>
                        </a:rPr>
                        <m:t>   </m:t>
                      </m:r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304800" y="914400"/>
                <a:ext cx="8610600" cy="6477000"/>
              </a:xfrm>
              <a:prstGeom prst="rect">
                <a:avLst/>
              </a:prstGeom>
              <a:blipFill rotWithShape="1">
                <a:blip r:embed="rId3"/>
                <a:stretch>
                  <a:fillRect l="-142" t="-564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172200"/>
            <a:ext cx="609600" cy="521208"/>
          </a:xfrm>
          <a:prstGeom prst="rect">
            <a:avLst/>
          </a:prstGeo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 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304800" y="685800"/>
                <a:ext cx="8077200" cy="487375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lvl="0" algn="ctr">
                  <a:buClr>
                    <a:schemeClr val="bg2">
                      <a:lumMod val="50000"/>
                    </a:schemeClr>
                  </a:buClr>
                  <a:buFont typeface="Wingdings" pitchFamily="2" charset="2"/>
                  <a:buChar char="Ø"/>
                </a:pPr>
                <a:endParaRPr lang="en-US" sz="2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chemeClr val="bg2">
                      <a:lumMod val="50000"/>
                    </a:schemeClr>
                  </a:buClr>
                  <a:buSzPct val="100000"/>
                  <a:buFont typeface="Wingdings" pitchFamily="2" charset="2"/>
                  <a:buChar char="Ø"/>
                </a:pP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specificity</a:t>
                </a:r>
                <a:r>
                  <a:rPr lang="en-US" sz="22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of a test is its ability to determine the negative cases (female)correctly.</a:t>
                </a:r>
              </a:p>
              <a:p>
                <a:pPr marL="342900" lvl="0" indent="-342900" algn="ctr">
                  <a:buClr>
                    <a:schemeClr val="bg2">
                      <a:lumMod val="50000"/>
                    </a:schemeClr>
                  </a:buClr>
                  <a:buSzPct val="100000"/>
                  <a:buFont typeface="Wingdings" pitchFamily="2" charset="2"/>
                  <a:buChar char="Ø"/>
                </a:pPr>
                <a:endParaRPr lang="en-US" sz="2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chemeClr val="bg2">
                      <a:lumMod val="50000"/>
                    </a:schemeClr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Specificity</m:t>
                      </m:r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TN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FP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 100% 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48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48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 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86</m:t>
                      </m:r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%</m:t>
                      </m:r>
                    </m:oMath>
                  </m:oMathPara>
                </a14:m>
                <a:endParaRPr lang="en-US" sz="2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 algn="ctr">
                  <a:buClr>
                    <a:schemeClr val="bg2">
                      <a:lumMod val="50000"/>
                    </a:schemeClr>
                  </a:buClr>
                  <a:buSzPct val="100000"/>
                  <a:buFont typeface="Wingdings" pitchFamily="2" charset="2"/>
                  <a:buChar char="Ø"/>
                </a:pPr>
                <a:endParaRPr lang="en-US" sz="2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chemeClr val="bg2">
                      <a:lumMod val="50000"/>
                    </a:schemeClr>
                  </a:buClr>
                  <a:buSzPct val="100000"/>
                  <a:buFont typeface="Wingdings" pitchFamily="2" charset="2"/>
                  <a:buChar char="Ø"/>
                </a:pP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sensitivity</a:t>
                </a:r>
                <a:r>
                  <a:rPr lang="en-US" sz="22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of a test is its ability to determine the positive cases (males) correctly.</a:t>
                </a:r>
              </a:p>
              <a:p>
                <a:pPr marL="342900" lvl="0" indent="-342900" algn="just">
                  <a:buClr>
                    <a:schemeClr val="bg2">
                      <a:lumMod val="50000"/>
                    </a:schemeClr>
                  </a:buClr>
                  <a:buFont typeface="Wingdings" pitchFamily="2" charset="2"/>
                  <a:buChar char="Ø"/>
                </a:pPr>
                <a:endParaRPr lang="en-US" sz="2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chemeClr val="bg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Sensitivity</m:t>
                      </m:r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FN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53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200" b="0" smtClean="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11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 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83</m:t>
                      </m:r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%    </m:t>
                      </m:r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2">
                      <a:lumMod val="50000"/>
                    </a:schemeClr>
                  </a:buClr>
                  <a:buFont typeface="Wingdings" pitchFamily="2" charset="2"/>
                  <a:buChar char="Ø"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304800" y="685800"/>
                <a:ext cx="8077200" cy="4873752"/>
              </a:xfrm>
              <a:prstGeom prst="rect">
                <a:avLst/>
              </a:prstGeom>
              <a:blipFill rotWithShape="1">
                <a:blip r:embed="rId2"/>
                <a:stretch>
                  <a:fillRect l="-151" r="-981" b="-8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096000"/>
            <a:ext cx="609600" cy="521208"/>
          </a:xfrm>
          <a:prstGeom prst="rect">
            <a:avLst/>
          </a:prstGeo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838200"/>
            <a:ext cx="8458200" cy="6172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gender classification system by using Random Forest (RF) classifier based on MFCC features is implemented by applying Python programming language and the experimental results has been analyzed.</a:t>
            </a:r>
          </a:p>
          <a:p>
            <a:pPr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 are many challenges in 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because of different speakers, speaking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styles and sound pitches.</a:t>
            </a:r>
          </a:p>
          <a:p>
            <a:pPr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analysis of the results shows that the performance of the proposed system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good,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average accuracy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achieved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84% .</a:t>
            </a:r>
          </a:p>
          <a:p>
            <a:pPr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Therefore, it can be extended to the another researchers and can also be tested by using different features and other classification techniques.</a:t>
            </a: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5943600"/>
            <a:ext cx="609600" cy="521208"/>
          </a:xfrm>
          <a:prstGeom prst="rect">
            <a:avLst/>
          </a:prstGeo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5200" y="6324600"/>
            <a:ext cx="1828800" cy="365125"/>
          </a:xfrm>
        </p:spPr>
        <p:txBody>
          <a:bodyPr>
            <a:noAutofit/>
          </a:bodyPr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066800"/>
            <a:ext cx="8610600" cy="65532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Pravin Bhaskar Ramteke , Amulya A. Dixit , Sujata Supanekar , Nagraj V. Dharwadkar , and Shashidhar G. Koolagudi , “ Gender Identiﬁcation From Children’s Speech ”, Published in: Proceedings of 2018 Eleventh International Conference on Contemporary Computing (IC3), 2-4 August, 2018, Noida, India.</a:t>
            </a:r>
          </a:p>
          <a:p>
            <a:pPr algn="just">
              <a:lnSpc>
                <a:spcPct val="16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Raahul, R Sapthagiri, K Pankaj and V Vijayarajan, “Voice based gender classification using machine learning” ,Published in: IOP Conf. Series: Materials Science and Engineering, 14th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ICSET-2017.</a:t>
            </a:r>
          </a:p>
          <a:p>
            <a:pPr algn="just">
              <a:lnSpc>
                <a:spcPct val="16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https://machinelearningmastery.com/k-fold-cross-validation/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5200" y="6172200"/>
            <a:ext cx="1828800" cy="365125"/>
          </a:xfr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1403" y="457200"/>
            <a:ext cx="6512511" cy="1143000"/>
          </a:xfrm>
        </p:spPr>
        <p:txBody>
          <a:bodyPr/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62000" y="1197591"/>
            <a:ext cx="6400800" cy="3474720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72483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  for your attention!!!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03827" y="6172200"/>
            <a:ext cx="1828800" cy="365125"/>
          </a:xfrm>
        </p:spPr>
        <p:txBody>
          <a:bodyPr>
            <a:noAutofit/>
          </a:bodyPr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181600" y="3810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1000" y="1295400"/>
            <a:ext cx="83820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study the algorithms of feature extraction (MFCC) and classification (RF)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understand  the speech recognition operations in details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implement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gender classifier that can automatically predict the gender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speaker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03827" y="6248400"/>
            <a:ext cx="1828800" cy="365125"/>
          </a:xfrm>
        </p:spPr>
        <p:txBody>
          <a:bodyPr>
            <a:noAutofit/>
          </a:bodyPr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219200"/>
            <a:ext cx="85344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Gender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classification is to determine a person’s gender, e.g., male or female, based on his or her biometric cues.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a number of biometrics which may be used to classify gender such as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eyes, fingerprint and hand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shape, speech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aims 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speech signals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gender of the speaker. 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81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609600" y="228600"/>
            <a:ext cx="6512511" cy="1143000"/>
          </a:xfrm>
        </p:spPr>
        <p:txBody>
          <a:bodyPr/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3"/>
          </p:nvPr>
        </p:nvSpPr>
        <p:spPr>
          <a:xfrm>
            <a:off x="458789" y="1262032"/>
            <a:ext cx="6781800" cy="5595968"/>
          </a:xfrm>
        </p:spPr>
        <p:txBody>
          <a:bodyPr>
            <a:normAutofit lnSpcReduction="10000"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ctr"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ctr"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315200" y="6248400"/>
            <a:ext cx="1828800" cy="365125"/>
          </a:xfr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51232" y="844401"/>
            <a:ext cx="5789357" cy="4965103"/>
            <a:chOff x="2264616" y="790308"/>
            <a:chExt cx="5789357" cy="4965103"/>
          </a:xfrm>
        </p:grpSpPr>
        <p:cxnSp>
          <p:nvCxnSpPr>
            <p:cNvPr id="60" name="Straight Arrow Connector 59"/>
            <p:cNvCxnSpPr>
              <a:stCxn id="53" idx="2"/>
            </p:cNvCxnSpPr>
            <p:nvPr/>
          </p:nvCxnSpPr>
          <p:spPr>
            <a:xfrm>
              <a:off x="6776497" y="5217087"/>
              <a:ext cx="4640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2264616" y="790308"/>
              <a:ext cx="5789357" cy="4965103"/>
              <a:chOff x="2264616" y="790308"/>
              <a:chExt cx="5789357" cy="496510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264616" y="790308"/>
                <a:ext cx="4701048" cy="4965103"/>
                <a:chOff x="2264616" y="790308"/>
                <a:chExt cx="4701048" cy="4965103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201304" y="790308"/>
                  <a:ext cx="813384" cy="471724"/>
                </a:xfrm>
                <a:prstGeom prst="roundRect">
                  <a:avLst>
                    <a:gd name="adj" fmla="val 3981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Start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9" name="Parallelogram 48"/>
                <p:cNvSpPr/>
                <p:nvPr/>
              </p:nvSpPr>
              <p:spPr>
                <a:xfrm>
                  <a:off x="2264616" y="1678555"/>
                  <a:ext cx="2699905" cy="774773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Children Speech 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(6 to 11 age range)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708046" y="2869847"/>
                  <a:ext cx="1838309" cy="4571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Preprocessing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609972" y="3743473"/>
                  <a:ext cx="2024497" cy="666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Feature Extraction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(MFCCs)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609971" y="4823374"/>
                  <a:ext cx="1894198" cy="7807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Classification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(Random Forest)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Parallelogram 52"/>
                <p:cNvSpPr/>
                <p:nvPr/>
              </p:nvSpPr>
              <p:spPr>
                <a:xfrm>
                  <a:off x="4704824" y="4678762"/>
                  <a:ext cx="2260840" cy="1076649"/>
                </a:xfrm>
                <a:prstGeom prst="parallelogram">
                  <a:avLst>
                    <a:gd name="adj" fmla="val 3514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Predicted Output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(Male/Female)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4504169" y="5198793"/>
                  <a:ext cx="40130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3596835" y="1262032"/>
                  <a:ext cx="0" cy="4165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3625988" y="2453326"/>
                  <a:ext cx="0" cy="4165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622222" y="3326953"/>
                  <a:ext cx="0" cy="4165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627202" y="4409745"/>
                  <a:ext cx="0" cy="4165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ounded Rectangle 60"/>
              <p:cNvSpPr/>
              <p:nvPr/>
            </p:nvSpPr>
            <p:spPr>
              <a:xfrm>
                <a:off x="7240589" y="4962931"/>
                <a:ext cx="813384" cy="471724"/>
              </a:xfrm>
              <a:prstGeom prst="roundRect">
                <a:avLst>
                  <a:gd name="adj" fmla="val 3981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End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74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03827" y="6248400"/>
            <a:ext cx="1828800" cy="365125"/>
          </a:xfrm>
        </p:spPr>
        <p:txBody>
          <a:bodyPr>
            <a:noAutofit/>
          </a:bodyPr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382000" cy="914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143000"/>
            <a:ext cx="8686800" cy="6858000"/>
          </a:xfrm>
        </p:spPr>
        <p:txBody>
          <a:bodyPr>
            <a:noAutofit/>
          </a:bodyPr>
          <a:lstStyle/>
          <a:p>
            <a:pPr marL="45720" indent="0">
              <a:lnSpc>
                <a:spcPct val="170000"/>
              </a:lnSpc>
              <a:buSzPct val="100000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Extraction using MFCC Algorithm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Mel-frequency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Cepstral Coefﬁcients (MFCCs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7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sound processing,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-frequency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cepstrum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(MFC) is a representation of the short-term power spectrum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sound.</a:t>
            </a:r>
          </a:p>
          <a:p>
            <a:pPr algn="just">
              <a:lnSpc>
                <a:spcPct val="17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power spectrum describes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distribution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 into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frequency components composing that signal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MFCCs are coefficients that collectively make up an MFC.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369994" y="5400066"/>
            <a:ext cx="5065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Steps for Computing MFCCs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00346" y="1297926"/>
            <a:ext cx="5763659" cy="3682362"/>
            <a:chOff x="824170" y="786425"/>
            <a:chExt cx="5763659" cy="3682362"/>
          </a:xfrm>
        </p:grpSpPr>
        <p:sp>
          <p:nvSpPr>
            <p:cNvPr id="4" name="Rectangle 3"/>
            <p:cNvSpPr/>
            <p:nvPr/>
          </p:nvSpPr>
          <p:spPr>
            <a:xfrm>
              <a:off x="2523004" y="1353344"/>
              <a:ext cx="1470783" cy="45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Pre-emphasis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343148" y="1635619"/>
              <a:ext cx="11584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4170" y="3833786"/>
              <a:ext cx="2148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MFCC Features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993787" y="1669433"/>
              <a:ext cx="607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1295575" y="4266393"/>
              <a:ext cx="1206029" cy="2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225233" y="3166974"/>
              <a:ext cx="2362595" cy="436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Fast Fourier Transform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02950" y="4063999"/>
              <a:ext cx="2384879" cy="404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Mel-frequency Warping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0022" y="1430222"/>
              <a:ext cx="1542195" cy="442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Framing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364529" y="1873150"/>
              <a:ext cx="2" cy="460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593431" y="2333575"/>
              <a:ext cx="1542193" cy="372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Windowing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01604" y="4063999"/>
              <a:ext cx="1203368" cy="404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DCT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Straight Arrow Connector 67"/>
            <p:cNvCxnSpPr>
              <a:endCxn id="57" idx="3"/>
            </p:cNvCxnSpPr>
            <p:nvPr/>
          </p:nvCxnSpPr>
          <p:spPr>
            <a:xfrm flipH="1" flipV="1">
              <a:off x="3704972" y="4266393"/>
              <a:ext cx="497978" cy="2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364532" y="2706549"/>
              <a:ext cx="2" cy="460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5341006" y="3603574"/>
              <a:ext cx="2" cy="460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447800" y="786425"/>
              <a:ext cx="121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Input Speech Signal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3208" y="570424"/>
            <a:ext cx="6512511" cy="11430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 (Cont’d)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314063" y="6172200"/>
            <a:ext cx="1828800" cy="365125"/>
          </a:xfr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0384"/>
            <a:ext cx="1828800" cy="365125"/>
          </a:xfr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61488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(Cont’d)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52400" y="731520"/>
            <a:ext cx="8991600" cy="34747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latin typeface="Times New Roman"/>
              </a:rPr>
              <a:t>Extracted features points </a:t>
            </a:r>
            <a:r>
              <a:rPr lang="en-US" sz="2200" dirty="0">
                <a:latin typeface="Times New Roman"/>
              </a:rPr>
              <a:t>which were collected in the CSV </a:t>
            </a:r>
            <a:r>
              <a:rPr lang="en-US" sz="2200" dirty="0" smtClean="0">
                <a:latin typeface="Times New Roman"/>
              </a:rPr>
              <a:t>file can be seen in </a:t>
            </a:r>
            <a:r>
              <a:rPr lang="en-US" sz="2200" dirty="0">
                <a:latin typeface="Times New Roman"/>
              </a:rPr>
              <a:t>the </a:t>
            </a:r>
            <a:r>
              <a:rPr lang="en-US" sz="2200" dirty="0" smtClean="0">
                <a:latin typeface="Times New Roman"/>
              </a:rPr>
              <a:t>figure </a:t>
            </a:r>
            <a:r>
              <a:rPr lang="en-US" dirty="0">
                <a:latin typeface="Times New Roman"/>
              </a:rPr>
              <a:t>3</a:t>
            </a:r>
            <a:r>
              <a:rPr lang="en-US" sz="2200" dirty="0" smtClean="0">
                <a:latin typeface="Times New Roman"/>
              </a:rPr>
              <a:t>.</a:t>
            </a:r>
            <a:endParaRPr lang="en-US" sz="2200" dirty="0">
              <a:latin typeface="Times New Roman"/>
            </a:endParaRPr>
          </a:p>
          <a:p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4992111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Fig. 2: Features Extracted from MFCC</a:t>
            </a: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019800" cy="1295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29" y="3048000"/>
            <a:ext cx="5410200" cy="1066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80" y="3965527"/>
            <a:ext cx="6019799" cy="1117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07" y="5082762"/>
            <a:ext cx="5562600" cy="1200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7600" y="6364093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Figure 3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 (Cont’d)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305800" cy="4873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establishing a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mathematical model that separates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into male and female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the features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 children’s speech.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different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kinds of classification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algorithms: Logistic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Regression, Support Vector Machine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Decision Tree, Random Forest etc.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system, Random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Forest Classifier is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to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good classification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result.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172200"/>
            <a:ext cx="609600" cy="521208"/>
          </a:xfrm>
          <a:prstGeom prst="rect">
            <a:avLst/>
          </a:prstGeom>
        </p:spPr>
        <p:txBody>
          <a:bodyPr/>
          <a:lstStyle/>
          <a:p>
            <a:fld id="{776FBBCF-1AD5-4D91-AA58-F1B9F9C402D3}" type="slidenum">
              <a:rPr lang="en-US" sz="1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5886</TotalTime>
  <Words>1152</Words>
  <Application>Microsoft Office PowerPoint</Application>
  <PresentationFormat>On-screen Show (4:3)</PresentationFormat>
  <Paragraphs>205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Slipstream</vt:lpstr>
      <vt:lpstr>PowerPoint Presentation</vt:lpstr>
      <vt:lpstr>Outlines</vt:lpstr>
      <vt:lpstr>Objectives</vt:lpstr>
      <vt:lpstr>Introduction</vt:lpstr>
      <vt:lpstr>System Design</vt:lpstr>
      <vt:lpstr>Methodology</vt:lpstr>
      <vt:lpstr>Methodology (Cont’d)</vt:lpstr>
      <vt:lpstr>Methodology (Cont’d)</vt:lpstr>
      <vt:lpstr>Methodology (Cont’d)</vt:lpstr>
      <vt:lpstr>Methodology (Cont’d)</vt:lpstr>
      <vt:lpstr>Methodology (Cont’d) </vt:lpstr>
      <vt:lpstr>Experimental Results</vt:lpstr>
      <vt:lpstr>Experimental Results (Cont’d)</vt:lpstr>
      <vt:lpstr>Experimental Results (Cont’d)</vt:lpstr>
      <vt:lpstr>Experimental Results (Cont’d)</vt:lpstr>
      <vt:lpstr>Experimental Results (Cont’d) </vt:lpstr>
      <vt:lpstr>Experimental Results (Cont’d) </vt:lpstr>
      <vt:lpstr>Conclusion</vt:lpstr>
      <vt:lpstr>References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311</cp:revision>
  <dcterms:created xsi:type="dcterms:W3CDTF">2019-01-08T15:20:47Z</dcterms:created>
  <dcterms:modified xsi:type="dcterms:W3CDTF">2019-07-16T18:14:42Z</dcterms:modified>
</cp:coreProperties>
</file>