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2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9" r:id="rId15"/>
    <p:sldId id="280" r:id="rId16"/>
    <p:sldId id="277" r:id="rId17"/>
    <p:sldId id="278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F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155390619301189"/>
          <c:y val="6.2671998031496062E-2"/>
          <c:w val="0.6709412308216014"/>
          <c:h val="0.74874926337607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ANN</c:v>
                </c:pt>
                <c:pt idx="2">
                  <c:v>LR</c:v>
                </c:pt>
                <c:pt idx="3">
                  <c:v>SVM</c:v>
                </c:pt>
                <c:pt idx="4">
                  <c:v>GNB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41</c:v>
                </c:pt>
                <c:pt idx="1">
                  <c:v>35</c:v>
                </c:pt>
                <c:pt idx="2">
                  <c:v>44</c:v>
                </c:pt>
                <c:pt idx="3">
                  <c:v>44</c:v>
                </c:pt>
                <c:pt idx="4">
                  <c:v>39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ANN</c:v>
                </c:pt>
                <c:pt idx="2">
                  <c:v>LR</c:v>
                </c:pt>
                <c:pt idx="3">
                  <c:v>SVM</c:v>
                </c:pt>
                <c:pt idx="4">
                  <c:v>GNB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50</c:v>
                </c:pt>
                <c:pt idx="1">
                  <c:v>51</c:v>
                </c:pt>
                <c:pt idx="2">
                  <c:v>40</c:v>
                </c:pt>
                <c:pt idx="3">
                  <c:v>41</c:v>
                </c:pt>
                <c:pt idx="4">
                  <c:v>42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0406272"/>
        <c:axId val="42935808"/>
      </c:barChart>
      <c:catAx>
        <c:axId val="90406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="0" dirty="0">
                    <a:latin typeface="Times New Roman" pitchFamily="18" charset="0"/>
                    <a:cs typeface="Times New Roman" pitchFamily="18" charset="0"/>
                  </a:rPr>
                  <a:t>Classifiers</a:t>
                </a:r>
              </a:p>
            </c:rich>
          </c:tx>
          <c:layout>
            <c:manualLayout>
              <c:xMode val="edge"/>
              <c:yMode val="edge"/>
              <c:x val="0.3738189024241983"/>
              <c:y val="0.91988935400621807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42935808"/>
        <c:crosses val="autoZero"/>
        <c:auto val="1"/>
        <c:lblAlgn val="ctr"/>
        <c:lblOffset val="100"/>
        <c:noMultiLvlLbl val="0"/>
      </c:catAx>
      <c:valAx>
        <c:axId val="429358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Correct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Predictions</a:t>
                </a:r>
              </a:p>
            </c:rich>
          </c:tx>
          <c:layout>
            <c:manualLayout>
              <c:xMode val="edge"/>
              <c:yMode val="edge"/>
              <c:x val="1.1550877378497618E-2"/>
              <c:y val="0.1914678786012878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90406272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overlay val="0"/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4155390619301189"/>
          <c:y val="6.2671998031496062E-2"/>
          <c:w val="0.6709412308216014"/>
          <c:h val="0.74874926337607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ANN</c:v>
                </c:pt>
                <c:pt idx="2">
                  <c:v>LR</c:v>
                </c:pt>
                <c:pt idx="3">
                  <c:v>SVM</c:v>
                </c:pt>
                <c:pt idx="4">
                  <c:v>GNB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16</c:v>
                </c:pt>
                <c:pt idx="2">
                  <c:v>12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ANN</c:v>
                </c:pt>
                <c:pt idx="2">
                  <c:v>LR</c:v>
                </c:pt>
                <c:pt idx="3">
                  <c:v>SVM</c:v>
                </c:pt>
                <c:pt idx="4">
                  <c:v>GNB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</c:v>
                </c:pt>
                <c:pt idx="1">
                  <c:v>8</c:v>
                </c:pt>
                <c:pt idx="2">
                  <c:v>14</c:v>
                </c:pt>
                <c:pt idx="3">
                  <c:v>9</c:v>
                </c:pt>
                <c:pt idx="4">
                  <c:v>14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2977536"/>
        <c:axId val="59707776"/>
      </c:barChart>
      <c:catAx>
        <c:axId val="42977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Classifiers</a:t>
                </a:r>
              </a:p>
            </c:rich>
          </c:tx>
          <c:layout>
            <c:manualLayout>
              <c:xMode val="edge"/>
              <c:yMode val="edge"/>
              <c:x val="0.3738189024241983"/>
              <c:y val="0.91988935400621807"/>
            </c:manualLayout>
          </c:layout>
          <c:overlay val="0"/>
        </c:title>
        <c:majorTickMark val="out"/>
        <c:minorTickMark val="none"/>
        <c:tickLblPos val="nextTo"/>
        <c:crossAx val="59707776"/>
        <c:crosses val="autoZero"/>
        <c:auto val="1"/>
        <c:lblAlgn val="ctr"/>
        <c:lblOffset val="100"/>
        <c:noMultiLvlLbl val="0"/>
      </c:catAx>
      <c:valAx>
        <c:axId val="597077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Incorrect  Predictions</a:t>
                </a:r>
              </a:p>
            </c:rich>
          </c:tx>
          <c:layout>
            <c:manualLayout>
              <c:xMode val="edge"/>
              <c:yMode val="edge"/>
              <c:x val="1.816925444857628E-2"/>
              <c:y val="0.1724127099677210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29775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CFCB49B-BCB3-4590-B47B-F13BFCB646B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8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4CF1AE2-0747-4020-8D97-E4EC506F5F7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2DCBE34-A825-4FDE-A8D1-913A6A6F37D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37D5BC-37BA-4748-B148-DAFBB0E6472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6BB1D0D-B46C-4786-9954-FCA9878474D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1D0D-B46C-4786-9954-FCA9878474D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1D0D-B46C-4786-9954-FCA9878474D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1D0D-B46C-4786-9954-FCA9878474D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1D0D-B46C-4786-9954-FCA9878474D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1D0D-B46C-4786-9954-FCA9878474D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1D0D-B46C-4786-9954-FCA9878474D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1D0D-B46C-4786-9954-FCA9878474D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1D0D-B46C-4786-9954-FCA9878474D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1D0D-B46C-4786-9954-FCA9878474D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1D0D-B46C-4786-9954-FCA9878474D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October 31,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294840" y="685800"/>
            <a:ext cx="8323920" cy="22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YANGON TECHNOLOGICAL UNIVERSITY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DEPARTMENT 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OF COMPUTER ENGINEERING</a:t>
            </a:r>
            <a:r>
              <a:rPr dirty="0"/>
              <a:t/>
            </a:r>
            <a:br>
              <a:rPr dirty="0"/>
            </a:b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dirty="0"/>
              <a:t/>
            </a:r>
            <a:br>
              <a:rPr dirty="0"/>
            </a:b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INFORMATION TECHNOLOGY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en-US" sz="1800" b="0" strike="noStrike" spc="-1" dirty="0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5634764" y="4993664"/>
            <a:ext cx="27421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Presented By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Ma Khin Aye Chan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M.E CEIT -2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5806440" y="6219000"/>
            <a:ext cx="23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September 12, 2019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1005840" y="1647000"/>
            <a:ext cx="716184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 smtClean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 smtClean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 smtClean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Development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of Children Gender Classification System Using Speech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(Third Seminar)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964276" y="4979809"/>
            <a:ext cx="22086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Supervised By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Dr. Su Su Maung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457200" y="1087462"/>
            <a:ext cx="8380800" cy="52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200" b="1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 Classifiers</a:t>
            </a:r>
            <a:endParaRPr lang="en-US" sz="2200" b="0" strike="noStrike" spc="-1" dirty="0">
              <a:latin typeface="Arial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Random Forest 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 (RF)</a:t>
            </a:r>
            <a:endParaRPr lang="en-US" sz="2200" b="0" strike="noStrike" spc="-1" dirty="0">
              <a:latin typeface="Arial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Artificial Neural 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Network (ANN) </a:t>
            </a:r>
            <a:endParaRPr lang="en-US" sz="2200" b="0" strike="noStrike" spc="-1" dirty="0">
              <a:latin typeface="Arial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Logistic 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Regression (LR)</a:t>
            </a:r>
            <a:endParaRPr lang="en-US" sz="2200" b="0" strike="noStrike" spc="-1" dirty="0">
              <a:latin typeface="Arial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Support Vector 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Machine (SVM)</a:t>
            </a:r>
            <a:endParaRPr lang="en-US" sz="2200" b="0" strike="noStrike" spc="-1" dirty="0">
              <a:latin typeface="Arial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Gaussian Naive 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Bayes (GNB)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457200" y="49572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Methodology (Cont’d)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457200" y="554302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Results and Discussion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380880" y="1295280"/>
            <a:ext cx="8304840" cy="540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200" b="0" strike="noStrike" spc="-1" dirty="0" smtClean="0">
                <a:solidFill>
                  <a:srgbClr val="404040"/>
                </a:solidFill>
                <a:latin typeface="Times New Roman"/>
                <a:ea typeface="DejaVu Sans"/>
              </a:rPr>
              <a:t>In </a:t>
            </a:r>
            <a:r>
              <a:rPr lang="en-US" sz="22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this system voice dataset contains </a:t>
            </a:r>
            <a:r>
              <a:rPr lang="en-US" sz="2200" b="0" strike="noStrike" spc="-1" dirty="0" smtClean="0">
                <a:solidFill>
                  <a:srgbClr val="404040"/>
                </a:solidFill>
                <a:latin typeface="Times New Roman"/>
                <a:ea typeface="DejaVu Sans"/>
              </a:rPr>
              <a:t>1100 </a:t>
            </a:r>
            <a:r>
              <a:rPr lang="en-US" sz="22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audio records (</a:t>
            </a:r>
            <a:r>
              <a:rPr lang="en-US" sz="2200" b="0" strike="noStrike" spc="-1" dirty="0" smtClean="0">
                <a:solidFill>
                  <a:srgbClr val="404040"/>
                </a:solidFill>
                <a:latin typeface="Times New Roman"/>
                <a:ea typeface="DejaVu Sans"/>
              </a:rPr>
              <a:t>550 </a:t>
            </a:r>
            <a:r>
              <a:rPr lang="en-US" sz="22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for each gender).</a:t>
            </a:r>
            <a:endParaRPr lang="en-US" sz="2200" b="0" strike="noStrike" spc="-1" dirty="0">
              <a:latin typeface="Arial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Two testing is done to estimate the </a:t>
            </a:r>
            <a:r>
              <a:rPr lang="en-US" sz="2200" spc="-1" dirty="0" smtClean="0">
                <a:solidFill>
                  <a:srgbClr val="404040"/>
                </a:solidFill>
                <a:latin typeface="Times New Roman"/>
                <a:ea typeface="DejaVu Sans"/>
              </a:rPr>
              <a:t>performance</a:t>
            </a:r>
            <a:r>
              <a:rPr lang="en-US" sz="2200" b="0" strike="noStrike" spc="-1" dirty="0" smtClean="0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22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of the model: k-fold cross validation method and simple train test split</a:t>
            </a:r>
            <a:r>
              <a:rPr lang="en-US" sz="2200" b="0" strike="noStrike" spc="-1" dirty="0" smtClean="0">
                <a:solidFill>
                  <a:srgbClr val="404040"/>
                </a:solidFill>
                <a:latin typeface="Times New Roman"/>
                <a:ea typeface="DejaVu Sans"/>
              </a:rPr>
              <a:t>.</a:t>
            </a: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200" b="1" spc="-1" dirty="0">
                <a:solidFill>
                  <a:srgbClr val="404040"/>
                </a:solidFill>
                <a:latin typeface="Times New Roman"/>
                <a:ea typeface="DejaVu Sans"/>
              </a:rPr>
              <a:t>k-Fold </a:t>
            </a:r>
            <a:r>
              <a:rPr lang="en-US" sz="2200" b="1" spc="-1" dirty="0" smtClean="0">
                <a:solidFill>
                  <a:srgbClr val="404040"/>
                </a:solidFill>
                <a:latin typeface="Times New Roman"/>
                <a:ea typeface="DejaVu Sans"/>
              </a:rPr>
              <a:t>Cross-Validation</a:t>
            </a: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200" spc="-1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2200" spc="-1" dirty="0">
                <a:latin typeface="Times New Roman" pitchFamily="18" charset="0"/>
                <a:cs typeface="Times New Roman" pitchFamily="18" charset="0"/>
              </a:rPr>
              <a:t>fold cross validation </a:t>
            </a:r>
            <a:r>
              <a:rPr lang="en-US" sz="2200" spc="-1" dirty="0" smtClean="0">
                <a:latin typeface="Times New Roman" pitchFamily="18" charset="0"/>
                <a:cs typeface="Times New Roman" pitchFamily="18" charset="0"/>
              </a:rPr>
              <a:t>are used to </a:t>
            </a:r>
            <a:r>
              <a:rPr lang="en-US" sz="2200" spc="-1" dirty="0">
                <a:latin typeface="Times New Roman" pitchFamily="18" charset="0"/>
                <a:cs typeface="Times New Roman" pitchFamily="18" charset="0"/>
              </a:rPr>
              <a:t>train the models. </a:t>
            </a:r>
            <a:endParaRPr lang="en-US" sz="2200" spc="-1" dirty="0" smtClean="0">
              <a:latin typeface="Times New Roman" pitchFamily="18" charset="0"/>
              <a:cs typeface="Times New Roman" pitchFamily="18" charset="0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200" spc="-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spc="-1" dirty="0">
                <a:latin typeface="Times New Roman" pitchFamily="18" charset="0"/>
                <a:cs typeface="Times New Roman" pitchFamily="18" charset="0"/>
              </a:rPr>
              <a:t>accuracies are shown in the Table </a:t>
            </a:r>
            <a:r>
              <a:rPr lang="en-US" sz="2200" spc="-1" dirty="0" smtClean="0">
                <a:latin typeface="Times New Roman" pitchFamily="18" charset="0"/>
                <a:cs typeface="Times New Roman" pitchFamily="18" charset="0"/>
              </a:rPr>
              <a:t>I. </a:t>
            </a:r>
            <a:endParaRPr lang="en-US" sz="2200" spc="-1" dirty="0">
              <a:latin typeface="Times New Roman" pitchFamily="18" charset="0"/>
              <a:cs typeface="Times New Roman" pitchFamily="18" charset="0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B050"/>
              </a:buClr>
              <a:buFont typeface="Wingdings" pitchFamily="2" charset="2"/>
              <a:buChar char="Ø"/>
            </a:pPr>
            <a:endParaRPr lang="en-US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n-US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8153280" y="6095880"/>
            <a:ext cx="60840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484910" y="685800"/>
            <a:ext cx="65113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Results and Discussion(Cont’d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2685960" y="6049080"/>
            <a:ext cx="37008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Table 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I. 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Cross Validation Score</a:t>
            </a:r>
            <a:endParaRPr lang="en-US" sz="2200" b="0" strike="noStrike" spc="-1" dirty="0">
              <a:latin typeface="Arial"/>
            </a:endParaRP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466524"/>
              </p:ext>
            </p:extLst>
          </p:nvPr>
        </p:nvGraphicFramePr>
        <p:xfrm>
          <a:off x="916860" y="1356665"/>
          <a:ext cx="7239000" cy="439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295400"/>
                <a:gridCol w="1143000"/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Classifiers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RF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ANN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SVM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LR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GNB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0">
                <a:tc rowSpan="10"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10-fold</a:t>
                      </a:r>
                      <a:r>
                        <a:rPr lang="en-US" sz="18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Cross Validation Score</a:t>
                      </a:r>
                      <a:endParaRPr lang="en-US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80%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81%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86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80%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15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88%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70%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45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85%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80%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79%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80%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17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79%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85%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82%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73%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432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80%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81%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80%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70%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85%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78%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80%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79%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89%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81%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78%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70%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Average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83%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481724" y="115631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endParaRPr lang="en-US" sz="2400" b="1" strike="noStrike" spc="-1" dirty="0" smtClean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endParaRPr lang="en-US" sz="2400" b="1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Results and Discussion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(Cont’d)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8153280" y="6019920"/>
            <a:ext cx="60840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481724" y="686591"/>
            <a:ext cx="8694720" cy="55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 algn="just">
              <a:lnSpc>
                <a:spcPct val="150000"/>
              </a:lnSpc>
              <a:spcBef>
                <a:spcPts val="601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b="1" strike="noStrike" spc="-1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pPr marL="342900" indent="-342900" algn="just">
              <a:lnSpc>
                <a:spcPct val="150000"/>
              </a:lnSpc>
              <a:spcBef>
                <a:spcPts val="601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Times New Roman"/>
                <a:ea typeface="Calibri"/>
              </a:rPr>
              <a:t>Simple </a:t>
            </a: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Train Test Split</a:t>
            </a:r>
            <a:endParaRPr lang="en-US" sz="2200" b="0" strike="noStrike" spc="-1" dirty="0">
              <a:latin typeface="Arial"/>
            </a:endParaRPr>
          </a:p>
          <a:p>
            <a:pPr marL="343980" indent="-342900" algn="just">
              <a:lnSpc>
                <a:spcPct val="150000"/>
              </a:lnSpc>
              <a:spcBef>
                <a:spcPts val="601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spc="-1" dirty="0" smtClean="0">
                <a:solidFill>
                  <a:srgbClr val="000000"/>
                </a:solidFill>
                <a:latin typeface="Times New Roman"/>
                <a:ea typeface="Calibri"/>
              </a:rPr>
              <a:t>90% of dataset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Times New Roman"/>
                <a:ea typeface="Calibri"/>
              </a:rPr>
              <a:t> is 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used as training dataset and </a:t>
            </a:r>
            <a:r>
              <a:rPr lang="en-US" sz="2200" spc="-1" dirty="0" smtClean="0">
                <a:solidFill>
                  <a:srgbClr val="000000"/>
                </a:solidFill>
                <a:latin typeface="Times New Roman"/>
                <a:ea typeface="Calibri"/>
              </a:rPr>
              <a:t>10%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Times New Roman"/>
                <a:ea typeface="Calibri"/>
              </a:rPr>
              <a:t> is 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used for testing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Times New Roman"/>
                <a:ea typeface="Calibri"/>
              </a:rPr>
              <a:t>.</a:t>
            </a:r>
          </a:p>
          <a:p>
            <a:pPr marL="343980" indent="-342900" algn="just">
              <a:lnSpc>
                <a:spcPct val="150000"/>
              </a:lnSpc>
              <a:spcBef>
                <a:spcPts val="601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C</a:t>
            </a:r>
            <a:r>
              <a:rPr lang="en-US" sz="2200" spc="-1" dirty="0" smtClean="0">
                <a:solidFill>
                  <a:srgbClr val="000000"/>
                </a:solidFill>
                <a:latin typeface="Times New Roman"/>
                <a:ea typeface="Calibri"/>
              </a:rPr>
              <a:t>orrect and incorrect predictions can be seen in following bar charts.</a:t>
            </a:r>
          </a:p>
          <a:p>
            <a:pPr marL="343980" indent="-342900" algn="just">
              <a:lnSpc>
                <a:spcPct val="150000"/>
              </a:lnSpc>
              <a:spcBef>
                <a:spcPts val="601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b="0" strike="noStrike" spc="-1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b="0" i="1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b="0" strike="noStrike" spc="-1" dirty="0">
              <a:latin typeface="Arial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b="0" strike="noStrike" spc="-1" dirty="0">
              <a:latin typeface="Arial"/>
            </a:endParaRPr>
          </a:p>
          <a:p>
            <a:pPr marL="342900" indent="-342900" algn="just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403" name="CustomShape 4"/>
          <p:cNvSpPr/>
          <p:nvPr/>
        </p:nvSpPr>
        <p:spPr>
          <a:xfrm>
            <a:off x="2238120" y="3733920"/>
            <a:ext cx="5180400" cy="310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200" b="0" strike="noStrike" spc="-1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>
              <a:lnSpc>
                <a:spcPct val="100000"/>
              </a:lnSpc>
            </a:pPr>
            <a:endParaRPr lang="en-US" sz="2200" spc="-1" dirty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>
              <a:lnSpc>
                <a:spcPct val="100000"/>
              </a:lnSpc>
            </a:pPr>
            <a:endParaRPr lang="en-US" sz="2200" b="0" strike="noStrike" spc="-1" dirty="0" smtClean="0">
              <a:solidFill>
                <a:srgbClr val="000000"/>
              </a:solidFill>
              <a:latin typeface="Times New Roman"/>
              <a:ea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611832"/>
            <a:ext cx="470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  <a:ea typeface="DejaVu Sans"/>
              </a:rPr>
              <a:t>Results and Discussion (Cont’d)</a:t>
            </a:r>
            <a:endParaRPr lang="en-US" sz="2400" spc="-1" dirty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5638800"/>
            <a:ext cx="6550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Figure 4:Bar Chart for the number of correct predictions</a:t>
            </a:r>
          </a:p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for each classifier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60470" y="1295400"/>
            <a:ext cx="7108843" cy="4170522"/>
            <a:chOff x="960470" y="1295400"/>
            <a:chExt cx="7108843" cy="4170522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422705425"/>
                </p:ext>
              </p:extLst>
            </p:nvPr>
          </p:nvGraphicFramePr>
          <p:xfrm>
            <a:off x="960470" y="1295400"/>
            <a:ext cx="6808920" cy="41705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621513" y="3922747"/>
              <a:ext cx="144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Male=57</a:t>
              </a:r>
            </a:p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Female=53</a:t>
              </a:r>
            </a:p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Total=110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202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611832"/>
            <a:ext cx="470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  <a:ea typeface="DejaVu Sans"/>
              </a:rPr>
              <a:t>Results and Discussion (Cont’d)</a:t>
            </a:r>
            <a:endParaRPr lang="en-US" sz="2400" spc="-1" dirty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8244" y="5465921"/>
            <a:ext cx="6840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Figure 5:Bar Chart for the number of incorrect predictions </a:t>
            </a:r>
          </a:p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each classifier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0600" y="1295400"/>
            <a:ext cx="7086600" cy="4170522"/>
            <a:chOff x="990600" y="1295400"/>
            <a:chExt cx="7086600" cy="4170522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4097167394"/>
                </p:ext>
              </p:extLst>
            </p:nvPr>
          </p:nvGraphicFramePr>
          <p:xfrm>
            <a:off x="990600" y="1295400"/>
            <a:ext cx="6808920" cy="41705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629400" y="3922747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Total=110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7163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strike="noStrike" spc="-1" dirty="0" smtClean="0">
                <a:latin typeface="Arial"/>
              </a:rPr>
              <a:t/>
            </a:r>
            <a:br>
              <a:rPr lang="en-US" b="0" strike="noStrike" spc="-1" dirty="0" smtClean="0">
                <a:latin typeface="Arial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06556"/>
              </p:ext>
            </p:extLst>
          </p:nvPr>
        </p:nvGraphicFramePr>
        <p:xfrm>
          <a:off x="457200" y="1508760"/>
          <a:ext cx="8229600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143000"/>
                <a:gridCol w="1219200"/>
                <a:gridCol w="914400"/>
                <a:gridCol w="990600"/>
                <a:gridCol w="838200"/>
                <a:gridCol w="990600"/>
                <a:gridCol w="990600"/>
              </a:tblGrid>
              <a:tr h="5376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Classifiers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Training</a:t>
                      </a:r>
                      <a:r>
                        <a:rPr lang="en-US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Accuracy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Testing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Accuracy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Precision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Recall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F1-score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Support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RF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99%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83%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Female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81%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88%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84%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81%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</a:tr>
              <a:tr h="35844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ANN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92%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78%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Female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86%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81%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8445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81%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69%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844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78%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Female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8445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79%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844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SVM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79%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Female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82%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58445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83%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73%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78%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5844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GNB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Female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58445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73%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611832"/>
            <a:ext cx="470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  <a:ea typeface="DejaVu Sans"/>
              </a:rPr>
              <a:t>Results and Discussion (Cont’d)</a:t>
            </a:r>
            <a:endParaRPr lang="en-US" sz="2400" spc="-1" dirty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5866700"/>
            <a:ext cx="5844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Table II. Performance Measures of each Classifier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195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906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From the above results: cross validation scores and testing set accuracies, Random Forest performs better compared with other machine learning algorithms to classify the gender of a child using MFCC features of voice.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706352"/>
            <a:ext cx="470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  <a:ea typeface="DejaVu Sans"/>
              </a:rPr>
              <a:t>Results and Discussion (Cont’d)</a:t>
            </a:r>
            <a:endParaRPr lang="en-US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6763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380880" y="45720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Conclusion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380880" y="838080"/>
            <a:ext cx="8305920" cy="617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The gender classification system </a:t>
            </a:r>
            <a:r>
              <a:rPr lang="en-US" sz="2200" b="0" strike="noStrike" spc="-1" dirty="0" smtClean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implemented </a:t>
            </a: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by applying Python programming language and the experimental results has been analyzed.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 smtClean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The </a:t>
            </a: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analysis of the results shows that the performance of the proposed system is good, as the average </a:t>
            </a:r>
            <a:r>
              <a:rPr lang="en-US" sz="2200" b="0" strike="noStrike" spc="-1" dirty="0" smtClean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accuracy of RF classifier  </a:t>
            </a: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is </a:t>
            </a:r>
            <a:r>
              <a:rPr lang="en-US" sz="2200" b="0" strike="noStrike" spc="-1" dirty="0" smtClean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83% </a:t>
            </a: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.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Therefore, it can be extended to the another researchers and can also be tested by using different features and other classification techniques.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</a:pP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1219320" y="2724840"/>
            <a:ext cx="6628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Thank you  for your attention!!! 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591480" y="626760"/>
            <a:ext cx="65113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Outlines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762120" y="1197720"/>
            <a:ext cx="6399720" cy="34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Objectives</a:t>
            </a:r>
            <a:endParaRPr lang="en-US" sz="22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Introduction</a:t>
            </a:r>
            <a:endParaRPr lang="en-US" sz="22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System Design</a:t>
            </a:r>
            <a:endParaRPr lang="en-US" sz="22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Methodology</a:t>
            </a:r>
            <a:endParaRPr lang="en-US" sz="22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Results and Discussion</a:t>
            </a:r>
            <a:endParaRPr lang="en-US" sz="22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Conclusion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-5177971" y="72432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Objectives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380880" y="1295280"/>
            <a:ext cx="8380800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bg2">
                  <a:lumMod val="50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To study the algorithm of feature extraction (MFCC) and machine learning algorithms for classification 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bg2">
                  <a:lumMod val="50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To understand  the speech recognition operations in details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bg2">
                  <a:lumMod val="50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To implement a gender classifier that can automatically predict the gender of the speaker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4572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chemeClr val="bg2">
                  <a:lumMod val="50000"/>
                </a:schemeClr>
              </a:buClr>
            </a:pP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57200" y="64836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Introduction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457200" y="1219320"/>
            <a:ext cx="830484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Gender classification is to determine a person’s gender, e.g., male or female, based on his or her biometric cues.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There are a number of biometrics which may be used to classify gender such as the face, eyes, fingerprint and hand shape, speech etc.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This system analyzes speech signals to predict the gender of the speaker. 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</a:pP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49967" y="375284"/>
            <a:ext cx="65113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System Design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35320" y="796320"/>
            <a:ext cx="6588371" cy="5757267"/>
            <a:chOff x="1435320" y="796320"/>
            <a:chExt cx="6588371" cy="5757267"/>
          </a:xfrm>
        </p:grpSpPr>
        <p:sp>
          <p:nvSpPr>
            <p:cNvPr id="345" name="CustomShape 6"/>
            <p:cNvSpPr/>
            <p:nvPr/>
          </p:nvSpPr>
          <p:spPr>
            <a:xfrm>
              <a:off x="1435320" y="1684440"/>
              <a:ext cx="2698920" cy="773640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Children Speech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(6 to 11 age range)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346" name="CustomShape 7"/>
            <p:cNvSpPr/>
            <p:nvPr/>
          </p:nvSpPr>
          <p:spPr>
            <a:xfrm>
              <a:off x="1435320" y="2875680"/>
              <a:ext cx="2698920" cy="872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000000"/>
                  </a:solidFill>
                  <a:latin typeface="Times New Roman"/>
                  <a:ea typeface="DejaVu Sans"/>
                </a:rPr>
                <a:t>Preprocessing</a:t>
              </a:r>
            </a:p>
            <a:p>
              <a:pPr algn="ctr">
                <a:lnSpc>
                  <a:spcPct val="100000"/>
                </a:lnSpc>
              </a:pPr>
              <a:r>
                <a:rPr lang="en-US" spc="-1" dirty="0" smtClean="0">
                  <a:solidFill>
                    <a:srgbClr val="000000"/>
                  </a:solidFill>
                  <a:latin typeface="Times New Roman"/>
                </a:rPr>
                <a:t>(Silence and Unvoiced Speech Removal)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347" name="CustomShape 8"/>
            <p:cNvSpPr/>
            <p:nvPr/>
          </p:nvSpPr>
          <p:spPr>
            <a:xfrm>
              <a:off x="1435320" y="4163760"/>
              <a:ext cx="2639880" cy="665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Feature Extraction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(MFCCs)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48" name="CustomShape 9"/>
            <p:cNvSpPr/>
            <p:nvPr/>
          </p:nvSpPr>
          <p:spPr>
            <a:xfrm>
              <a:off x="1448100" y="5235065"/>
              <a:ext cx="2639880" cy="779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Classification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342" name="CustomShape 3"/>
            <p:cNvSpPr/>
            <p:nvPr/>
          </p:nvSpPr>
          <p:spPr>
            <a:xfrm>
              <a:off x="4075200" y="5603629"/>
              <a:ext cx="462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" name="CustomShape 5"/>
            <p:cNvSpPr/>
            <p:nvPr/>
          </p:nvSpPr>
          <p:spPr>
            <a:xfrm>
              <a:off x="2372040" y="796320"/>
              <a:ext cx="812160" cy="470520"/>
            </a:xfrm>
            <a:prstGeom prst="roundRect">
              <a:avLst>
                <a:gd name="adj" fmla="val 39812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Start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349" name="CustomShape 10"/>
            <p:cNvSpPr/>
            <p:nvPr/>
          </p:nvSpPr>
          <p:spPr>
            <a:xfrm>
              <a:off x="4412672" y="4987260"/>
              <a:ext cx="2521528" cy="1135440"/>
            </a:xfrm>
            <a:prstGeom prst="parallelogram">
              <a:avLst>
                <a:gd name="adj" fmla="val 35140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Predicted Output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(Male/Female)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351" name="CustomShape 12"/>
            <p:cNvSpPr/>
            <p:nvPr/>
          </p:nvSpPr>
          <p:spPr>
            <a:xfrm>
              <a:off x="2767680" y="1267920"/>
              <a:ext cx="360" cy="415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CustomShape 13"/>
            <p:cNvSpPr/>
            <p:nvPr/>
          </p:nvSpPr>
          <p:spPr>
            <a:xfrm>
              <a:off x="2796840" y="2459160"/>
              <a:ext cx="360" cy="415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" name="CustomShape 14"/>
            <p:cNvSpPr/>
            <p:nvPr/>
          </p:nvSpPr>
          <p:spPr>
            <a:xfrm>
              <a:off x="2797200" y="3748320"/>
              <a:ext cx="360" cy="415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CustomShape 16"/>
            <p:cNvSpPr/>
            <p:nvPr/>
          </p:nvSpPr>
          <p:spPr>
            <a:xfrm>
              <a:off x="7211531" y="5312258"/>
              <a:ext cx="812160" cy="470520"/>
            </a:xfrm>
            <a:prstGeom prst="roundRect">
              <a:avLst>
                <a:gd name="adj" fmla="val 39812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End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8" name="CustomShape 14"/>
            <p:cNvSpPr/>
            <p:nvPr/>
          </p:nvSpPr>
          <p:spPr>
            <a:xfrm>
              <a:off x="2753842" y="4819625"/>
              <a:ext cx="360" cy="415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CustomShape 3"/>
            <p:cNvSpPr/>
            <p:nvPr/>
          </p:nvSpPr>
          <p:spPr>
            <a:xfrm>
              <a:off x="6746487" y="5547518"/>
              <a:ext cx="462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TextBox 9"/>
            <p:cNvSpPr txBox="1"/>
            <p:nvPr/>
          </p:nvSpPr>
          <p:spPr>
            <a:xfrm>
              <a:off x="2853180" y="6122700"/>
              <a:ext cx="38218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Figure 1: System Flow Diagram</a:t>
              </a:r>
              <a:endParaRPr lang="en-US" sz="2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474545" y="457200"/>
            <a:ext cx="8380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Methodology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447916" y="1006560"/>
            <a:ext cx="8238884" cy="68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8620" indent="-342900">
              <a:lnSpc>
                <a:spcPct val="17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200" b="1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Feature Extraction using MFCC Algorithm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389700" indent="-342900">
              <a:lnSpc>
                <a:spcPct val="17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Mel-frequency Cepstral Coefﬁcients (MFCCs)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389700" indent="-342900" algn="just">
              <a:lnSpc>
                <a:spcPct val="17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spc="-1" dirty="0" smtClean="0">
                <a:latin typeface="Times New Roman" pitchFamily="18" charset="0"/>
                <a:cs typeface="Times New Roman" pitchFamily="18" charset="0"/>
              </a:rPr>
              <a:t>MFCC </a:t>
            </a:r>
            <a:r>
              <a:rPr lang="en-US" sz="2200" spc="-1" dirty="0">
                <a:latin typeface="Times New Roman" pitchFamily="18" charset="0"/>
                <a:cs typeface="Times New Roman" pitchFamily="18" charset="0"/>
              </a:rPr>
              <a:t>technique takes frequency domain as its standard base and thus it    approximates  the  human  system  response  more  closely  than   any   other   system.</a:t>
            </a:r>
          </a:p>
          <a:p>
            <a:pPr marL="389700" indent="-342900" algn="just">
              <a:lnSpc>
                <a:spcPct val="17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spc="-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1" dirty="0" smtClean="0">
                <a:latin typeface="Times New Roman" pitchFamily="18" charset="0"/>
                <a:cs typeface="Times New Roman" pitchFamily="18" charset="0"/>
              </a:rPr>
              <a:t>It is based  </a:t>
            </a:r>
            <a:r>
              <a:rPr lang="en-US" sz="2200" spc="-1" dirty="0">
                <a:latin typeface="Times New Roman" pitchFamily="18" charset="0"/>
                <a:cs typeface="Times New Roman" pitchFamily="18" charset="0"/>
              </a:rPr>
              <a:t>on  the  short term  analysis,  and  thus  from  each  frame </a:t>
            </a:r>
            <a:r>
              <a:rPr lang="en-US" sz="2200" spc="-1" dirty="0" smtClean="0">
                <a:latin typeface="Times New Roman" pitchFamily="18" charset="0"/>
                <a:cs typeface="Times New Roman" pitchFamily="18" charset="0"/>
              </a:rPr>
              <a:t>of speech signal </a:t>
            </a:r>
            <a:r>
              <a:rPr lang="en-US" sz="2200" spc="-1" dirty="0">
                <a:latin typeface="Times New Roman" pitchFamily="18" charset="0"/>
                <a:cs typeface="Times New Roman" pitchFamily="18" charset="0"/>
              </a:rPr>
              <a:t>a  MFCC  vector  is  computed.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2104397" y="5400000"/>
            <a:ext cx="50644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Figure 2: Steps for Computing MFCCs</a:t>
            </a:r>
            <a:endParaRPr lang="en-US" sz="2200" b="0" strike="noStrike" spc="-1" dirty="0">
              <a:latin typeface="Arial"/>
            </a:endParaRPr>
          </a:p>
        </p:txBody>
      </p:sp>
      <p:grpSp>
        <p:nvGrpSpPr>
          <p:cNvPr id="359" name="Group 2"/>
          <p:cNvGrpSpPr/>
          <p:nvPr/>
        </p:nvGrpSpPr>
        <p:grpSpPr>
          <a:xfrm>
            <a:off x="1295400" y="1297800"/>
            <a:ext cx="5867520" cy="3681360"/>
            <a:chOff x="1295400" y="1297800"/>
            <a:chExt cx="5867520" cy="3681360"/>
          </a:xfrm>
        </p:grpSpPr>
        <p:sp>
          <p:nvSpPr>
            <p:cNvPr id="360" name="CustomShape 3"/>
            <p:cNvSpPr/>
            <p:nvPr/>
          </p:nvSpPr>
          <p:spPr>
            <a:xfrm>
              <a:off x="3099240" y="1864800"/>
              <a:ext cx="1469880" cy="457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Pre-emphasis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1" name="CustomShape 4"/>
            <p:cNvSpPr/>
            <p:nvPr/>
          </p:nvSpPr>
          <p:spPr>
            <a:xfrm>
              <a:off x="1919160" y="2147040"/>
              <a:ext cx="11574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CustomShape 5"/>
            <p:cNvSpPr/>
            <p:nvPr/>
          </p:nvSpPr>
          <p:spPr>
            <a:xfrm>
              <a:off x="1295400" y="4344840"/>
              <a:ext cx="214776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MFCC Features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63" name="CustomShape 6"/>
            <p:cNvSpPr/>
            <p:nvPr/>
          </p:nvSpPr>
          <p:spPr>
            <a:xfrm>
              <a:off x="4569840" y="2180880"/>
              <a:ext cx="606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7"/>
            <p:cNvSpPr/>
            <p:nvPr/>
          </p:nvSpPr>
          <p:spPr>
            <a:xfrm flipH="1" flipV="1">
              <a:off x="1870200" y="4777200"/>
              <a:ext cx="1204920" cy="1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CustomShape 8"/>
            <p:cNvSpPr/>
            <p:nvPr/>
          </p:nvSpPr>
          <p:spPr>
            <a:xfrm>
              <a:off x="4801320" y="3678480"/>
              <a:ext cx="2361600" cy="43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Fast Fourier Transform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6" name="CustomShape 9"/>
            <p:cNvSpPr/>
            <p:nvPr/>
          </p:nvSpPr>
          <p:spPr>
            <a:xfrm>
              <a:off x="4779000" y="4575600"/>
              <a:ext cx="2383920" cy="403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Mel-frequency Warping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367" name="CustomShape 10"/>
            <p:cNvSpPr/>
            <p:nvPr/>
          </p:nvSpPr>
          <p:spPr>
            <a:xfrm>
              <a:off x="5156280" y="1941840"/>
              <a:ext cx="1541160" cy="441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Framing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8" name="CustomShape 11"/>
            <p:cNvSpPr/>
            <p:nvPr/>
          </p:nvSpPr>
          <p:spPr>
            <a:xfrm flipH="1">
              <a:off x="5938560" y="2384640"/>
              <a:ext cx="36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" name="CustomShape 12"/>
            <p:cNvSpPr/>
            <p:nvPr/>
          </p:nvSpPr>
          <p:spPr>
            <a:xfrm>
              <a:off x="5169600" y="2845080"/>
              <a:ext cx="1541160" cy="371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Windowing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0" name="CustomShape 13"/>
            <p:cNvSpPr/>
            <p:nvPr/>
          </p:nvSpPr>
          <p:spPr>
            <a:xfrm>
              <a:off x="3077640" y="4575600"/>
              <a:ext cx="1202400" cy="403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DCT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71" name="CustomShape 14"/>
            <p:cNvSpPr/>
            <p:nvPr/>
          </p:nvSpPr>
          <p:spPr>
            <a:xfrm flipH="1" flipV="1">
              <a:off x="4280400" y="4777200"/>
              <a:ext cx="496800" cy="1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15"/>
            <p:cNvSpPr/>
            <p:nvPr/>
          </p:nvSpPr>
          <p:spPr>
            <a:xfrm flipH="1">
              <a:off x="5938560" y="3218040"/>
              <a:ext cx="36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16"/>
            <p:cNvSpPr/>
            <p:nvPr/>
          </p:nvSpPr>
          <p:spPr>
            <a:xfrm flipH="1">
              <a:off x="5915160" y="4115160"/>
              <a:ext cx="36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CustomShape 17"/>
            <p:cNvSpPr/>
            <p:nvPr/>
          </p:nvSpPr>
          <p:spPr>
            <a:xfrm>
              <a:off x="2023920" y="1297800"/>
              <a:ext cx="1215000" cy="819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Input Speech Signal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375" name="CustomShape 18"/>
          <p:cNvSpPr/>
          <p:nvPr/>
        </p:nvSpPr>
        <p:spPr>
          <a:xfrm>
            <a:off x="423360" y="570600"/>
            <a:ext cx="65113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Methodology (Cont’d)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76" name="CustomShape 19"/>
          <p:cNvSpPr/>
          <p:nvPr/>
        </p:nvSpPr>
        <p:spPr>
          <a:xfrm>
            <a:off x="7314120" y="6172200"/>
            <a:ext cx="1827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7543800" y="6320520"/>
            <a:ext cx="1827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422564" y="381000"/>
            <a:ext cx="76136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Methodology (Cont’d)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457200" y="731520"/>
            <a:ext cx="8685720" cy="34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Extracted features points which were collected in the CSV file can be seen in the figure 3.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2895480" y="4992120"/>
            <a:ext cx="464724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Fig. 2: Features Extracted from MFCC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381" name="Picture 2"/>
          <p:cNvPicPr/>
          <p:nvPr/>
        </p:nvPicPr>
        <p:blipFill>
          <a:blip r:embed="rId3"/>
          <a:stretch/>
        </p:blipFill>
        <p:spPr>
          <a:xfrm>
            <a:off x="1523880" y="1905120"/>
            <a:ext cx="6018840" cy="1294200"/>
          </a:xfrm>
          <a:prstGeom prst="rect">
            <a:avLst/>
          </a:prstGeom>
          <a:ln>
            <a:noFill/>
          </a:ln>
        </p:spPr>
      </p:pic>
      <p:pic>
        <p:nvPicPr>
          <p:cNvPr id="382" name="Picture 4"/>
          <p:cNvPicPr/>
          <p:nvPr/>
        </p:nvPicPr>
        <p:blipFill>
          <a:blip r:embed="rId4"/>
          <a:stretch/>
        </p:blipFill>
        <p:spPr>
          <a:xfrm>
            <a:off x="1837440" y="3048120"/>
            <a:ext cx="5409000" cy="1065600"/>
          </a:xfrm>
          <a:prstGeom prst="rect">
            <a:avLst/>
          </a:prstGeom>
          <a:ln>
            <a:noFill/>
          </a:ln>
        </p:spPr>
      </p:pic>
      <p:pic>
        <p:nvPicPr>
          <p:cNvPr id="383" name="Picture 6"/>
          <p:cNvPicPr/>
          <p:nvPr/>
        </p:nvPicPr>
        <p:blipFill>
          <a:blip r:embed="rId5"/>
          <a:stretch/>
        </p:blipFill>
        <p:spPr>
          <a:xfrm>
            <a:off x="1442520" y="3965400"/>
            <a:ext cx="6018840" cy="1116000"/>
          </a:xfrm>
          <a:prstGeom prst="rect">
            <a:avLst/>
          </a:prstGeom>
          <a:ln>
            <a:noFill/>
          </a:ln>
        </p:spPr>
      </p:pic>
      <p:pic>
        <p:nvPicPr>
          <p:cNvPr id="384" name="Picture 7"/>
          <p:cNvPicPr/>
          <p:nvPr/>
        </p:nvPicPr>
        <p:blipFill>
          <a:blip r:embed="rId6"/>
          <a:stretch/>
        </p:blipFill>
        <p:spPr>
          <a:xfrm>
            <a:off x="1821240" y="5082840"/>
            <a:ext cx="5561640" cy="1199160"/>
          </a:xfrm>
          <a:prstGeom prst="rect">
            <a:avLst/>
          </a:prstGeom>
          <a:ln>
            <a:noFill/>
          </a:ln>
        </p:spPr>
      </p:pic>
      <p:sp>
        <p:nvSpPr>
          <p:cNvPr id="385" name="CustomShape 5"/>
          <p:cNvSpPr/>
          <p:nvPr/>
        </p:nvSpPr>
        <p:spPr>
          <a:xfrm>
            <a:off x="3657600" y="6108120"/>
            <a:ext cx="20563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Figure 3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57200" y="45720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Methodology (Cont’d)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56840" y="1103280"/>
            <a:ext cx="8304840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20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Classification</a:t>
            </a:r>
            <a:endParaRPr lang="en-US" sz="220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strike="noStrike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Classification is establishing a mathematical model that separates into male and female based on the features of  children’s speech</a:t>
            </a:r>
            <a:r>
              <a:rPr lang="en-US" sz="2200" strike="noStrike" spc="-1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.</a:t>
            </a: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Classification model is built on the training set and check the accuracy of the model by using it on the testing set. </a:t>
            </a:r>
            <a:endParaRPr lang="en-US" sz="220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strike="noStrike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In this system, </a:t>
            </a:r>
            <a:r>
              <a:rPr lang="en-US" sz="2200" strike="noStrike" spc="-1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machine learning </a:t>
            </a:r>
            <a:r>
              <a:rPr lang="en-US" sz="2200" spc="-1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classification algorithms are compared </a:t>
            </a:r>
            <a:r>
              <a:rPr lang="en-US" sz="2200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using </a:t>
            </a:r>
            <a:r>
              <a:rPr lang="en-US" sz="2200" spc="-1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MFCC feature dataset.</a:t>
            </a: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</a:t>
            </a:r>
            <a:r>
              <a:rPr lang="en-US" sz="2200" spc="-1" dirty="0" smtClean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rain </a:t>
            </a:r>
            <a:r>
              <a:rPr lang="en-US" sz="2200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and test set </a:t>
            </a:r>
            <a:r>
              <a:rPr lang="en-US" sz="2200" spc="-1" dirty="0" smtClean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accuracies are observed for five </a:t>
            </a:r>
            <a:r>
              <a:rPr lang="en-US" sz="2200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classification algorithms. </a:t>
            </a:r>
            <a:endParaRPr lang="en-US" sz="2200" spc="-1" dirty="0">
              <a:latin typeface="Times New Roman" pitchFamily="18" charset="0"/>
              <a:cs typeface="Times New Roman" pitchFamily="18" charset="0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strike="noStrike" spc="-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8153280" y="6172200"/>
            <a:ext cx="60840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6833</TotalTime>
  <Words>964</Words>
  <Application>Microsoft Office PowerPoint</Application>
  <PresentationFormat>On-screen Show (4:3)</PresentationFormat>
  <Paragraphs>283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Austin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dc:description/>
  <cp:lastModifiedBy>ASUS</cp:lastModifiedBy>
  <cp:revision>409</cp:revision>
  <dcterms:created xsi:type="dcterms:W3CDTF">2019-01-08T15:20:47Z</dcterms:created>
  <dcterms:modified xsi:type="dcterms:W3CDTF">2019-10-31T02:33:18Z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CtrlSoft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20</vt:i4>
  </property>
</Properties>
</file>