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74" y="24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368790-3CF1-4CC0-9068-C59E6A6EF119}" type="datetimeFigureOut">
              <a:rPr lang="en-US" smtClean="0"/>
              <a:t>6/11/2019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6DCC2E-4E8F-4BBA-9EE1-65A0DE227CD4}" type="slidenum">
              <a:rPr lang="en-US" smtClean="0"/>
              <a:t>‹#›</a:t>
            </a:fld>
            <a:endParaRPr lang="en-US"/>
          </a:p>
        </p:txBody>
      </p:sp>
    </p:spTree>
    <p:extLst>
      <p:ext uri="{BB962C8B-B14F-4D97-AF65-F5344CB8AC3E}">
        <p14:creationId xmlns:p14="http://schemas.microsoft.com/office/powerpoint/2010/main" val="258406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DCC2E-4E8F-4BBA-9EE1-65A0DE227CD4}" type="slidenum">
              <a:rPr lang="en-US" smtClean="0"/>
              <a:t>1</a:t>
            </a:fld>
            <a:endParaRPr lang="en-US"/>
          </a:p>
        </p:txBody>
      </p:sp>
    </p:spTree>
    <p:extLst>
      <p:ext uri="{BB962C8B-B14F-4D97-AF65-F5344CB8AC3E}">
        <p14:creationId xmlns:p14="http://schemas.microsoft.com/office/powerpoint/2010/main" val="134203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14E86B0-4B3C-428B-8A93-372A79149DE2}" type="datetime1">
              <a:rPr lang="en-US" smtClean="0"/>
              <a:t>6/11/2019</a:t>
            </a:fld>
            <a:endParaRPr lang="en-US"/>
          </a:p>
        </p:txBody>
      </p:sp>
      <p:sp>
        <p:nvSpPr>
          <p:cNvPr id="8" name="Slide Number Placeholder 7"/>
          <p:cNvSpPr>
            <a:spLocks noGrp="1"/>
          </p:cNvSpPr>
          <p:nvPr>
            <p:ph type="sldNum" sz="quarter" idx="11"/>
          </p:nvPr>
        </p:nvSpPr>
        <p:spPr/>
        <p:txBody>
          <a:bodyPr/>
          <a:lstStyle/>
          <a:p>
            <a:fld id="{47038284-CCCF-4906-93E2-613D7C36A9E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B3FA5-59A4-41EE-96DD-A47E7263AD91}" type="datetime1">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38284-CCCF-4906-93E2-613D7C36A9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31ABE5-27B5-4EBE-BDD8-90E883AE4304}" type="datetime1">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38284-CCCF-4906-93E2-613D7C36A9E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0A28088-5FE4-463E-9E9A-A7948C23DED4}" type="datetime1">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38284-CCCF-4906-93E2-613D7C36A9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E1DEF6-EF67-4A14-B599-6D697CCE67CA}" type="datetime1">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38284-CCCF-4906-93E2-613D7C36A9EC}"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CDA1B359-1259-4271-BBB3-9426B1990FCE}" type="datetime1">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38284-CCCF-4906-93E2-613D7C36A9EC}"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B152ECB-02AD-4357-AAB7-9AB8244767D6}" type="datetime1">
              <a:rPr lang="en-US" smtClean="0"/>
              <a:t>6/11/2019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38284-CCCF-4906-93E2-613D7C36A9EC}"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194AD3-8903-4F5C-8D43-DC8F81E0EAFB}" type="datetime1">
              <a:rPr lang="en-US" smtClean="0"/>
              <a:t>6/11/2019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38284-CCCF-4906-93E2-613D7C36A9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C3ED9-05AF-4787-AF45-B7FD4A128BFA}" type="datetime1">
              <a:rPr lang="en-US" smtClean="0"/>
              <a:t>6/11/2019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38284-CCCF-4906-93E2-613D7C36A9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78E37-D332-41DC-B121-B660E2095FD0}" type="datetime1">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38284-CCCF-4906-93E2-613D7C36A9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633AF-391D-48BA-865F-7D1BFCE50EC3}" type="datetime1">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38284-CCCF-4906-93E2-613D7C36A9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8DA08B2-17A9-49BE-A73A-723876493732}" type="datetime1">
              <a:rPr lang="en-US" smtClean="0"/>
              <a:t>6/11/2019</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7038284-CCCF-4906-93E2-613D7C36A9EC}"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500" y="609600"/>
            <a:ext cx="7162800" cy="1676399"/>
          </a:xfrm>
        </p:spPr>
        <p:txBody>
          <a:bodyPr>
            <a:noAutofit/>
          </a:bodyPr>
          <a:lstStyle/>
          <a:p>
            <a:r>
              <a:rPr lang="en-US" sz="2000" b="1" dirty="0">
                <a:latin typeface="Times New Roman" pitchFamily="18" charset="0"/>
                <a:cs typeface="Times New Roman" pitchFamily="18" charset="0"/>
              </a:rPr>
              <a:t>YANGON TECHNOLOGICAL UNIVERSITY</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DEPARTMENT OF COMPUTER ENGINEERING</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AND</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INFORMATION TECHNOLOGY</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2971800"/>
            <a:ext cx="6400800" cy="1219200"/>
          </a:xfrm>
        </p:spPr>
        <p:txBody>
          <a:bodyPr>
            <a:normAutofit/>
          </a:bodyPr>
          <a:lstStyle/>
          <a:p>
            <a:r>
              <a:rPr lang="en-US" b="1" dirty="0" smtClean="0">
                <a:solidFill>
                  <a:schemeClr val="tx2"/>
                </a:solidFill>
                <a:latin typeface="Times New Roman" pitchFamily="18" charset="0"/>
                <a:cs typeface="Times New Roman" pitchFamily="18" charset="0"/>
              </a:rPr>
              <a:t>Myanmar </a:t>
            </a:r>
            <a:r>
              <a:rPr lang="en-US" b="1" dirty="0">
                <a:solidFill>
                  <a:schemeClr val="tx2"/>
                </a:solidFill>
                <a:latin typeface="Times New Roman" pitchFamily="18" charset="0"/>
                <a:cs typeface="Times New Roman" pitchFamily="18" charset="0"/>
              </a:rPr>
              <a:t>Sign Language Recognition System </a:t>
            </a:r>
          </a:p>
        </p:txBody>
      </p:sp>
      <p:sp>
        <p:nvSpPr>
          <p:cNvPr id="4" name="TextBox 3"/>
          <p:cNvSpPr txBox="1"/>
          <p:nvPr/>
        </p:nvSpPr>
        <p:spPr>
          <a:xfrm>
            <a:off x="297873" y="5209401"/>
            <a:ext cx="3276600" cy="923330"/>
          </a:xfrm>
          <a:prstGeom prst="rect">
            <a:avLst/>
          </a:prstGeom>
          <a:noFill/>
        </p:spPr>
        <p:txBody>
          <a:bodyPr wrap="square" rtlCol="0">
            <a:spAutoFit/>
          </a:bodyPr>
          <a:lstStyle/>
          <a:p>
            <a:pPr algn="ctr"/>
            <a:r>
              <a:rPr lang="en-US" b="1" dirty="0" smtClean="0"/>
              <a:t>Presented By</a:t>
            </a:r>
          </a:p>
          <a:p>
            <a:pPr algn="ctr"/>
            <a:r>
              <a:rPr lang="en-US" b="1" dirty="0" smtClean="0"/>
              <a:t>Ma Khin Aye Chan</a:t>
            </a:r>
          </a:p>
          <a:p>
            <a:pPr algn="ctr"/>
            <a:r>
              <a:rPr lang="en-US" b="1" i="1" dirty="0" smtClean="0">
                <a:effectLst>
                  <a:outerShdw blurRad="38100" dist="38100" dir="2700000" algn="tl">
                    <a:srgbClr val="000000">
                      <a:alpha val="43137"/>
                    </a:srgbClr>
                  </a:outerShdw>
                </a:effectLst>
              </a:rPr>
              <a:t>M.E CEIT -2 </a:t>
            </a:r>
          </a:p>
        </p:txBody>
      </p:sp>
      <p:sp>
        <p:nvSpPr>
          <p:cNvPr id="6" name="TextBox 5"/>
          <p:cNvSpPr txBox="1"/>
          <p:nvPr/>
        </p:nvSpPr>
        <p:spPr>
          <a:xfrm>
            <a:off x="7239000" y="5671066"/>
            <a:ext cx="1752600" cy="369332"/>
          </a:xfrm>
          <a:prstGeom prst="rect">
            <a:avLst/>
          </a:prstGeom>
          <a:noFill/>
        </p:spPr>
        <p:txBody>
          <a:bodyPr wrap="square" rtlCol="0">
            <a:spAutoFit/>
          </a:bodyPr>
          <a:lstStyle/>
          <a:p>
            <a:r>
              <a:rPr lang="en-US" dirty="0" smtClean="0"/>
              <a:t>August </a:t>
            </a:r>
            <a:r>
              <a:rPr lang="en-US" dirty="0"/>
              <a:t>2</a:t>
            </a:r>
            <a:r>
              <a:rPr lang="en-US" dirty="0" smtClean="0"/>
              <a:t>, 2018</a:t>
            </a:r>
            <a:endParaRPr lang="en-US" dirty="0"/>
          </a:p>
        </p:txBody>
      </p:sp>
    </p:spTree>
    <p:extLst>
      <p:ext uri="{BB962C8B-B14F-4D97-AF65-F5344CB8AC3E}">
        <p14:creationId xmlns:p14="http://schemas.microsoft.com/office/powerpoint/2010/main" val="852832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1295400"/>
          </a:xfrm>
        </p:spPr>
        <p:txBody>
          <a:bodyPr/>
          <a:lstStyle/>
          <a:p>
            <a:pPr algn="l"/>
            <a:r>
              <a:rPr lang="en-US" sz="3200" dirty="0" smtClean="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95400"/>
            <a:ext cx="8382000" cy="4602163"/>
          </a:xfrm>
        </p:spPr>
        <p:txBody>
          <a:bodyPr>
            <a:normAutofit fontScale="85000" lnSpcReduction="10000"/>
          </a:bodyPr>
          <a:lstStyle/>
          <a:p>
            <a:pPr algn="just">
              <a:lnSpc>
                <a:spcPct val="150000"/>
              </a:lnSpc>
              <a:buFont typeface="Wingdings" pitchFamily="2" charset="2"/>
              <a:buChar char="Ø"/>
            </a:pPr>
            <a:r>
              <a:rPr lang="en-US" sz="2600" dirty="0" smtClean="0">
                <a:solidFill>
                  <a:schemeClr val="tx2"/>
                </a:solidFill>
                <a:latin typeface="Times New Roman" pitchFamily="18" charset="0"/>
                <a:cs typeface="Times New Roman" pitchFamily="18" charset="0"/>
              </a:rPr>
              <a:t>Md</a:t>
            </a:r>
            <a:r>
              <a:rPr lang="en-US" sz="2600" dirty="0">
                <a:solidFill>
                  <a:schemeClr val="tx2"/>
                </a:solidFill>
                <a:latin typeface="Times New Roman" pitchFamily="18" charset="0"/>
                <a:cs typeface="Times New Roman" pitchFamily="18" charset="0"/>
              </a:rPr>
              <a:t>. Mohiminul </a:t>
            </a:r>
            <a:r>
              <a:rPr lang="en-US" sz="2600" dirty="0" smtClean="0">
                <a:solidFill>
                  <a:schemeClr val="tx2"/>
                </a:solidFill>
                <a:latin typeface="Times New Roman" pitchFamily="18" charset="0"/>
                <a:cs typeface="Times New Roman" pitchFamily="18" charset="0"/>
              </a:rPr>
              <a:t>Islam, </a:t>
            </a:r>
            <a:r>
              <a:rPr lang="en-US" sz="2600" dirty="0">
                <a:solidFill>
                  <a:schemeClr val="tx2"/>
                </a:solidFill>
                <a:latin typeface="Times New Roman" pitchFamily="18" charset="0"/>
                <a:cs typeface="Times New Roman" pitchFamily="18" charset="0"/>
              </a:rPr>
              <a:t>Sarah </a:t>
            </a:r>
            <a:r>
              <a:rPr lang="en-US" sz="2600" dirty="0" smtClean="0">
                <a:solidFill>
                  <a:schemeClr val="tx2"/>
                </a:solidFill>
                <a:latin typeface="Times New Roman" pitchFamily="18" charset="0"/>
                <a:cs typeface="Times New Roman" pitchFamily="18" charset="0"/>
              </a:rPr>
              <a:t>Siddiqua,and  </a:t>
            </a:r>
            <a:r>
              <a:rPr lang="en-US" sz="2600" dirty="0">
                <a:solidFill>
                  <a:schemeClr val="tx2"/>
                </a:solidFill>
                <a:latin typeface="Times New Roman" pitchFamily="18" charset="0"/>
                <a:cs typeface="Times New Roman" pitchFamily="18" charset="0"/>
              </a:rPr>
              <a:t>Jawata </a:t>
            </a:r>
            <a:r>
              <a:rPr lang="en-US" sz="2600" dirty="0" smtClean="0">
                <a:solidFill>
                  <a:schemeClr val="tx2"/>
                </a:solidFill>
                <a:latin typeface="Times New Roman" pitchFamily="18" charset="0"/>
                <a:cs typeface="Times New Roman" pitchFamily="18" charset="0"/>
              </a:rPr>
              <a:t>Afnan,</a:t>
            </a:r>
            <a:r>
              <a:rPr lang="en-US" sz="2600" dirty="0">
                <a:solidFill>
                  <a:schemeClr val="tx2"/>
                </a:solidFill>
                <a:latin typeface="Times New Roman" pitchFamily="18" charset="0"/>
                <a:cs typeface="Times New Roman" pitchFamily="18" charset="0"/>
              </a:rPr>
              <a:t> “</a:t>
            </a:r>
            <a:r>
              <a:rPr lang="en-US" sz="2600" dirty="0" smtClean="0">
                <a:solidFill>
                  <a:schemeClr val="tx2"/>
                </a:solidFill>
                <a:latin typeface="Times New Roman" pitchFamily="18" charset="0"/>
                <a:cs typeface="Times New Roman" pitchFamily="18" charset="0"/>
              </a:rPr>
              <a:t> </a:t>
            </a:r>
            <a:r>
              <a:rPr lang="en-US" sz="2600" dirty="0">
                <a:solidFill>
                  <a:schemeClr val="tx2"/>
                </a:solidFill>
                <a:latin typeface="Times New Roman" pitchFamily="18" charset="0"/>
                <a:cs typeface="Times New Roman" pitchFamily="18" charset="0"/>
              </a:rPr>
              <a:t>Real Time Hand Gesture Recognition Using Different Algorithms Based on American Sign </a:t>
            </a:r>
            <a:r>
              <a:rPr lang="en-US" sz="2600" dirty="0" smtClean="0">
                <a:solidFill>
                  <a:schemeClr val="tx2"/>
                </a:solidFill>
                <a:latin typeface="Times New Roman" pitchFamily="18" charset="0"/>
                <a:cs typeface="Times New Roman" pitchFamily="18" charset="0"/>
              </a:rPr>
              <a:t>Language ”,</a:t>
            </a:r>
            <a:r>
              <a:rPr lang="en-US" sz="2600" dirty="0">
                <a:latin typeface="Times New Roman" pitchFamily="18" charset="0"/>
                <a:cs typeface="Times New Roman" pitchFamily="18" charset="0"/>
              </a:rPr>
              <a:t> </a:t>
            </a:r>
            <a:r>
              <a:rPr lang="en-US" sz="2600" dirty="0" smtClean="0">
                <a:solidFill>
                  <a:schemeClr val="tx2"/>
                </a:solidFill>
                <a:latin typeface="Times New Roman" pitchFamily="18" charset="0"/>
                <a:cs typeface="Times New Roman" pitchFamily="18" charset="0"/>
              </a:rPr>
              <a:t>Published </a:t>
            </a:r>
            <a:r>
              <a:rPr lang="en-US" sz="2600" dirty="0">
                <a:solidFill>
                  <a:schemeClr val="tx2"/>
                </a:solidFill>
                <a:latin typeface="Times New Roman" pitchFamily="18" charset="0"/>
                <a:cs typeface="Times New Roman" pitchFamily="18" charset="0"/>
              </a:rPr>
              <a:t>in: </a:t>
            </a:r>
            <a:r>
              <a:rPr lang="en-US" sz="2600" dirty="0" smtClean="0">
                <a:solidFill>
                  <a:schemeClr val="tx2"/>
                </a:solidFill>
                <a:latin typeface="Times New Roman" pitchFamily="18" charset="0"/>
                <a:cs typeface="Times New Roman" pitchFamily="18" charset="0"/>
              </a:rPr>
              <a:t>2017 IEEE International Conference on Imaging, Vision &amp; Pattern Recognition (icIVPR).</a:t>
            </a:r>
          </a:p>
          <a:p>
            <a:pPr algn="just">
              <a:lnSpc>
                <a:spcPct val="150000"/>
              </a:lnSpc>
              <a:buFont typeface="Wingdings" pitchFamily="2" charset="2"/>
              <a:buChar char="Ø"/>
            </a:pPr>
            <a:r>
              <a:rPr lang="en-US" sz="2600" dirty="0">
                <a:solidFill>
                  <a:schemeClr val="tx2"/>
                </a:solidFill>
                <a:latin typeface="Times New Roman" pitchFamily="18" charset="0"/>
                <a:cs typeface="Times New Roman" pitchFamily="18" charset="0"/>
              </a:rPr>
              <a:t>Swe Zin Moe, Ye Kyaw Thu, Hnin Wai Wai Hlaing, Hlaing Myat Nwe, Ni Htwe Aung, Hnin Aye Thant, Nandar Win Min, "Statistical Machine Translation between Myanmar Sign Language and Myanmar </a:t>
            </a:r>
            <a:r>
              <a:rPr lang="en-US" sz="2600" dirty="0" smtClean="0">
                <a:solidFill>
                  <a:schemeClr val="tx2"/>
                </a:solidFill>
                <a:latin typeface="Times New Roman" pitchFamily="18" charset="0"/>
                <a:cs typeface="Times New Roman" pitchFamily="18" charset="0"/>
              </a:rPr>
              <a:t>Written </a:t>
            </a:r>
            <a:r>
              <a:rPr lang="en-US" sz="2600" dirty="0">
                <a:solidFill>
                  <a:schemeClr val="tx2"/>
                </a:solidFill>
                <a:latin typeface="Times New Roman" pitchFamily="18" charset="0"/>
                <a:cs typeface="Times New Roman" pitchFamily="18" charset="0"/>
              </a:rPr>
              <a:t>Text", In Proceedings of ICCA2018, February 22-23, 2018, Yangon, Myanmar, pp. 217-227. </a:t>
            </a:r>
          </a:p>
          <a:p>
            <a:pPr algn="just">
              <a:lnSpc>
                <a:spcPct val="150000"/>
              </a:lnSpc>
            </a:pPr>
            <a:endParaRPr lang="en-US" sz="2000" dirty="0">
              <a:solidFill>
                <a:schemeClr val="tx2"/>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7038284-CCCF-4906-93E2-613D7C36A9EC}" type="slidenum">
              <a:rPr lang="en-US" smtClean="0"/>
              <a:t>10</a:t>
            </a:fld>
            <a:endParaRPr lang="en-US"/>
          </a:p>
        </p:txBody>
      </p:sp>
    </p:spTree>
    <p:extLst>
      <p:ext uri="{BB962C8B-B14F-4D97-AF65-F5344CB8AC3E}">
        <p14:creationId xmlns:p14="http://schemas.microsoft.com/office/powerpoint/2010/main" val="2995753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286000"/>
            <a:ext cx="4321424" cy="1933575"/>
          </a:xfrm>
          <a:prstGeom prst="rect">
            <a:avLst/>
          </a:prstGeom>
        </p:spPr>
      </p:pic>
      <p:sp>
        <p:nvSpPr>
          <p:cNvPr id="6" name="Slide Number Placeholder 5"/>
          <p:cNvSpPr>
            <a:spLocks noGrp="1"/>
          </p:cNvSpPr>
          <p:nvPr>
            <p:ph type="sldNum" sz="quarter" idx="12"/>
          </p:nvPr>
        </p:nvSpPr>
        <p:spPr/>
        <p:txBody>
          <a:bodyPr/>
          <a:lstStyle/>
          <a:p>
            <a:fld id="{47038284-CCCF-4906-93E2-613D7C36A9EC}" type="slidenum">
              <a:rPr lang="en-US" smtClean="0"/>
              <a:t>11</a:t>
            </a:fld>
            <a:endParaRPr lang="en-US"/>
          </a:p>
        </p:txBody>
      </p:sp>
    </p:spTree>
    <p:extLst>
      <p:ext uri="{BB962C8B-B14F-4D97-AF65-F5344CB8AC3E}">
        <p14:creationId xmlns:p14="http://schemas.microsoft.com/office/powerpoint/2010/main" val="3724073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latin typeface="Times New Roman" pitchFamily="18" charset="0"/>
                <a:cs typeface="Times New Roman" pitchFamily="18" charset="0"/>
              </a:rPr>
              <a:t>Outlines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525963"/>
          </a:xfrm>
        </p:spPr>
        <p:txBody>
          <a:bodyPr>
            <a:normAutofit/>
          </a:bodyPr>
          <a:lstStyle/>
          <a:p>
            <a:pPr algn="just">
              <a:buFont typeface="Wingdings" pitchFamily="2" charset="2"/>
              <a:buChar char="Ø"/>
            </a:pPr>
            <a:r>
              <a:rPr lang="en-US" dirty="0" smtClean="0">
                <a:solidFill>
                  <a:schemeClr val="tx2"/>
                </a:solidFill>
                <a:latin typeface="Times New Roman" pitchFamily="18" charset="0"/>
                <a:cs typeface="Times New Roman" pitchFamily="18" charset="0"/>
              </a:rPr>
              <a:t>Introduction</a:t>
            </a:r>
          </a:p>
          <a:p>
            <a:pPr algn="just">
              <a:buFont typeface="Wingdings" pitchFamily="2" charset="2"/>
              <a:buChar char="Ø"/>
            </a:pPr>
            <a:r>
              <a:rPr lang="en-US" dirty="0" smtClean="0">
                <a:solidFill>
                  <a:schemeClr val="tx2"/>
                </a:solidFill>
                <a:latin typeface="Times New Roman" pitchFamily="18" charset="0"/>
                <a:cs typeface="Times New Roman" pitchFamily="18" charset="0"/>
              </a:rPr>
              <a:t>Research Problem</a:t>
            </a:r>
          </a:p>
          <a:p>
            <a:pPr algn="just">
              <a:buFont typeface="Wingdings" pitchFamily="2" charset="2"/>
              <a:buChar char="Ø"/>
            </a:pPr>
            <a:r>
              <a:rPr lang="en-US" dirty="0" smtClean="0">
                <a:solidFill>
                  <a:schemeClr val="tx2"/>
                </a:solidFill>
                <a:latin typeface="Times New Roman" pitchFamily="18" charset="0"/>
                <a:cs typeface="Times New Roman" pitchFamily="18" charset="0"/>
              </a:rPr>
              <a:t>How to Solve</a:t>
            </a:r>
          </a:p>
          <a:p>
            <a:pPr algn="just">
              <a:lnSpc>
                <a:spcPct val="150000"/>
              </a:lnSpc>
              <a:buFont typeface="Wingdings" pitchFamily="2" charset="2"/>
              <a:buChar char="Ø"/>
            </a:pPr>
            <a:r>
              <a:rPr lang="en-US" dirty="0" smtClean="0">
                <a:solidFill>
                  <a:schemeClr val="tx2"/>
                </a:solidFill>
                <a:latin typeface="Times New Roman" pitchFamily="18" charset="0"/>
                <a:cs typeface="Times New Roman" pitchFamily="18" charset="0"/>
              </a:rPr>
              <a:t>Related Works</a:t>
            </a:r>
          </a:p>
          <a:p>
            <a:pPr algn="just">
              <a:buFont typeface="Wingdings" pitchFamily="2" charset="2"/>
              <a:buChar char="Ø"/>
            </a:pPr>
            <a:r>
              <a:rPr lang="en-US" dirty="0" smtClean="0">
                <a:solidFill>
                  <a:schemeClr val="tx2"/>
                </a:solidFill>
                <a:latin typeface="Times New Roman" pitchFamily="18" charset="0"/>
                <a:cs typeface="Times New Roman" pitchFamily="18" charset="0"/>
              </a:rPr>
              <a:t>Background Theory</a:t>
            </a:r>
          </a:p>
          <a:p>
            <a:pPr algn="just">
              <a:buFont typeface="Wingdings" pitchFamily="2" charset="2"/>
              <a:buChar char="Ø"/>
            </a:pPr>
            <a:r>
              <a:rPr lang="en-US" dirty="0" smtClean="0">
                <a:solidFill>
                  <a:schemeClr val="tx2"/>
                </a:solidFill>
                <a:latin typeface="Times New Roman" pitchFamily="18" charset="0"/>
                <a:cs typeface="Times New Roman" pitchFamily="18" charset="0"/>
              </a:rPr>
              <a:t>System Overview</a:t>
            </a:r>
          </a:p>
          <a:p>
            <a:pPr algn="just">
              <a:buFont typeface="Wingdings" pitchFamily="2" charset="2"/>
              <a:buChar char="Ø"/>
            </a:pPr>
            <a:r>
              <a:rPr lang="en-US" dirty="0" smtClean="0">
                <a:solidFill>
                  <a:schemeClr val="tx2"/>
                </a:solidFill>
                <a:latin typeface="Times New Roman" pitchFamily="18" charset="0"/>
                <a:cs typeface="Times New Roman" pitchFamily="18" charset="0"/>
              </a:rPr>
              <a:t>Expected Outcomes</a:t>
            </a:r>
          </a:p>
          <a:p>
            <a:pPr algn="just">
              <a:buFont typeface="Wingdings" pitchFamily="2" charset="2"/>
              <a:buChar char="Ø"/>
            </a:pPr>
            <a:r>
              <a:rPr lang="en-US" dirty="0" smtClean="0">
                <a:solidFill>
                  <a:schemeClr val="tx2"/>
                </a:solidFill>
                <a:latin typeface="Times New Roman" pitchFamily="18" charset="0"/>
                <a:cs typeface="Times New Roman" pitchFamily="18" charset="0"/>
              </a:rPr>
              <a:t>References</a:t>
            </a:r>
            <a:endParaRPr lang="en-US" dirty="0">
              <a:solidFill>
                <a:schemeClr val="tx2"/>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7038284-CCCF-4906-93E2-613D7C36A9EC}" type="slidenum">
              <a:rPr lang="en-US" smtClean="0"/>
              <a:t>2</a:t>
            </a:fld>
            <a:endParaRPr lang="en-US"/>
          </a:p>
        </p:txBody>
      </p:sp>
    </p:spTree>
    <p:extLst>
      <p:ext uri="{BB962C8B-B14F-4D97-AF65-F5344CB8AC3E}">
        <p14:creationId xmlns:p14="http://schemas.microsoft.com/office/powerpoint/2010/main" val="414795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153400" cy="914400"/>
          </a:xfrm>
        </p:spPr>
        <p:txBody>
          <a:bodyPr/>
          <a:lstStyle/>
          <a:p>
            <a:pPr algn="l"/>
            <a:r>
              <a:rPr lang="en-US" sz="3200" dirty="0" smtClean="0">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838200"/>
            <a:ext cx="8458200" cy="4906963"/>
          </a:xfrm>
        </p:spPr>
        <p:txBody>
          <a:bodyPr>
            <a:noAutofit/>
          </a:bodyPr>
          <a:lstStyle/>
          <a:p>
            <a:pPr algn="just">
              <a:lnSpc>
                <a:spcPct val="150000"/>
              </a:lnSpc>
              <a:buFont typeface="Wingdings" pitchFamily="2" charset="2"/>
              <a:buChar char="Ø"/>
            </a:pPr>
            <a:r>
              <a:rPr lang="en-US" dirty="0">
                <a:solidFill>
                  <a:schemeClr val="tx2"/>
                </a:solidFill>
                <a:latin typeface="Times New Roman" pitchFamily="18" charset="0"/>
                <a:cs typeface="Times New Roman" pitchFamily="18" charset="0"/>
              </a:rPr>
              <a:t>Sign language is  the basic communication </a:t>
            </a:r>
            <a:r>
              <a:rPr lang="en-US" dirty="0" smtClean="0">
                <a:solidFill>
                  <a:schemeClr val="tx2"/>
                </a:solidFill>
                <a:latin typeface="Times New Roman" pitchFamily="18" charset="0"/>
                <a:cs typeface="Times New Roman" pitchFamily="18" charset="0"/>
              </a:rPr>
              <a:t>method for </a:t>
            </a:r>
            <a:r>
              <a:rPr lang="en-US" dirty="0">
                <a:solidFill>
                  <a:schemeClr val="tx2"/>
                </a:solidFill>
                <a:latin typeface="Times New Roman" pitchFamily="18" charset="0"/>
                <a:cs typeface="Times New Roman" pitchFamily="18" charset="0"/>
              </a:rPr>
              <a:t>hearing disable </a:t>
            </a:r>
            <a:r>
              <a:rPr lang="en-US" dirty="0" smtClean="0">
                <a:solidFill>
                  <a:schemeClr val="tx2"/>
                </a:solidFill>
                <a:latin typeface="Times New Roman" pitchFamily="18" charset="0"/>
                <a:cs typeface="Times New Roman" pitchFamily="18" charset="0"/>
              </a:rPr>
              <a:t>people. </a:t>
            </a:r>
          </a:p>
          <a:p>
            <a:pPr algn="just">
              <a:lnSpc>
                <a:spcPct val="150000"/>
              </a:lnSpc>
              <a:buFont typeface="Wingdings" pitchFamily="2" charset="2"/>
              <a:buChar char="Ø"/>
            </a:pPr>
            <a:r>
              <a:rPr lang="en-US" dirty="0">
                <a:solidFill>
                  <a:schemeClr val="tx2"/>
                </a:solidFill>
                <a:latin typeface="Times New Roman" pitchFamily="18" charset="0"/>
                <a:cs typeface="Times New Roman" pitchFamily="18" charset="0"/>
              </a:rPr>
              <a:t>There are different types of sign languages such as, </a:t>
            </a:r>
            <a:r>
              <a:rPr lang="en-US" dirty="0" smtClean="0">
                <a:solidFill>
                  <a:schemeClr val="tx2"/>
                </a:solidFill>
                <a:latin typeface="Times New Roman" pitchFamily="18" charset="0"/>
                <a:cs typeface="Times New Roman" pitchFamily="18" charset="0"/>
              </a:rPr>
              <a:t>ASL, BSL, MSL etc.</a:t>
            </a:r>
          </a:p>
          <a:p>
            <a:pPr algn="just">
              <a:lnSpc>
                <a:spcPct val="150000"/>
              </a:lnSpc>
              <a:buFont typeface="Wingdings" pitchFamily="2" charset="2"/>
              <a:buChar char="Ø"/>
            </a:pPr>
            <a:r>
              <a:rPr lang="en-US" dirty="0" smtClean="0">
                <a:solidFill>
                  <a:schemeClr val="tx2"/>
                </a:solidFill>
                <a:latin typeface="Times New Roman" pitchFamily="18" charset="0"/>
                <a:cs typeface="Times New Roman" pitchFamily="18" charset="0"/>
              </a:rPr>
              <a:t>It is a complex but complete language which involves movement of hands, facial expressions and postures of the </a:t>
            </a:r>
            <a:r>
              <a:rPr lang="en-US" dirty="0">
                <a:solidFill>
                  <a:schemeClr val="tx2"/>
                </a:solidFill>
                <a:latin typeface="Times New Roman" pitchFamily="18" charset="0"/>
                <a:cs typeface="Times New Roman" pitchFamily="18" charset="0"/>
              </a:rPr>
              <a:t>body. </a:t>
            </a:r>
            <a:endParaRPr lang="en-US" dirty="0" smtClean="0">
              <a:solidFill>
                <a:schemeClr val="tx2"/>
              </a:solidFill>
              <a:latin typeface="Times New Roman" pitchFamily="18" charset="0"/>
              <a:cs typeface="Times New Roman" pitchFamily="18" charset="0"/>
            </a:endParaRPr>
          </a:p>
          <a:p>
            <a:pPr algn="just">
              <a:lnSpc>
                <a:spcPct val="150000"/>
              </a:lnSpc>
              <a:buFont typeface="Wingdings" pitchFamily="2" charset="2"/>
              <a:buChar char="Ø"/>
            </a:pPr>
            <a:r>
              <a:rPr lang="en-US" dirty="0" smtClean="0">
                <a:solidFill>
                  <a:schemeClr val="tx2"/>
                </a:solidFill>
                <a:latin typeface="Times New Roman" pitchFamily="18" charset="0"/>
                <a:cs typeface="Times New Roman" pitchFamily="18" charset="0"/>
              </a:rPr>
              <a:t>It </a:t>
            </a:r>
            <a:r>
              <a:rPr lang="en-US" dirty="0">
                <a:solidFill>
                  <a:schemeClr val="tx2"/>
                </a:solidFill>
                <a:latin typeface="Times New Roman" pitchFamily="18" charset="0"/>
                <a:cs typeface="Times New Roman" pitchFamily="18" charset="0"/>
              </a:rPr>
              <a:t>has its own grammar. </a:t>
            </a:r>
            <a:endParaRPr lang="en-US" dirty="0" smtClean="0">
              <a:solidFill>
                <a:schemeClr val="tx2"/>
              </a:solidFill>
              <a:latin typeface="Times New Roman" pitchFamily="18" charset="0"/>
              <a:cs typeface="Times New Roman" pitchFamily="18" charset="0"/>
            </a:endParaRPr>
          </a:p>
          <a:p>
            <a:pPr algn="just">
              <a:lnSpc>
                <a:spcPct val="150000"/>
              </a:lnSpc>
              <a:buFont typeface="Wingdings" pitchFamily="2" charset="2"/>
              <a:buChar char="Ø"/>
            </a:pPr>
            <a:r>
              <a:rPr lang="en-US" dirty="0" smtClean="0">
                <a:solidFill>
                  <a:schemeClr val="tx2"/>
                </a:solidFill>
                <a:latin typeface="Times New Roman" pitchFamily="18" charset="0"/>
                <a:cs typeface="Times New Roman" pitchFamily="18" charset="0"/>
              </a:rPr>
              <a:t>Every </a:t>
            </a:r>
            <a:r>
              <a:rPr lang="en-US" dirty="0">
                <a:solidFill>
                  <a:schemeClr val="tx2"/>
                </a:solidFill>
                <a:latin typeface="Times New Roman" pitchFamily="18" charset="0"/>
                <a:cs typeface="Times New Roman" pitchFamily="18" charset="0"/>
              </a:rPr>
              <a:t>Sign Language can be written with its corresponding SignWriting.</a:t>
            </a:r>
          </a:p>
          <a:p>
            <a:pPr algn="just">
              <a:lnSpc>
                <a:spcPct val="150000"/>
              </a:lnSpc>
              <a:buFont typeface="Wingdings" pitchFamily="2" charset="2"/>
              <a:buChar char="Ø"/>
            </a:pPr>
            <a:r>
              <a:rPr lang="en-US" dirty="0" smtClean="0">
                <a:solidFill>
                  <a:schemeClr val="tx2"/>
                </a:solidFill>
                <a:latin typeface="Times New Roman" pitchFamily="18" charset="0"/>
                <a:cs typeface="Times New Roman" pitchFamily="18" charset="0"/>
              </a:rPr>
              <a:t>SignWriting </a:t>
            </a:r>
            <a:r>
              <a:rPr lang="en-US" dirty="0">
                <a:solidFill>
                  <a:schemeClr val="tx2"/>
                </a:solidFill>
                <a:latin typeface="Times New Roman" pitchFamily="18" charset="0"/>
                <a:cs typeface="Times New Roman" pitchFamily="18" charset="0"/>
              </a:rPr>
              <a:t>are static </a:t>
            </a:r>
            <a:r>
              <a:rPr lang="en-US" dirty="0" smtClean="0">
                <a:solidFill>
                  <a:schemeClr val="tx2"/>
                </a:solidFill>
                <a:latin typeface="Times New Roman" pitchFamily="18" charset="0"/>
                <a:cs typeface="Times New Roman" pitchFamily="18" charset="0"/>
              </a:rPr>
              <a:t>pictures.</a:t>
            </a:r>
            <a:endParaRPr lang="en-US" dirty="0">
              <a:solidFill>
                <a:schemeClr val="tx2"/>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7038284-CCCF-4906-93E2-613D7C36A9EC}" type="slidenum">
              <a:rPr lang="en-US" smtClean="0"/>
              <a:t>3</a:t>
            </a:fld>
            <a:endParaRPr lang="en-US"/>
          </a:p>
        </p:txBody>
      </p:sp>
    </p:spTree>
    <p:extLst>
      <p:ext uri="{BB962C8B-B14F-4D97-AF65-F5344CB8AC3E}">
        <p14:creationId xmlns:p14="http://schemas.microsoft.com/office/powerpoint/2010/main" val="3439699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153400" cy="1371600"/>
          </a:xfrm>
        </p:spPr>
        <p:txBody>
          <a:bodyPr/>
          <a:lstStyle/>
          <a:p>
            <a:pPr algn="l"/>
            <a:r>
              <a:rPr lang="en-US" sz="3200" dirty="0" smtClean="0">
                <a:latin typeface="Times New Roman" pitchFamily="18" charset="0"/>
                <a:cs typeface="Times New Roman" pitchFamily="18" charset="0"/>
              </a:rPr>
              <a:t>Research Problem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US" dirty="0">
                <a:solidFill>
                  <a:schemeClr val="tx2"/>
                </a:solidFill>
                <a:latin typeface="Times New Roman" pitchFamily="18" charset="0"/>
                <a:cs typeface="Times New Roman" pitchFamily="18" charset="0"/>
              </a:rPr>
              <a:t>There are 673,126 persons with hearing disability in Myanmar </a:t>
            </a:r>
            <a:r>
              <a:rPr lang="en-US" dirty="0" smtClean="0">
                <a:solidFill>
                  <a:schemeClr val="tx2"/>
                </a:solidFill>
                <a:latin typeface="Times New Roman" pitchFamily="18" charset="0"/>
                <a:cs typeface="Times New Roman" pitchFamily="18" charset="0"/>
              </a:rPr>
              <a:t>.</a:t>
            </a:r>
          </a:p>
          <a:p>
            <a:pPr algn="just">
              <a:lnSpc>
                <a:spcPct val="150000"/>
              </a:lnSpc>
              <a:buFont typeface="Wingdings" pitchFamily="2" charset="2"/>
              <a:buChar char="Ø"/>
            </a:pPr>
            <a:r>
              <a:rPr lang="en-US" dirty="0" smtClean="0">
                <a:solidFill>
                  <a:schemeClr val="tx2"/>
                </a:solidFill>
                <a:latin typeface="Times New Roman" pitchFamily="18" charset="0"/>
                <a:cs typeface="Times New Roman" pitchFamily="18" charset="0"/>
              </a:rPr>
              <a:t>They face </a:t>
            </a:r>
            <a:r>
              <a:rPr lang="en-US" dirty="0">
                <a:solidFill>
                  <a:schemeClr val="tx2"/>
                </a:solidFill>
                <a:latin typeface="Times New Roman" pitchFamily="18" charset="0"/>
                <a:cs typeface="Times New Roman" pitchFamily="18" charset="0"/>
              </a:rPr>
              <a:t>problems in communicating with other hearing people without a translator. </a:t>
            </a:r>
          </a:p>
        </p:txBody>
      </p:sp>
      <p:sp>
        <p:nvSpPr>
          <p:cNvPr id="5" name="Slide Number Placeholder 4"/>
          <p:cNvSpPr>
            <a:spLocks noGrp="1"/>
          </p:cNvSpPr>
          <p:nvPr>
            <p:ph type="sldNum" sz="quarter" idx="12"/>
          </p:nvPr>
        </p:nvSpPr>
        <p:spPr/>
        <p:txBody>
          <a:bodyPr/>
          <a:lstStyle/>
          <a:p>
            <a:fld id="{47038284-CCCF-4906-93E2-613D7C36A9EC}" type="slidenum">
              <a:rPr lang="en-US" smtClean="0"/>
              <a:t>4</a:t>
            </a:fld>
            <a:endParaRPr lang="en-US"/>
          </a:p>
        </p:txBody>
      </p:sp>
    </p:spTree>
    <p:extLst>
      <p:ext uri="{BB962C8B-B14F-4D97-AF65-F5344CB8AC3E}">
        <p14:creationId xmlns:p14="http://schemas.microsoft.com/office/powerpoint/2010/main" val="1854268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447800"/>
          </a:xfrm>
        </p:spPr>
        <p:txBody>
          <a:bodyPr/>
          <a:lstStyle/>
          <a:p>
            <a:pPr algn="l"/>
            <a:r>
              <a:rPr lang="en-US" sz="3200" dirty="0" smtClean="0">
                <a:latin typeface="Times New Roman" pitchFamily="18" charset="0"/>
                <a:cs typeface="Times New Roman" pitchFamily="18" charset="0"/>
              </a:rPr>
              <a:t>How to Solve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US" dirty="0">
                <a:solidFill>
                  <a:schemeClr val="tx2"/>
                </a:solidFill>
                <a:latin typeface="Times New Roman" pitchFamily="18" charset="0"/>
                <a:cs typeface="Times New Roman" pitchFamily="18" charset="0"/>
              </a:rPr>
              <a:t>To help deaf-mute people </a:t>
            </a:r>
            <a:r>
              <a:rPr lang="en-US" dirty="0" smtClean="0">
                <a:solidFill>
                  <a:schemeClr val="tx2"/>
                </a:solidFill>
                <a:latin typeface="Times New Roman" pitchFamily="18" charset="0"/>
                <a:cs typeface="Times New Roman" pitchFamily="18" charset="0"/>
              </a:rPr>
              <a:t>to </a:t>
            </a:r>
            <a:r>
              <a:rPr lang="en-US" dirty="0">
                <a:solidFill>
                  <a:schemeClr val="tx2"/>
                </a:solidFill>
                <a:latin typeface="Times New Roman" pitchFamily="18" charset="0"/>
                <a:cs typeface="Times New Roman" pitchFamily="18" charset="0"/>
              </a:rPr>
              <a:t>communicate easily with the hearing people , </a:t>
            </a:r>
            <a:r>
              <a:rPr lang="en-US" dirty="0" smtClean="0">
                <a:solidFill>
                  <a:schemeClr val="tx2"/>
                </a:solidFill>
                <a:latin typeface="Times New Roman" pitchFamily="18" charset="0"/>
                <a:cs typeface="Times New Roman" pitchFamily="18" charset="0"/>
              </a:rPr>
              <a:t>it </a:t>
            </a:r>
            <a:r>
              <a:rPr lang="en-US" dirty="0">
                <a:solidFill>
                  <a:schemeClr val="tx2"/>
                </a:solidFill>
                <a:latin typeface="Times New Roman" pitchFamily="18" charset="0"/>
                <a:cs typeface="Times New Roman" pitchFamily="18" charset="0"/>
              </a:rPr>
              <a:t>becomes necessary to develop an automatic and interactive </a:t>
            </a:r>
            <a:r>
              <a:rPr lang="en-US" dirty="0" smtClean="0">
                <a:solidFill>
                  <a:schemeClr val="tx2"/>
                </a:solidFill>
                <a:latin typeface="Times New Roman" pitchFamily="18" charset="0"/>
                <a:cs typeface="Times New Roman" pitchFamily="18" charset="0"/>
              </a:rPr>
              <a:t>interpreter. </a:t>
            </a:r>
          </a:p>
          <a:p>
            <a:pPr algn="just">
              <a:lnSpc>
                <a:spcPct val="150000"/>
              </a:lnSpc>
              <a:buFont typeface="Wingdings" pitchFamily="2" charset="2"/>
              <a:buChar char="Ø"/>
            </a:pPr>
            <a:r>
              <a:rPr lang="en-US" dirty="0" smtClean="0">
                <a:solidFill>
                  <a:schemeClr val="tx2"/>
                </a:solidFill>
                <a:latin typeface="Times New Roman" pitchFamily="18" charset="0"/>
                <a:cs typeface="Times New Roman" pitchFamily="18" charset="0"/>
              </a:rPr>
              <a:t>The </a:t>
            </a:r>
            <a:r>
              <a:rPr lang="en-US" dirty="0">
                <a:solidFill>
                  <a:schemeClr val="tx2"/>
                </a:solidFill>
                <a:latin typeface="Times New Roman" pitchFamily="18" charset="0"/>
                <a:cs typeface="Times New Roman" pitchFamily="18" charset="0"/>
              </a:rPr>
              <a:t>system </a:t>
            </a:r>
            <a:r>
              <a:rPr lang="en-US" dirty="0" smtClean="0">
                <a:solidFill>
                  <a:schemeClr val="tx2"/>
                </a:solidFill>
                <a:latin typeface="Times New Roman" pitchFamily="18" charset="0"/>
                <a:cs typeface="Times New Roman" pitchFamily="18" charset="0"/>
              </a:rPr>
              <a:t>aims </a:t>
            </a:r>
            <a:r>
              <a:rPr lang="en-US" dirty="0">
                <a:solidFill>
                  <a:schemeClr val="tx2"/>
                </a:solidFill>
                <a:latin typeface="Times New Roman" pitchFamily="18" charset="0"/>
                <a:cs typeface="Times New Roman" pitchFamily="18" charset="0"/>
              </a:rPr>
              <a:t>to recognize </a:t>
            </a:r>
            <a:r>
              <a:rPr lang="en-US" dirty="0" smtClean="0">
                <a:solidFill>
                  <a:schemeClr val="tx2"/>
                </a:solidFill>
                <a:latin typeface="Times New Roman" pitchFamily="18" charset="0"/>
                <a:cs typeface="Times New Roman" pitchFamily="18" charset="0"/>
              </a:rPr>
              <a:t>MSL and </a:t>
            </a:r>
            <a:r>
              <a:rPr lang="en-US" dirty="0">
                <a:solidFill>
                  <a:schemeClr val="tx2"/>
                </a:solidFill>
                <a:latin typeface="Times New Roman" pitchFamily="18" charset="0"/>
                <a:cs typeface="Times New Roman" pitchFamily="18" charset="0"/>
              </a:rPr>
              <a:t>translate it to </a:t>
            </a:r>
            <a:r>
              <a:rPr lang="en-US" dirty="0" smtClean="0">
                <a:solidFill>
                  <a:schemeClr val="tx2"/>
                </a:solidFill>
                <a:latin typeface="Times New Roman" pitchFamily="18" charset="0"/>
                <a:cs typeface="Times New Roman" pitchFamily="18" charset="0"/>
              </a:rPr>
              <a:t>Myanmar </a:t>
            </a:r>
            <a:r>
              <a:rPr lang="en-US" dirty="0">
                <a:solidFill>
                  <a:schemeClr val="tx2"/>
                </a:solidFill>
                <a:latin typeface="Times New Roman" pitchFamily="18" charset="0"/>
                <a:cs typeface="Times New Roman" pitchFamily="18" charset="0"/>
              </a:rPr>
              <a:t>spoken or written </a:t>
            </a:r>
            <a:r>
              <a:rPr lang="en-US" dirty="0" smtClean="0">
                <a:solidFill>
                  <a:schemeClr val="tx2"/>
                </a:solidFill>
                <a:latin typeface="Times New Roman" pitchFamily="18" charset="0"/>
                <a:cs typeface="Times New Roman" pitchFamily="18" charset="0"/>
              </a:rPr>
              <a:t>language.</a:t>
            </a:r>
          </a:p>
          <a:p>
            <a:pPr algn="just">
              <a:lnSpc>
                <a:spcPct val="150000"/>
              </a:lnSpc>
              <a:buFont typeface="Wingdings" pitchFamily="2" charset="2"/>
              <a:buChar char="Ø"/>
            </a:pPr>
            <a:endParaRPr lang="en-US" dirty="0">
              <a:solidFill>
                <a:schemeClr val="tx2"/>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7038284-CCCF-4906-93E2-613D7C36A9EC}" type="slidenum">
              <a:rPr lang="en-US" smtClean="0"/>
              <a:t>5</a:t>
            </a:fld>
            <a:endParaRPr lang="en-US"/>
          </a:p>
        </p:txBody>
      </p:sp>
    </p:spTree>
    <p:extLst>
      <p:ext uri="{BB962C8B-B14F-4D97-AF65-F5344CB8AC3E}">
        <p14:creationId xmlns:p14="http://schemas.microsoft.com/office/powerpoint/2010/main" val="3204131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lstStyle/>
          <a:p>
            <a:pPr algn="l"/>
            <a:r>
              <a:rPr lang="en-US" sz="3200" dirty="0" smtClean="0">
                <a:latin typeface="Times New Roman" pitchFamily="18" charset="0"/>
                <a:cs typeface="Times New Roman" pitchFamily="18" charset="0"/>
              </a:rPr>
              <a:t>Related Works</a:t>
            </a:r>
            <a:endParaRPr lang="en-US" sz="32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0626864"/>
              </p:ext>
            </p:extLst>
          </p:nvPr>
        </p:nvGraphicFramePr>
        <p:xfrm>
          <a:off x="457200" y="1676400"/>
          <a:ext cx="8229600" cy="4211320"/>
        </p:xfrm>
        <a:graphic>
          <a:graphicData uri="http://schemas.openxmlformats.org/drawingml/2006/table">
            <a:tbl>
              <a:tblPr firstRow="1" bandRow="1">
                <a:tableStyleId>{5940675A-B579-460E-94D1-54222C63F5DA}</a:tableStyleId>
              </a:tblPr>
              <a:tblGrid>
                <a:gridCol w="609600"/>
                <a:gridCol w="1981200"/>
                <a:gridCol w="1828800"/>
                <a:gridCol w="2057400"/>
                <a:gridCol w="1752600"/>
              </a:tblGrid>
              <a:tr h="370840">
                <a:tc>
                  <a:txBody>
                    <a:bodyPr/>
                    <a:lstStyle/>
                    <a:p>
                      <a:pPr algn="ctr"/>
                      <a:r>
                        <a:rPr lang="en-US" sz="1600" dirty="0" smtClean="0">
                          <a:solidFill>
                            <a:schemeClr val="tx2"/>
                          </a:solidFill>
                          <a:latin typeface="Times New Roman" pitchFamily="18" charset="0"/>
                          <a:cs typeface="Times New Roman" pitchFamily="18" charset="0"/>
                        </a:rPr>
                        <a:t>No.</a:t>
                      </a:r>
                      <a:endParaRPr lang="en-US" sz="1600" b="0" dirty="0">
                        <a:solidFill>
                          <a:schemeClr val="tx2"/>
                        </a:solidFill>
                        <a:latin typeface="Times New Roman" pitchFamily="18" charset="0"/>
                        <a:cs typeface="Times New Roman" pitchFamily="18" charset="0"/>
                      </a:endParaRPr>
                    </a:p>
                  </a:txBody>
                  <a:tcPr/>
                </a:tc>
                <a:tc>
                  <a:txBody>
                    <a:bodyPr/>
                    <a:lstStyle/>
                    <a:p>
                      <a:pPr algn="ctr"/>
                      <a:r>
                        <a:rPr lang="en-US" sz="1600" dirty="0" smtClean="0">
                          <a:solidFill>
                            <a:schemeClr val="tx2"/>
                          </a:solidFill>
                          <a:latin typeface="Times New Roman" pitchFamily="18" charset="0"/>
                          <a:cs typeface="Times New Roman" pitchFamily="18" charset="0"/>
                        </a:rPr>
                        <a:t>Title</a:t>
                      </a:r>
                      <a:endParaRPr lang="en-US" sz="1600" b="0" dirty="0">
                        <a:solidFill>
                          <a:schemeClr val="tx2"/>
                        </a:solidFill>
                        <a:latin typeface="Times New Roman" pitchFamily="18" charset="0"/>
                        <a:cs typeface="Times New Roman" pitchFamily="18" charset="0"/>
                      </a:endParaRPr>
                    </a:p>
                  </a:txBody>
                  <a:tcPr/>
                </a:tc>
                <a:tc>
                  <a:txBody>
                    <a:bodyPr/>
                    <a:lstStyle/>
                    <a:p>
                      <a:pPr algn="ctr"/>
                      <a:r>
                        <a:rPr lang="en-US" sz="1600" dirty="0" smtClean="0">
                          <a:solidFill>
                            <a:schemeClr val="tx2"/>
                          </a:solidFill>
                          <a:latin typeface="Times New Roman" pitchFamily="18" charset="0"/>
                          <a:cs typeface="Times New Roman" pitchFamily="18" charset="0"/>
                        </a:rPr>
                        <a:t>Methodology</a:t>
                      </a:r>
                      <a:endParaRPr lang="en-US" sz="1600" b="0" dirty="0">
                        <a:solidFill>
                          <a:schemeClr val="tx2"/>
                        </a:solidFill>
                        <a:latin typeface="Times New Roman" pitchFamily="18" charset="0"/>
                        <a:cs typeface="Times New Roman" pitchFamily="18" charset="0"/>
                      </a:endParaRPr>
                    </a:p>
                  </a:txBody>
                  <a:tcPr/>
                </a:tc>
                <a:tc>
                  <a:txBody>
                    <a:bodyPr/>
                    <a:lstStyle/>
                    <a:p>
                      <a:pPr algn="ctr"/>
                      <a:r>
                        <a:rPr lang="en-US" sz="1600" dirty="0" smtClean="0">
                          <a:solidFill>
                            <a:schemeClr val="tx2"/>
                          </a:solidFill>
                          <a:latin typeface="Times New Roman" pitchFamily="18" charset="0"/>
                          <a:cs typeface="Times New Roman" pitchFamily="18" charset="0"/>
                        </a:rPr>
                        <a:t>Advantages</a:t>
                      </a:r>
                      <a:endParaRPr lang="en-US" sz="1600" b="0" dirty="0">
                        <a:solidFill>
                          <a:schemeClr val="tx2"/>
                        </a:solidFill>
                        <a:latin typeface="Times New Roman" pitchFamily="18" charset="0"/>
                        <a:cs typeface="Times New Roman" pitchFamily="18" charset="0"/>
                      </a:endParaRPr>
                    </a:p>
                  </a:txBody>
                  <a:tcPr/>
                </a:tc>
                <a:tc>
                  <a:txBody>
                    <a:bodyPr/>
                    <a:lstStyle/>
                    <a:p>
                      <a:pPr algn="ctr"/>
                      <a:r>
                        <a:rPr lang="en-US" sz="1600" dirty="0" smtClean="0">
                          <a:solidFill>
                            <a:schemeClr val="tx2"/>
                          </a:solidFill>
                          <a:latin typeface="Times New Roman" pitchFamily="18" charset="0"/>
                          <a:cs typeface="Times New Roman" pitchFamily="18" charset="0"/>
                        </a:rPr>
                        <a:t>Disadvantages</a:t>
                      </a:r>
                      <a:endParaRPr lang="en-US" sz="1600" b="0" dirty="0">
                        <a:solidFill>
                          <a:schemeClr val="tx2"/>
                        </a:solidFill>
                        <a:latin typeface="Times New Roman" pitchFamily="18" charset="0"/>
                        <a:cs typeface="Times New Roman" pitchFamily="18" charset="0"/>
                      </a:endParaRPr>
                    </a:p>
                  </a:txBody>
                  <a:tcPr/>
                </a:tc>
              </a:tr>
              <a:tr h="1219200">
                <a:tc>
                  <a:txBody>
                    <a:bodyPr/>
                    <a:lstStyle/>
                    <a:p>
                      <a:r>
                        <a:rPr lang="en-US" sz="1600" dirty="0" smtClean="0">
                          <a:solidFill>
                            <a:schemeClr val="tx2"/>
                          </a:solidFill>
                          <a:latin typeface="Times New Roman" pitchFamily="18" charset="0"/>
                          <a:cs typeface="Times New Roman" pitchFamily="18" charset="0"/>
                        </a:rPr>
                        <a:t>1.</a:t>
                      </a:r>
                      <a:endParaRPr lang="en-US" sz="1600" dirty="0">
                        <a:solidFill>
                          <a:schemeClr val="tx2"/>
                        </a:solidFill>
                        <a:latin typeface="Times New Roman" pitchFamily="18" charset="0"/>
                        <a:cs typeface="Times New Roman" pitchFamily="18" charset="0"/>
                      </a:endParaRPr>
                    </a:p>
                  </a:txBody>
                  <a:tcPr/>
                </a:tc>
                <a:tc>
                  <a:txBody>
                    <a:bodyPr/>
                    <a:lstStyle/>
                    <a:p>
                      <a:pPr algn="l"/>
                      <a:r>
                        <a:rPr lang="en-US" sz="1600" dirty="0" smtClean="0">
                          <a:solidFill>
                            <a:schemeClr val="tx2"/>
                          </a:solidFill>
                          <a:latin typeface="Times New Roman" pitchFamily="18" charset="0"/>
                          <a:cs typeface="Times New Roman" pitchFamily="18" charset="0"/>
                        </a:rPr>
                        <a:t>Real Time Hand Gesture Recognition</a:t>
                      </a:r>
                      <a:r>
                        <a:rPr lang="en-US" sz="1600" baseline="0" dirty="0" smtClean="0">
                          <a:solidFill>
                            <a:schemeClr val="tx2"/>
                          </a:solidFill>
                          <a:latin typeface="Times New Roman" pitchFamily="18" charset="0"/>
                          <a:cs typeface="Times New Roman" pitchFamily="18" charset="0"/>
                        </a:rPr>
                        <a:t> </a:t>
                      </a:r>
                      <a:r>
                        <a:rPr lang="en-US" sz="1600" dirty="0" smtClean="0">
                          <a:solidFill>
                            <a:schemeClr val="tx2"/>
                          </a:solidFill>
                          <a:latin typeface="Times New Roman" pitchFamily="18" charset="0"/>
                          <a:cs typeface="Times New Roman" pitchFamily="18" charset="0"/>
                        </a:rPr>
                        <a:t>Using Different Algorithms Based on American Sign Language </a:t>
                      </a:r>
                      <a:endParaRPr lang="en-US" sz="1600" dirty="0">
                        <a:solidFill>
                          <a:schemeClr val="tx2"/>
                        </a:solidFill>
                        <a:latin typeface="Times New Roman" pitchFamily="18" charset="0"/>
                        <a:cs typeface="Times New Roman" pitchFamily="18" charset="0"/>
                      </a:endParaRPr>
                    </a:p>
                  </a:txBody>
                  <a:tcPr/>
                </a:tc>
                <a:tc>
                  <a:txBody>
                    <a:bodyPr/>
                    <a:lstStyle/>
                    <a:p>
                      <a:r>
                        <a:rPr lang="en-US" sz="1600" dirty="0" smtClean="0">
                          <a:solidFill>
                            <a:schemeClr val="tx2"/>
                          </a:solidFill>
                          <a:latin typeface="Times New Roman" pitchFamily="18" charset="0"/>
                          <a:cs typeface="Times New Roman" pitchFamily="18" charset="0"/>
                        </a:rPr>
                        <a:t>Three Feature Extraction Algorithms</a:t>
                      </a:r>
                      <a:r>
                        <a:rPr lang="en-US" sz="1600" baseline="0" dirty="0" smtClean="0">
                          <a:solidFill>
                            <a:schemeClr val="tx2"/>
                          </a:solidFill>
                          <a:latin typeface="Times New Roman" pitchFamily="18" charset="0"/>
                          <a:cs typeface="Times New Roman" pitchFamily="18" charset="0"/>
                        </a:rPr>
                        <a:t> and Artificial Neural Network (ANN)</a:t>
                      </a:r>
                      <a:endParaRPr lang="en-US" sz="1600" dirty="0">
                        <a:solidFill>
                          <a:schemeClr val="tx2"/>
                        </a:solidFill>
                        <a:latin typeface="Times New Roman" pitchFamily="18" charset="0"/>
                        <a:cs typeface="Times New Roman" pitchFamily="18" charset="0"/>
                      </a:endParaRPr>
                    </a:p>
                  </a:txBody>
                  <a:tcPr/>
                </a:tc>
                <a:tc>
                  <a:txBody>
                    <a:bodyPr/>
                    <a:lstStyle/>
                    <a:p>
                      <a:pPr algn="l"/>
                      <a:r>
                        <a:rPr lang="en-US" sz="1600" dirty="0" smtClean="0">
                          <a:solidFill>
                            <a:schemeClr val="tx2"/>
                          </a:solidFill>
                          <a:latin typeface="Times New Roman" pitchFamily="18" charset="0"/>
                          <a:cs typeface="Times New Roman" pitchFamily="18" charset="0"/>
                        </a:rPr>
                        <a:t>A total number of 37 static  hand gestures are recognized </a:t>
                      </a:r>
                      <a:r>
                        <a:rPr lang="en-US" sz="1600" baseline="0" dirty="0" smtClean="0">
                          <a:solidFill>
                            <a:schemeClr val="tx2"/>
                          </a:solidFill>
                          <a:latin typeface="Times New Roman" pitchFamily="18" charset="0"/>
                          <a:cs typeface="Times New Roman" pitchFamily="18" charset="0"/>
                        </a:rPr>
                        <a:t> with </a:t>
                      </a:r>
                      <a:r>
                        <a:rPr lang="en-US" sz="1600" dirty="0" smtClean="0">
                          <a:solidFill>
                            <a:schemeClr val="tx2"/>
                          </a:solidFill>
                          <a:latin typeface="Times New Roman" pitchFamily="18" charset="0"/>
                          <a:cs typeface="Times New Roman" pitchFamily="18" charset="0"/>
                        </a:rPr>
                        <a:t> average accuracy rate is 94.32% in real time</a:t>
                      </a:r>
                      <a:r>
                        <a:rPr lang="en-US" sz="1600" baseline="0" dirty="0" smtClean="0">
                          <a:solidFill>
                            <a:schemeClr val="tx2"/>
                          </a:solidFill>
                          <a:latin typeface="Times New Roman" pitchFamily="18" charset="0"/>
                          <a:cs typeface="Times New Roman" pitchFamily="18" charset="0"/>
                        </a:rPr>
                        <a:t> </a:t>
                      </a:r>
                      <a:r>
                        <a:rPr lang="en-US" sz="1600" dirty="0" smtClean="0">
                          <a:solidFill>
                            <a:schemeClr val="tx2"/>
                          </a:solidFill>
                          <a:latin typeface="Times New Roman" pitchFamily="18" charset="0"/>
                          <a:cs typeface="Times New Roman" pitchFamily="18" charset="0"/>
                        </a:rPr>
                        <a:t>environment.</a:t>
                      </a:r>
                      <a:endParaRPr lang="en-US" sz="1600" dirty="0">
                        <a:solidFill>
                          <a:schemeClr val="tx2"/>
                        </a:solidFill>
                        <a:latin typeface="Times New Roman" pitchFamily="18" charset="0"/>
                        <a:cs typeface="Times New Roman" pitchFamily="18" charset="0"/>
                      </a:endParaRPr>
                    </a:p>
                  </a:txBody>
                  <a:tcPr/>
                </a:tc>
                <a:tc>
                  <a:txBody>
                    <a:bodyPr/>
                    <a:lstStyle/>
                    <a:p>
                      <a:r>
                        <a:rPr lang="en-US" sz="1600" dirty="0" smtClean="0">
                          <a:solidFill>
                            <a:schemeClr val="tx2"/>
                          </a:solidFill>
                          <a:latin typeface="Times New Roman" pitchFamily="18" charset="0"/>
                          <a:cs typeface="Times New Roman" pitchFamily="18" charset="0"/>
                        </a:rPr>
                        <a:t>The system  needs</a:t>
                      </a:r>
                      <a:r>
                        <a:rPr lang="en-US" sz="1600" baseline="0" dirty="0" smtClean="0">
                          <a:solidFill>
                            <a:schemeClr val="tx2"/>
                          </a:solidFill>
                          <a:latin typeface="Times New Roman" pitchFamily="18" charset="0"/>
                          <a:cs typeface="Times New Roman" pitchFamily="18" charset="0"/>
                        </a:rPr>
                        <a:t> to </a:t>
                      </a:r>
                      <a:r>
                        <a:rPr lang="en-US" sz="1600" dirty="0" smtClean="0">
                          <a:solidFill>
                            <a:schemeClr val="tx2"/>
                          </a:solidFill>
                          <a:latin typeface="Times New Roman" pitchFamily="18" charset="0"/>
                          <a:cs typeface="Times New Roman" pitchFamily="18" charset="0"/>
                        </a:rPr>
                        <a:t>improve  accuracy  rate and recognize</a:t>
                      </a:r>
                      <a:r>
                        <a:rPr lang="en-US" sz="1600" baseline="0" dirty="0" smtClean="0">
                          <a:solidFill>
                            <a:schemeClr val="tx2"/>
                          </a:solidFill>
                          <a:latin typeface="Times New Roman" pitchFamily="18" charset="0"/>
                          <a:cs typeface="Times New Roman" pitchFamily="18" charset="0"/>
                        </a:rPr>
                        <a:t> </a:t>
                      </a:r>
                      <a:r>
                        <a:rPr lang="en-US" sz="1600" dirty="0" smtClean="0">
                          <a:solidFill>
                            <a:schemeClr val="tx2"/>
                          </a:solidFill>
                          <a:latin typeface="Times New Roman" pitchFamily="18" charset="0"/>
                          <a:cs typeface="Times New Roman" pitchFamily="18" charset="0"/>
                        </a:rPr>
                        <a:t> for dynamic hand gestures.</a:t>
                      </a:r>
                      <a:endParaRPr lang="en-US" sz="1600" dirty="0">
                        <a:solidFill>
                          <a:schemeClr val="tx2"/>
                        </a:solidFill>
                        <a:latin typeface="Times New Roman" pitchFamily="18" charset="0"/>
                        <a:cs typeface="Times New Roman" pitchFamily="18" charset="0"/>
                      </a:endParaRPr>
                    </a:p>
                  </a:txBody>
                  <a:tcPr/>
                </a:tc>
              </a:tr>
              <a:tr h="1549400">
                <a:tc>
                  <a:txBody>
                    <a:bodyPr/>
                    <a:lstStyle/>
                    <a:p>
                      <a:r>
                        <a:rPr lang="en-US" sz="1600" dirty="0" smtClean="0">
                          <a:solidFill>
                            <a:schemeClr val="tx2"/>
                          </a:solidFill>
                          <a:latin typeface="Times New Roman" pitchFamily="18" charset="0"/>
                          <a:cs typeface="Times New Roman" pitchFamily="18" charset="0"/>
                        </a:rPr>
                        <a:t>2.</a:t>
                      </a:r>
                      <a:endParaRPr lang="en-US" sz="1600" dirty="0">
                        <a:solidFill>
                          <a:schemeClr val="tx2"/>
                        </a:solidFill>
                        <a:latin typeface="Times New Roman" pitchFamily="18" charset="0"/>
                        <a:cs typeface="Times New Roman" pitchFamily="18" charset="0"/>
                      </a:endParaRPr>
                    </a:p>
                  </a:txBody>
                  <a:tcPr/>
                </a:tc>
                <a:tc>
                  <a:txBody>
                    <a:bodyPr/>
                    <a:lstStyle/>
                    <a:p>
                      <a:pPr algn="l"/>
                      <a:r>
                        <a:rPr lang="en-US" sz="1600" dirty="0" smtClean="0">
                          <a:solidFill>
                            <a:schemeClr val="tx2"/>
                          </a:solidFill>
                          <a:latin typeface="Times New Roman" pitchFamily="18" charset="0"/>
                          <a:cs typeface="Times New Roman" pitchFamily="18" charset="0"/>
                        </a:rPr>
                        <a:t>Statistical Machine Translation                                                   between Myanmar Sign Language and Myanmar Written Text </a:t>
                      </a:r>
                      <a:endParaRPr lang="en-US" sz="1600" dirty="0">
                        <a:solidFill>
                          <a:schemeClr val="tx2"/>
                        </a:solidFill>
                        <a:latin typeface="Times New Roman" pitchFamily="18" charset="0"/>
                        <a:cs typeface="Times New Roman" pitchFamily="18" charset="0"/>
                      </a:endParaRPr>
                    </a:p>
                  </a:txBody>
                  <a:tcPr/>
                </a:tc>
                <a:tc>
                  <a:txBody>
                    <a:bodyPr/>
                    <a:lstStyle/>
                    <a:p>
                      <a:r>
                        <a:rPr lang="en-US" sz="1600" dirty="0" smtClean="0">
                          <a:solidFill>
                            <a:schemeClr val="tx2"/>
                          </a:solidFill>
                          <a:latin typeface="Times New Roman" pitchFamily="18" charset="0"/>
                          <a:cs typeface="Times New Roman" pitchFamily="18" charset="0"/>
                        </a:rPr>
                        <a:t>Syllable</a:t>
                      </a:r>
                      <a:r>
                        <a:rPr lang="en-US" sz="1600" baseline="0" dirty="0" smtClean="0">
                          <a:solidFill>
                            <a:schemeClr val="tx2"/>
                          </a:solidFill>
                          <a:latin typeface="Times New Roman" pitchFamily="18" charset="0"/>
                          <a:cs typeface="Times New Roman" pitchFamily="18" charset="0"/>
                        </a:rPr>
                        <a:t> </a:t>
                      </a:r>
                      <a:r>
                        <a:rPr lang="en-US" sz="1600" dirty="0" smtClean="0">
                          <a:solidFill>
                            <a:schemeClr val="tx2"/>
                          </a:solidFill>
                          <a:latin typeface="Times New Roman" pitchFamily="18" charset="0"/>
                          <a:cs typeface="Times New Roman" pitchFamily="18" charset="0"/>
                        </a:rPr>
                        <a:t>segmentation, word segmentation and sign unit based segmentation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2"/>
                          </a:solidFill>
                          <a:latin typeface="Times New Roman" pitchFamily="18" charset="0"/>
                          <a:cs typeface="Times New Roman" pitchFamily="18" charset="0"/>
                        </a:rPr>
                        <a:t>PBSMT, HPBSMT, OSM.</a:t>
                      </a:r>
                    </a:p>
                    <a:p>
                      <a:endParaRPr lang="en-US" sz="1600" dirty="0">
                        <a:solidFill>
                          <a:schemeClr val="tx2"/>
                        </a:solidFill>
                        <a:latin typeface="Times New Roman" pitchFamily="18" charset="0"/>
                        <a:cs typeface="Times New Roman" pitchFamily="18" charset="0"/>
                      </a:endParaRPr>
                    </a:p>
                  </a:txBody>
                  <a:tcPr/>
                </a:tc>
                <a:tc>
                  <a:txBody>
                    <a:bodyPr/>
                    <a:lstStyle/>
                    <a:p>
                      <a:pPr algn="l"/>
                      <a:r>
                        <a:rPr lang="en-US" sz="1600" dirty="0" smtClean="0">
                          <a:solidFill>
                            <a:schemeClr val="tx2"/>
                          </a:solidFill>
                          <a:latin typeface="Times New Roman" pitchFamily="18" charset="0"/>
                          <a:cs typeface="Times New Roman" pitchFamily="18" charset="0"/>
                        </a:rPr>
                        <a:t>This paper presents</a:t>
                      </a:r>
                      <a:r>
                        <a:rPr lang="en-US" sz="1600" baseline="0" dirty="0" smtClean="0">
                          <a:solidFill>
                            <a:schemeClr val="tx2"/>
                          </a:solidFill>
                          <a:latin typeface="Times New Roman" pitchFamily="18" charset="0"/>
                          <a:cs typeface="Times New Roman" pitchFamily="18" charset="0"/>
                        </a:rPr>
                        <a:t> </a:t>
                      </a:r>
                      <a:r>
                        <a:rPr lang="en-US" sz="1600" dirty="0" smtClean="0">
                          <a:solidFill>
                            <a:schemeClr val="tx2"/>
                          </a:solidFill>
                          <a:latin typeface="Times New Roman" pitchFamily="18" charset="0"/>
                          <a:cs typeface="Times New Roman" pitchFamily="18" charset="0"/>
                        </a:rPr>
                        <a:t>the first study</a:t>
                      </a:r>
                      <a:r>
                        <a:rPr lang="en-US" sz="1600" baseline="0" dirty="0" smtClean="0">
                          <a:solidFill>
                            <a:schemeClr val="tx2"/>
                          </a:solidFill>
                          <a:latin typeface="Times New Roman" pitchFamily="18" charset="0"/>
                          <a:cs typeface="Times New Roman" pitchFamily="18" charset="0"/>
                        </a:rPr>
                        <a:t> </a:t>
                      </a:r>
                      <a:r>
                        <a:rPr lang="en-US" sz="1600" dirty="0" smtClean="0">
                          <a:solidFill>
                            <a:schemeClr val="tx2"/>
                          </a:solidFill>
                          <a:latin typeface="Times New Roman" pitchFamily="18" charset="0"/>
                          <a:cs typeface="Times New Roman" pitchFamily="18" charset="0"/>
                        </a:rPr>
                        <a:t>of automatic translation between Myanmar sign language (MSL) and Myanmar written text, in both directions. </a:t>
                      </a:r>
                      <a:endParaRPr lang="en-US" sz="1600" dirty="0">
                        <a:solidFill>
                          <a:schemeClr val="tx2"/>
                        </a:solidFill>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2"/>
                          </a:solidFill>
                          <a:effectLst/>
                          <a:latin typeface="Times New Roman" pitchFamily="18" charset="0"/>
                          <a:ea typeface="+mn-ea"/>
                          <a:cs typeface="Times New Roman" pitchFamily="18" charset="0"/>
                        </a:rPr>
                        <a:t>The amount of available data is insufficient for Myanmar language</a:t>
                      </a:r>
                      <a:r>
                        <a:rPr lang="en-US" sz="1600" kern="1200" baseline="0" dirty="0" smtClean="0">
                          <a:solidFill>
                            <a:schemeClr val="tx2"/>
                          </a:solidFill>
                          <a:effectLst/>
                          <a:latin typeface="Times New Roman" pitchFamily="18" charset="0"/>
                          <a:ea typeface="+mn-ea"/>
                          <a:cs typeface="Times New Roman" pitchFamily="18" charset="0"/>
                        </a:rPr>
                        <a:t> and </a:t>
                      </a:r>
                      <a:r>
                        <a:rPr lang="en-US" sz="1600" kern="1200" dirty="0" smtClean="0">
                          <a:solidFill>
                            <a:schemeClr val="tx2"/>
                          </a:solidFill>
                          <a:effectLst/>
                          <a:latin typeface="Times New Roman" pitchFamily="18" charset="0"/>
                          <a:ea typeface="+mn-ea"/>
                          <a:cs typeface="Times New Roman" pitchFamily="18" charset="0"/>
                        </a:rPr>
                        <a:t>build</a:t>
                      </a:r>
                      <a:r>
                        <a:rPr lang="en-US" sz="1600" kern="1200" baseline="0" dirty="0" smtClean="0">
                          <a:solidFill>
                            <a:schemeClr val="tx2"/>
                          </a:solidFill>
                          <a:effectLst/>
                          <a:latin typeface="Times New Roman" pitchFamily="18" charset="0"/>
                          <a:ea typeface="+mn-ea"/>
                          <a:cs typeface="Times New Roman" pitchFamily="18" charset="0"/>
                        </a:rPr>
                        <a:t> </a:t>
                      </a:r>
                      <a:r>
                        <a:rPr lang="en-US" sz="1600" kern="1200" dirty="0" smtClean="0">
                          <a:solidFill>
                            <a:schemeClr val="tx2"/>
                          </a:solidFill>
                          <a:effectLst/>
                          <a:latin typeface="Times New Roman" pitchFamily="18" charset="0"/>
                          <a:ea typeface="+mn-ea"/>
                          <a:cs typeface="Times New Roman" pitchFamily="18" charset="0"/>
                        </a:rPr>
                        <a:t>a multimedia parallel MSL corpus.</a:t>
                      </a:r>
                    </a:p>
                    <a:p>
                      <a:endParaRPr lang="en-US" sz="1600" dirty="0">
                        <a:solidFill>
                          <a:schemeClr val="tx2"/>
                        </a:solidFill>
                        <a:latin typeface="Times New Roman" pitchFamily="18" charset="0"/>
                        <a:cs typeface="Times New Roman" pitchFamily="18" charset="0"/>
                      </a:endParaRPr>
                    </a:p>
                  </a:txBody>
                  <a:tcPr/>
                </a:tc>
              </a:tr>
            </a:tbl>
          </a:graphicData>
        </a:graphic>
      </p:graphicFrame>
      <p:sp>
        <p:nvSpPr>
          <p:cNvPr id="5" name="Slide Number Placeholder 4"/>
          <p:cNvSpPr>
            <a:spLocks noGrp="1"/>
          </p:cNvSpPr>
          <p:nvPr>
            <p:ph type="sldNum" sz="quarter" idx="12"/>
          </p:nvPr>
        </p:nvSpPr>
        <p:spPr>
          <a:xfrm>
            <a:off x="8609734" y="6324600"/>
            <a:ext cx="561975" cy="365125"/>
          </a:xfrm>
        </p:spPr>
        <p:txBody>
          <a:bodyPr/>
          <a:lstStyle/>
          <a:p>
            <a:fld id="{47038284-CCCF-4906-93E2-613D7C36A9EC}" type="slidenum">
              <a:rPr lang="en-US" smtClean="0"/>
              <a:t>6</a:t>
            </a:fld>
            <a:endParaRPr lang="en-US"/>
          </a:p>
        </p:txBody>
      </p:sp>
    </p:spTree>
    <p:extLst>
      <p:ext uri="{BB962C8B-B14F-4D97-AF65-F5344CB8AC3E}">
        <p14:creationId xmlns:p14="http://schemas.microsoft.com/office/powerpoint/2010/main" val="1273457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pPr algn="l"/>
            <a:r>
              <a:rPr lang="en-US" sz="3200" dirty="0" smtClean="0">
                <a:latin typeface="Times New Roman" pitchFamily="18" charset="0"/>
                <a:cs typeface="Times New Roman" pitchFamily="18" charset="0"/>
              </a:rPr>
              <a:t>Background Theory</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4525963"/>
          </a:xfrm>
        </p:spPr>
        <p:txBody>
          <a:bodyPr>
            <a:noAutofit/>
          </a:bodyPr>
          <a:lstStyle/>
          <a:p>
            <a:pPr algn="just">
              <a:lnSpc>
                <a:spcPct val="150000"/>
              </a:lnSpc>
              <a:buFont typeface="Wingdings" pitchFamily="2" charset="2"/>
              <a:buChar char="Ø"/>
            </a:pPr>
            <a:r>
              <a:rPr lang="en-US" dirty="0" smtClean="0">
                <a:solidFill>
                  <a:schemeClr val="tx2"/>
                </a:solidFill>
                <a:latin typeface="Times New Roman" pitchFamily="18" charset="0"/>
                <a:cs typeface="Times New Roman" pitchFamily="18" charset="0"/>
              </a:rPr>
              <a:t>The proposed system will use Convolutional </a:t>
            </a:r>
            <a:r>
              <a:rPr lang="en-US" dirty="0">
                <a:solidFill>
                  <a:schemeClr val="tx2"/>
                </a:solidFill>
                <a:latin typeface="Times New Roman" pitchFamily="18" charset="0"/>
                <a:cs typeface="Times New Roman" pitchFamily="18" charset="0"/>
              </a:rPr>
              <a:t>Neural Network (CNN</a:t>
            </a:r>
            <a:r>
              <a:rPr lang="en-US" dirty="0" smtClean="0">
                <a:solidFill>
                  <a:schemeClr val="tx2"/>
                </a:solidFill>
                <a:latin typeface="Times New Roman" pitchFamily="18" charset="0"/>
                <a:cs typeface="Times New Roman" pitchFamily="18" charset="0"/>
              </a:rPr>
              <a:t>).</a:t>
            </a:r>
          </a:p>
          <a:p>
            <a:pPr algn="just">
              <a:lnSpc>
                <a:spcPct val="150000"/>
              </a:lnSpc>
              <a:buFont typeface="Wingdings" pitchFamily="2" charset="2"/>
              <a:buChar char="Ø"/>
            </a:pPr>
            <a:r>
              <a:rPr lang="en-US" dirty="0">
                <a:solidFill>
                  <a:schemeClr val="tx2"/>
                </a:solidFill>
                <a:latin typeface="Times New Roman" pitchFamily="18" charset="0"/>
                <a:cs typeface="Times New Roman" pitchFamily="18" charset="0"/>
              </a:rPr>
              <a:t>It comprises of a network of learning units called neurons. </a:t>
            </a:r>
            <a:endParaRPr lang="en-US" dirty="0" smtClean="0">
              <a:solidFill>
                <a:schemeClr val="tx2"/>
              </a:solidFill>
              <a:latin typeface="Times New Roman" pitchFamily="18" charset="0"/>
              <a:cs typeface="Times New Roman" pitchFamily="18" charset="0"/>
            </a:endParaRPr>
          </a:p>
          <a:p>
            <a:pPr algn="just">
              <a:lnSpc>
                <a:spcPct val="150000"/>
              </a:lnSpc>
              <a:buFont typeface="Wingdings" pitchFamily="2" charset="2"/>
              <a:buChar char="Ø"/>
            </a:pPr>
            <a:r>
              <a:rPr lang="en-US" dirty="0" smtClean="0">
                <a:solidFill>
                  <a:schemeClr val="tx2"/>
                </a:solidFill>
                <a:latin typeface="Times New Roman" pitchFamily="18" charset="0"/>
                <a:cs typeface="Times New Roman" pitchFamily="18" charset="0"/>
              </a:rPr>
              <a:t>These </a:t>
            </a:r>
            <a:r>
              <a:rPr lang="en-US" dirty="0">
                <a:solidFill>
                  <a:schemeClr val="tx2"/>
                </a:solidFill>
                <a:latin typeface="Times New Roman" pitchFamily="18" charset="0"/>
                <a:cs typeface="Times New Roman" pitchFamily="18" charset="0"/>
              </a:rPr>
              <a:t>neurons learn how to convert input signals (e.g. picture of a cat) into corresponding output signals (e.g. the label “cat”), forming the basis of automated recognition</a:t>
            </a:r>
            <a:r>
              <a:rPr lang="en-US" dirty="0" smtClean="0">
                <a:solidFill>
                  <a:schemeClr val="tx2"/>
                </a:solidFill>
                <a:latin typeface="Times New Roman" pitchFamily="18" charset="0"/>
                <a:cs typeface="Times New Roman" pitchFamily="18" charset="0"/>
              </a:rPr>
              <a:t>.</a:t>
            </a:r>
            <a:endParaRPr lang="en-US" dirty="0">
              <a:solidFill>
                <a:schemeClr val="tx2"/>
              </a:solidFill>
              <a:latin typeface="Times New Roman" pitchFamily="18" charset="0"/>
              <a:cs typeface="Times New Roman" pitchFamily="18" charset="0"/>
            </a:endParaRPr>
          </a:p>
          <a:p>
            <a:pPr algn="just">
              <a:lnSpc>
                <a:spcPct val="150000"/>
              </a:lnSpc>
              <a:buFont typeface="Wingdings" pitchFamily="2" charset="2"/>
              <a:buChar char="Ø"/>
            </a:pPr>
            <a:r>
              <a:rPr lang="en-US" dirty="0" smtClean="0">
                <a:solidFill>
                  <a:schemeClr val="tx2"/>
                </a:solidFill>
                <a:latin typeface="Times New Roman" pitchFamily="18" charset="0"/>
                <a:cs typeface="Times New Roman" pitchFamily="18" charset="0"/>
              </a:rPr>
              <a:t>Human experts don’t need to extract features from input data.</a:t>
            </a:r>
          </a:p>
          <a:p>
            <a:pPr algn="just">
              <a:lnSpc>
                <a:spcPct val="150000"/>
              </a:lnSpc>
              <a:buFont typeface="Wingdings" pitchFamily="2" charset="2"/>
              <a:buChar char="Ø"/>
            </a:pPr>
            <a:r>
              <a:rPr lang="en-US" dirty="0" smtClean="0">
                <a:solidFill>
                  <a:schemeClr val="tx2"/>
                </a:solidFill>
                <a:latin typeface="Times New Roman" pitchFamily="18" charset="0"/>
                <a:cs typeface="Times New Roman" pitchFamily="18" charset="0"/>
              </a:rPr>
              <a:t>CNN can do both feature learning and classification and is commonly used in computer vision and image processing tasks.</a:t>
            </a:r>
            <a:endParaRPr lang="en-US" dirty="0">
              <a:solidFill>
                <a:schemeClr val="tx2"/>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7038284-CCCF-4906-93E2-613D7C36A9EC}" type="slidenum">
              <a:rPr lang="en-US" smtClean="0"/>
              <a:t>7</a:t>
            </a:fld>
            <a:endParaRPr lang="en-US"/>
          </a:p>
        </p:txBody>
      </p:sp>
    </p:spTree>
    <p:extLst>
      <p:ext uri="{BB962C8B-B14F-4D97-AF65-F5344CB8AC3E}">
        <p14:creationId xmlns:p14="http://schemas.microsoft.com/office/powerpoint/2010/main" val="2010448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pPr algn="l"/>
            <a:r>
              <a:rPr lang="en-US" sz="3200" dirty="0" smtClean="0">
                <a:latin typeface="Times New Roman" pitchFamily="18" charset="0"/>
                <a:cs typeface="Times New Roman" pitchFamily="18" charset="0"/>
              </a:rPr>
              <a:t>System Overview</a:t>
            </a:r>
            <a:endParaRPr lang="en-US" sz="3200" dirty="0">
              <a:latin typeface="Times New Roman" pitchFamily="18" charset="0"/>
              <a:cs typeface="Times New Roman" pitchFamily="18" charset="0"/>
            </a:endParaRPr>
          </a:p>
        </p:txBody>
      </p:sp>
      <p:grpSp>
        <p:nvGrpSpPr>
          <p:cNvPr id="3" name="Group 2"/>
          <p:cNvGrpSpPr/>
          <p:nvPr/>
        </p:nvGrpSpPr>
        <p:grpSpPr>
          <a:xfrm>
            <a:off x="1905000" y="1295400"/>
            <a:ext cx="6050975" cy="4800600"/>
            <a:chOff x="1950025" y="1447800"/>
            <a:chExt cx="6050975" cy="4800600"/>
          </a:xfrm>
        </p:grpSpPr>
        <p:sp>
          <p:nvSpPr>
            <p:cNvPr id="4" name="Rectangle 3"/>
            <p:cNvSpPr/>
            <p:nvPr/>
          </p:nvSpPr>
          <p:spPr>
            <a:xfrm>
              <a:off x="1991588" y="2594263"/>
              <a:ext cx="2202873"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dirty="0" smtClean="0">
                  <a:solidFill>
                    <a:schemeClr val="tx2"/>
                  </a:solidFill>
                  <a:latin typeface="Times New Roman" pitchFamily="18" charset="0"/>
                  <a:cs typeface="Times New Roman" pitchFamily="18" charset="0"/>
                </a:rPr>
                <a:t>CNN</a:t>
              </a:r>
            </a:p>
          </p:txBody>
        </p:sp>
        <p:sp>
          <p:nvSpPr>
            <p:cNvPr id="5" name="Rectangle 4"/>
            <p:cNvSpPr/>
            <p:nvPr/>
          </p:nvSpPr>
          <p:spPr>
            <a:xfrm>
              <a:off x="1950025" y="3581400"/>
              <a:ext cx="2202873" cy="533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latin typeface="Times New Roman" pitchFamily="18" charset="0"/>
                  <a:cs typeface="Times New Roman" pitchFamily="18" charset="0"/>
                </a:rPr>
                <a:t>Feature Extraction</a:t>
              </a:r>
              <a:endParaRPr lang="en-US" sz="2000" dirty="0">
                <a:solidFill>
                  <a:schemeClr val="tx2"/>
                </a:solidFill>
                <a:latin typeface="Times New Roman" pitchFamily="18" charset="0"/>
                <a:cs typeface="Times New Roman" pitchFamily="18" charset="0"/>
              </a:endParaRPr>
            </a:p>
          </p:txBody>
        </p:sp>
        <p:sp>
          <p:nvSpPr>
            <p:cNvPr id="6" name="Rectangle 5"/>
            <p:cNvSpPr/>
            <p:nvPr/>
          </p:nvSpPr>
          <p:spPr>
            <a:xfrm>
              <a:off x="1950025" y="4554683"/>
              <a:ext cx="2202873" cy="5853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latin typeface="Times New Roman" pitchFamily="18" charset="0"/>
                  <a:cs typeface="Times New Roman" pitchFamily="18" charset="0"/>
                </a:rPr>
                <a:t>Classification</a:t>
              </a:r>
              <a:endParaRPr lang="en-US" sz="2000" dirty="0">
                <a:solidFill>
                  <a:schemeClr val="tx2"/>
                </a:solidFill>
                <a:latin typeface="Times New Roman" pitchFamily="18" charset="0"/>
                <a:cs typeface="Times New Roman" pitchFamily="18" charset="0"/>
              </a:endParaRPr>
            </a:p>
          </p:txBody>
        </p:sp>
        <p:cxnSp>
          <p:nvCxnSpPr>
            <p:cNvPr id="8" name="Straight Arrow Connector 7"/>
            <p:cNvCxnSpPr/>
            <p:nvPr/>
          </p:nvCxnSpPr>
          <p:spPr>
            <a:xfrm>
              <a:off x="2983921" y="2133600"/>
              <a:ext cx="0" cy="474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63140" y="3141518"/>
              <a:ext cx="0" cy="4398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963140" y="4114801"/>
              <a:ext cx="0" cy="4398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984662" y="5562600"/>
              <a:ext cx="2053938" cy="685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latin typeface="Times New Roman" pitchFamily="18" charset="0"/>
                  <a:cs typeface="Times New Roman" pitchFamily="18" charset="0"/>
                </a:rPr>
                <a:t>Text</a:t>
              </a:r>
              <a:endParaRPr lang="en-US" sz="2000" dirty="0">
                <a:solidFill>
                  <a:schemeClr val="tx2"/>
                </a:solidFill>
                <a:latin typeface="Times New Roman" pitchFamily="18" charset="0"/>
                <a:cs typeface="Times New Roman" pitchFamily="18" charset="0"/>
              </a:endParaRPr>
            </a:p>
          </p:txBody>
        </p:sp>
        <p:sp>
          <p:nvSpPr>
            <p:cNvPr id="17" name="Oval 16"/>
            <p:cNvSpPr/>
            <p:nvPr/>
          </p:nvSpPr>
          <p:spPr>
            <a:xfrm>
              <a:off x="1977734" y="1447800"/>
              <a:ext cx="2060865" cy="685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latin typeface="Times New Roman" pitchFamily="18" charset="0"/>
                  <a:cs typeface="Times New Roman" pitchFamily="18" charset="0"/>
                </a:rPr>
                <a:t>Input Image</a:t>
              </a:r>
              <a:endParaRPr lang="en-US" sz="2000" dirty="0">
                <a:solidFill>
                  <a:schemeClr val="tx2"/>
                </a:solidFill>
                <a:latin typeface="Times New Roman" pitchFamily="18" charset="0"/>
                <a:cs typeface="Times New Roman" pitchFamily="18" charset="0"/>
              </a:endParaRPr>
            </a:p>
          </p:txBody>
        </p:sp>
        <p:sp>
          <p:nvSpPr>
            <p:cNvPr id="19" name="Parallelogram 18"/>
            <p:cNvSpPr/>
            <p:nvPr/>
          </p:nvSpPr>
          <p:spPr>
            <a:xfrm>
              <a:off x="5715000" y="2455718"/>
              <a:ext cx="2286000" cy="838200"/>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rPr>
                <a:t>Data</a:t>
              </a:r>
              <a:endParaRPr lang="en-US" sz="2000" dirty="0">
                <a:solidFill>
                  <a:schemeClr val="tx2"/>
                </a:solidFill>
              </a:endParaRPr>
            </a:p>
          </p:txBody>
        </p:sp>
        <p:cxnSp>
          <p:nvCxnSpPr>
            <p:cNvPr id="21" name="Straight Arrow Connector 20"/>
            <p:cNvCxnSpPr>
              <a:stCxn id="19" idx="5"/>
              <a:endCxn id="4" idx="3"/>
            </p:cNvCxnSpPr>
            <p:nvPr/>
          </p:nvCxnSpPr>
          <p:spPr>
            <a:xfrm flipH="1" flipV="1">
              <a:off x="4194461" y="2860963"/>
              <a:ext cx="1625314" cy="138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933698" y="5122718"/>
              <a:ext cx="0" cy="4398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74126" y="2370859"/>
              <a:ext cx="1745674" cy="400110"/>
            </a:xfrm>
            <a:prstGeom prst="rect">
              <a:avLst/>
            </a:prstGeom>
            <a:noFill/>
          </p:spPr>
          <p:txBody>
            <a:bodyPr wrap="square" rtlCol="0">
              <a:spAutoFit/>
            </a:bodyPr>
            <a:lstStyle/>
            <a:p>
              <a:r>
                <a:rPr lang="en-US" sz="2000" dirty="0" smtClean="0">
                  <a:solidFill>
                    <a:schemeClr val="tx2"/>
                  </a:solidFill>
                  <a:latin typeface="Times New Roman" pitchFamily="18" charset="0"/>
                  <a:cs typeface="Times New Roman" pitchFamily="18" charset="0"/>
                </a:rPr>
                <a:t>Pre-training</a:t>
              </a:r>
              <a:endParaRPr lang="en-US" sz="2000" dirty="0">
                <a:solidFill>
                  <a:schemeClr val="tx2"/>
                </a:solidFill>
                <a:latin typeface="Times New Roman" pitchFamily="18" charset="0"/>
                <a:cs typeface="Times New Roman" pitchFamily="18" charset="0"/>
              </a:endParaRPr>
            </a:p>
          </p:txBody>
        </p:sp>
      </p:grpSp>
      <p:sp>
        <p:nvSpPr>
          <p:cNvPr id="11" name="Slide Number Placeholder 10"/>
          <p:cNvSpPr>
            <a:spLocks noGrp="1"/>
          </p:cNvSpPr>
          <p:nvPr>
            <p:ph type="sldNum" sz="quarter" idx="12"/>
          </p:nvPr>
        </p:nvSpPr>
        <p:spPr/>
        <p:txBody>
          <a:bodyPr/>
          <a:lstStyle/>
          <a:p>
            <a:fld id="{47038284-CCCF-4906-93E2-613D7C36A9EC}" type="slidenum">
              <a:rPr lang="en-US" smtClean="0"/>
              <a:t>8</a:t>
            </a:fld>
            <a:endParaRPr lang="en-US"/>
          </a:p>
        </p:txBody>
      </p:sp>
    </p:spTree>
    <p:extLst>
      <p:ext uri="{BB962C8B-B14F-4D97-AF65-F5344CB8AC3E}">
        <p14:creationId xmlns:p14="http://schemas.microsoft.com/office/powerpoint/2010/main" val="2936897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pPr algn="l"/>
            <a:r>
              <a:rPr lang="en-US" sz="3200" dirty="0" smtClean="0">
                <a:latin typeface="Times New Roman" pitchFamily="18" charset="0"/>
                <a:cs typeface="Times New Roman" pitchFamily="18" charset="0"/>
              </a:rPr>
              <a:t>Expected Outcomes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US" dirty="0">
                <a:solidFill>
                  <a:schemeClr val="tx2"/>
                </a:solidFill>
                <a:latin typeface="Times New Roman" pitchFamily="18" charset="0"/>
                <a:cs typeface="Times New Roman" pitchFamily="18" charset="0"/>
              </a:rPr>
              <a:t>As a result, </a:t>
            </a:r>
            <a:r>
              <a:rPr lang="en-US" dirty="0" smtClean="0">
                <a:solidFill>
                  <a:schemeClr val="tx2"/>
                </a:solidFill>
                <a:latin typeface="Times New Roman" pitchFamily="18" charset="0"/>
                <a:cs typeface="Times New Roman" pitchFamily="18" charset="0"/>
              </a:rPr>
              <a:t>translated </a:t>
            </a:r>
            <a:r>
              <a:rPr lang="en-US" dirty="0">
                <a:solidFill>
                  <a:schemeClr val="tx2"/>
                </a:solidFill>
                <a:latin typeface="Times New Roman" pitchFamily="18" charset="0"/>
                <a:cs typeface="Times New Roman" pitchFamily="18" charset="0"/>
              </a:rPr>
              <a:t>texts are at a high accuracy rate and the texts became useful and meaningful for </a:t>
            </a:r>
            <a:r>
              <a:rPr lang="en-US" dirty="0" smtClean="0">
                <a:solidFill>
                  <a:schemeClr val="tx2"/>
                </a:solidFill>
                <a:latin typeface="Times New Roman" pitchFamily="18" charset="0"/>
                <a:cs typeface="Times New Roman" pitchFamily="18" charset="0"/>
              </a:rPr>
              <a:t>the deaf.   </a:t>
            </a:r>
            <a:endParaRPr lang="en-US" dirty="0">
              <a:solidFill>
                <a:schemeClr val="tx2"/>
              </a:solidFill>
              <a:latin typeface="Times New Roman" pitchFamily="18" charset="0"/>
              <a:cs typeface="Times New Roman" pitchFamily="18" charset="0"/>
            </a:endParaRPr>
          </a:p>
          <a:p>
            <a:endParaRPr lang="en-US" b="1" dirty="0"/>
          </a:p>
        </p:txBody>
      </p:sp>
      <p:sp>
        <p:nvSpPr>
          <p:cNvPr id="5" name="Slide Number Placeholder 4"/>
          <p:cNvSpPr>
            <a:spLocks noGrp="1"/>
          </p:cNvSpPr>
          <p:nvPr>
            <p:ph type="sldNum" sz="quarter" idx="12"/>
          </p:nvPr>
        </p:nvSpPr>
        <p:spPr/>
        <p:txBody>
          <a:bodyPr/>
          <a:lstStyle/>
          <a:p>
            <a:fld id="{47038284-CCCF-4906-93E2-613D7C36A9EC}" type="slidenum">
              <a:rPr lang="en-US" smtClean="0"/>
              <a:t>9</a:t>
            </a:fld>
            <a:endParaRPr lang="en-US"/>
          </a:p>
        </p:txBody>
      </p:sp>
    </p:spTree>
    <p:extLst>
      <p:ext uri="{BB962C8B-B14F-4D97-AF65-F5344CB8AC3E}">
        <p14:creationId xmlns:p14="http://schemas.microsoft.com/office/powerpoint/2010/main" val="23005965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2753</TotalTime>
  <Words>560</Words>
  <Application>Microsoft Office PowerPoint</Application>
  <PresentationFormat>On-screen Show (4:3)</PresentationFormat>
  <Paragraphs>75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Executive</vt:lpstr>
      <vt:lpstr>YANGON TECHNOLOGICAL UNIVERSITY DEPARTMENT OF COMPUTER ENGINEERING AND INFORMATION TECHNOLOGY </vt:lpstr>
      <vt:lpstr>Outlines</vt:lpstr>
      <vt:lpstr>Introduction</vt:lpstr>
      <vt:lpstr>Research Problem</vt:lpstr>
      <vt:lpstr>How to Solve</vt:lpstr>
      <vt:lpstr>Related Works</vt:lpstr>
      <vt:lpstr>Background Theory</vt:lpstr>
      <vt:lpstr>System Overview</vt:lpstr>
      <vt:lpstr>Expected Outcomes</vt:lpstr>
      <vt:lpstr>References</vt:lpstr>
      <vt:lpstr>PowerPoint Presentation</vt:lpstr>
    </vt:vector>
  </TitlesOfParts>
  <Company>CtrlSoft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YANGON TECHNOLOGICAL UNIVERSITY DEPARTMENT OF COMPUTER ENGINEERING AND INFORMATION TECHNOLOGY</dc:title>
  <dc:creator>ASUS</dc:creator>
  <cp:lastModifiedBy>ASUS</cp:lastModifiedBy>
  <cp:revision>74</cp:revision>
  <dcterms:created xsi:type="dcterms:W3CDTF">2018-07-30T08:32:37Z</dcterms:created>
  <dcterms:modified xsi:type="dcterms:W3CDTF">2019-06-11T16:57:54Z</dcterms:modified>
</cp:coreProperties>
</file>