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4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5" r:id="rId6"/>
    <p:sldId id="260" r:id="rId7"/>
    <p:sldId id="261" r:id="rId8"/>
    <p:sldId id="266" r:id="rId9"/>
    <p:sldId id="267" r:id="rId10"/>
    <p:sldId id="268" r:id="rId11"/>
    <p:sldId id="269" r:id="rId12"/>
    <p:sldId id="270" r:id="rId13"/>
    <p:sldId id="262" r:id="rId14"/>
    <p:sldId id="263" r:id="rId15"/>
    <p:sldId id="271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87" autoAdjust="0"/>
    <p:restoredTop sz="94660"/>
  </p:normalViewPr>
  <p:slideViewPr>
    <p:cSldViewPr>
      <p:cViewPr varScale="1">
        <p:scale>
          <a:sx n="74" d="100"/>
          <a:sy n="74" d="100"/>
        </p:scale>
        <p:origin x="-126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C50375-7A26-4052-905D-B7665440BDF9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35A40E-D47D-43B7-8A02-29F5DEF8F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7619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35A40E-D47D-43B7-8A02-29F5DEF8FD3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9783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35A40E-D47D-43B7-8A02-29F5DEF8FD3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5617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ECA51-614A-412C-B1DE-C39BAF4DF5E6}" type="datetime1">
              <a:rPr lang="en-US" smtClean="0"/>
              <a:t>3/10/2019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19B8D-FC12-4ADE-BEB2-ED611D719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162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DD54D-2232-4E23-9335-20B183CB4AB1}" type="datetime1">
              <a:rPr lang="en-US" smtClean="0"/>
              <a:t>3/10/2019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19B8D-FC12-4ADE-BEB2-ED611D719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890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FD0FA-BD76-4F49-88A9-1E95B20B09F4}" type="datetime1">
              <a:rPr lang="en-US" smtClean="0"/>
              <a:t>3/10/2019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19B8D-FC12-4ADE-BEB2-ED611D719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732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A81D9-CCC4-4D77-85C9-A4F589C3C833}" type="datetime1">
              <a:rPr lang="en-US" smtClean="0"/>
              <a:t>3/10/2019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19B8D-FC12-4ADE-BEB2-ED611D719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660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38616-2A0F-471A-A656-5C0323C0E0BF}" type="datetime1">
              <a:rPr lang="en-US" smtClean="0"/>
              <a:t>3/10/2019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19B8D-FC12-4ADE-BEB2-ED611D719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199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517D5-92D1-4BE9-B4B9-B584A1A1D657}" type="datetime1">
              <a:rPr lang="en-US" smtClean="0"/>
              <a:t>3/10/2019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19B8D-FC12-4ADE-BEB2-ED611D719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899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86E25-4864-4292-88D2-92FD74DEAE2C}" type="datetime1">
              <a:rPr lang="en-US" smtClean="0"/>
              <a:t>3/10/2019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19B8D-FC12-4ADE-BEB2-ED611D719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361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DE057-DE9C-43D4-B359-6D2251497759}" type="datetime1">
              <a:rPr lang="en-US" smtClean="0"/>
              <a:t>3/10/2019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19B8D-FC12-4ADE-BEB2-ED611D719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040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51B5-F24B-4BFF-A5C0-F705B05F699F}" type="datetime1">
              <a:rPr lang="en-US" smtClean="0"/>
              <a:t>3/10/2019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19B8D-FC12-4ADE-BEB2-ED611D719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475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2E2A6-3FA6-4B57-8F02-9769A6AF821A}" type="datetime1">
              <a:rPr lang="en-US" smtClean="0"/>
              <a:t>3/10/2019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19B8D-FC12-4ADE-BEB2-ED611D719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515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CB359-F1A6-4539-B58F-F3D739D2EEB9}" type="datetime1">
              <a:rPr lang="en-US" smtClean="0"/>
              <a:t>3/10/2019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19B8D-FC12-4ADE-BEB2-ED611D719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16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F52FE1-EC99-4A18-917F-F29A4A28CB6F}" type="datetime1">
              <a:rPr lang="en-US" smtClean="0"/>
              <a:t>3/10/2019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419B8D-FC12-4ADE-BEB2-ED611D719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263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43000" y="685800"/>
            <a:ext cx="7010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YANGON TECHNOLOGICAL UNIVERSITY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DEPARTMENT OF COMPUTER ENGINEERING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INFORMATION TECHNOLOGY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1000" y="4943748"/>
            <a:ext cx="274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Presented By</a:t>
            </a:r>
          </a:p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Ma Khin Aye Chan</a:t>
            </a:r>
          </a:p>
          <a:p>
            <a:pPr algn="ctr"/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M.E CEIT -2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58000" y="632460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December 5, 2018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43000" y="2667000"/>
            <a:ext cx="7162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Gender Classification with Deep Convolutional Neural Network 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69182" y="4971457"/>
            <a:ext cx="220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Supervised By</a:t>
            </a:r>
          </a:p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Dr. Su Su Maung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19B8D-FC12-4ADE-BEB2-ED611D7190B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629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1000" y="609600"/>
            <a:ext cx="8001000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2. Rectified Linear Unit (ReLU)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non-linear operation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Negative numbers resulted from convolved matrix are replaced with zeros.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After convolution operation and ReLU, the output matrix is called feature map.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3. Pooling Layer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imensional reduction to improve processing speed and remove unwanted  noise features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max pooling, average pooling, summation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pooling, etc.</a:t>
            </a:r>
          </a:p>
          <a:p>
            <a:pPr marL="285750" indent="-285750">
              <a:buFont typeface="Wingdings" pitchFamily="2" charset="2"/>
              <a:buChar char="§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19B8D-FC12-4ADE-BEB2-ED611D7190B1}" type="slidenum">
              <a:rPr lang="en-US" sz="1600" b="1" smtClean="0">
                <a:latin typeface="Times New Roman" pitchFamily="18" charset="0"/>
                <a:cs typeface="Times New Roman" pitchFamily="18" charset="0"/>
              </a:rPr>
              <a:t>10</a:t>
            </a:fld>
            <a:endParaRPr 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178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914400"/>
            <a:ext cx="5105400" cy="4038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21533" y="5133946"/>
            <a:ext cx="3505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Figure.4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43000" y="5871957"/>
            <a:ext cx="563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Stride and slide window size are the same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19B8D-FC12-4ADE-BEB2-ED611D7190B1}" type="slidenum">
              <a:rPr lang="en-US" sz="1600" b="1" smtClean="0">
                <a:latin typeface="Times New Roman" pitchFamily="18" charset="0"/>
                <a:cs typeface="Times New Roman" pitchFamily="18" charset="0"/>
              </a:rPr>
              <a:t>11</a:t>
            </a:fld>
            <a:endParaRPr 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750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574183"/>
            <a:ext cx="823711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4. Fully Connected Layer (FC)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To make  the same feature maps in fully connected layers with target vector  size ( number of class labels)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Use non-linearity activation function, mostly use  softmax function including Multi-layer Perceptron (MLP) classifiers</a:t>
            </a:r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593" y="3713504"/>
            <a:ext cx="7468607" cy="230629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124200" y="6324600"/>
            <a:ext cx="2514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Figure. 5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19B8D-FC12-4ADE-BEB2-ED611D7190B1}" type="slidenum">
              <a:rPr lang="en-US" sz="1600" b="1" smtClean="0">
                <a:latin typeface="Times New Roman" pitchFamily="18" charset="0"/>
                <a:cs typeface="Times New Roman" pitchFamily="18" charset="0"/>
              </a:rPr>
              <a:t>12</a:t>
            </a:fld>
            <a:endParaRPr 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1013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8200" y="926812"/>
            <a:ext cx="5257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Expected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Outcomes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5800" y="1905000"/>
            <a:ext cx="7391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Blip>
                <a:blip r:embed="rId2"/>
              </a:buBlip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To get classification  results  at a  high accuracy rate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19B8D-FC12-4ADE-BEB2-ED611D7190B1}" type="slidenum">
              <a:rPr lang="en-US" sz="1600" b="1" smtClean="0">
                <a:latin typeface="Times New Roman" pitchFamily="18" charset="0"/>
                <a:cs typeface="Times New Roman" pitchFamily="18" charset="0"/>
              </a:rPr>
              <a:t>13</a:t>
            </a:fld>
            <a:endParaRPr 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9215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381000"/>
            <a:ext cx="426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References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4118" y="1066800"/>
            <a:ext cx="851508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Blip>
                <a:blip r:embed="rId3"/>
              </a:buBlip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Mayibongwe Bayana, Serestina Viriri , “Gender Classification based on Fusion of Facial Components Features ”, Published in: 2018 Conference on Information Communications Technology and Society (ICTAS)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lnSpc>
                <a:spcPct val="150000"/>
              </a:lnSpc>
              <a:buBlip>
                <a:blip r:embed="rId3"/>
              </a:buBlip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Shefali Arora, M.P.S Bhatia , “A Robust Approach for Gender Recognition using Deep Learning ”, Published in: 2018 9th International Conference on Computing, Communication and Networking Technologies (ICCCNT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pPr marL="285750" indent="-285750">
              <a:lnSpc>
                <a:spcPct val="150000"/>
              </a:lnSpc>
              <a:buBlip>
                <a:blip r:embed="rId3"/>
              </a:buBlip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https://blog.xrds.acm.org/2016/06/convolutional-neural-networks-cnns-illustrated-explanation/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19B8D-FC12-4ADE-BEB2-ED611D7190B1}" type="slidenum">
              <a:rPr lang="en-US" sz="1600" b="1" smtClean="0">
                <a:latin typeface="Times New Roman" pitchFamily="18" charset="0"/>
                <a:cs typeface="Times New Roman" pitchFamily="18" charset="0"/>
              </a:rPr>
              <a:t>14</a:t>
            </a:fld>
            <a:endParaRPr 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8230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000" y="1371600"/>
            <a:ext cx="6350000" cy="36068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19B8D-FC12-4ADE-BEB2-ED611D7190B1}" type="slidenum">
              <a:rPr lang="en-US" sz="1600" b="1" smtClean="0">
                <a:latin typeface="Times New Roman" pitchFamily="18" charset="0"/>
                <a:cs typeface="Times New Roman" pitchFamily="18" charset="0"/>
              </a:rPr>
              <a:t>15</a:t>
            </a:fld>
            <a:endParaRPr 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3471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34737" y="1828800"/>
            <a:ext cx="4572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Blip>
                <a:blip r:embed="rId2"/>
              </a:buBlip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pPr marL="342900" indent="-342900">
              <a:lnSpc>
                <a:spcPct val="150000"/>
              </a:lnSpc>
              <a:buBlip>
                <a:blip r:embed="rId2"/>
              </a:buBlip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Related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Works</a:t>
            </a:r>
          </a:p>
          <a:p>
            <a:pPr marL="342900" indent="-342900">
              <a:lnSpc>
                <a:spcPct val="150000"/>
              </a:lnSpc>
              <a:buBlip>
                <a:blip r:embed="rId2"/>
              </a:buBlip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Proposed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System Overview</a:t>
            </a:r>
          </a:p>
          <a:p>
            <a:pPr marL="342900" indent="-342900">
              <a:lnSpc>
                <a:spcPct val="150000"/>
              </a:lnSpc>
              <a:buBlip>
                <a:blip r:embed="rId2"/>
              </a:buBlip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Research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Methodology</a:t>
            </a:r>
          </a:p>
          <a:p>
            <a:pPr marL="342900" indent="-342900">
              <a:lnSpc>
                <a:spcPct val="150000"/>
              </a:lnSpc>
              <a:buBlip>
                <a:blip r:embed="rId2"/>
              </a:buBlip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Expected Outcomes</a:t>
            </a:r>
          </a:p>
          <a:p>
            <a:pPr marL="342900" indent="-342900">
              <a:lnSpc>
                <a:spcPct val="150000"/>
              </a:lnSpc>
              <a:buBlip>
                <a:blip r:embed="rId2"/>
              </a:buBlip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References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4737" y="820394"/>
            <a:ext cx="48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Outlines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19B8D-FC12-4ADE-BEB2-ED611D7190B1}" type="slidenum">
              <a:rPr lang="en-US" sz="1600" b="1" smtClean="0">
                <a:latin typeface="Times New Roman" pitchFamily="18" charset="0"/>
                <a:cs typeface="Times New Roman" pitchFamily="18" charset="0"/>
              </a:rPr>
              <a:t>2</a:t>
            </a:fld>
            <a:endParaRPr 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127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5800" y="537833"/>
            <a:ext cx="5715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04796" y="1143000"/>
            <a:ext cx="8596748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Blip>
                <a:blip r:embed="rId2"/>
              </a:buBlip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Gender classification is to determine a person’s gender, e.g., male or female, based on his or her biometric cues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indent="-342900" algn="just">
              <a:lnSpc>
                <a:spcPct val="150000"/>
              </a:lnSpc>
              <a:buBlip>
                <a:blip r:embed="rId2"/>
              </a:buBlip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There are a number of biometrics which may be used to classify gender such as the face, eyes, fingerprint and hand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shape, etc.</a:t>
            </a:r>
          </a:p>
          <a:p>
            <a:pPr marL="342900" indent="-342900" algn="just">
              <a:lnSpc>
                <a:spcPct val="150000"/>
              </a:lnSpc>
              <a:buBlip>
                <a:blip r:embed="rId2"/>
              </a:buBlip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Applications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of face gender recognition range from human-computer interaction systems, content based image search, video surveillance and others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indent="-342900" algn="just">
              <a:lnSpc>
                <a:spcPct val="150000"/>
              </a:lnSpc>
              <a:buBlip>
                <a:blip r:embed="rId2"/>
              </a:buBlip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Face gender classiﬁcation is a challenging problem since face images may vary in pose, lighting, expression and other factors.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19B8D-FC12-4ADE-BEB2-ED611D7190B1}" type="slidenum">
              <a:rPr lang="en-US" sz="1600" b="1" smtClean="0">
                <a:latin typeface="Times New Roman" pitchFamily="18" charset="0"/>
                <a:cs typeface="Times New Roman" pitchFamily="18" charset="0"/>
              </a:rPr>
              <a:t>3</a:t>
            </a:fld>
            <a:endParaRPr 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5963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228600"/>
            <a:ext cx="3429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Related Works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4791119"/>
              </p:ext>
            </p:extLst>
          </p:nvPr>
        </p:nvGraphicFramePr>
        <p:xfrm>
          <a:off x="412124" y="990600"/>
          <a:ext cx="8305800" cy="5669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  <a:gridCol w="1600200"/>
                <a:gridCol w="2590800"/>
                <a:gridCol w="1524000"/>
                <a:gridCol w="1981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No.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Title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Methodology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Advantages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Disadvantages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1.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Gender</a:t>
                      </a:r>
                    </a:p>
                    <a:p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Classification based on Fusion of Facial Components Features 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Face detection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by  Viola Jones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 </a:t>
                      </a:r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algorithm. 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Feature extraction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by  Local Binary Pattern .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Dimensionality  reduction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by </a:t>
                      </a:r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 Principal Component Analysis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(PCA) and </a:t>
                      </a:r>
                      <a:r>
                        <a:rPr lang="en-US" sz="2000" b="0" dirty="0" smtClean="0">
                          <a:latin typeface="Times New Roman" pitchFamily="18" charset="0"/>
                          <a:cs typeface="Times New Roman" pitchFamily="18" charset="0"/>
                        </a:rPr>
                        <a:t>Linear discriminant analysis (LDA).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2000" b="0" dirty="0" smtClean="0">
                          <a:latin typeface="Times New Roman" pitchFamily="18" charset="0"/>
                          <a:cs typeface="Times New Roman" pitchFamily="18" charset="0"/>
                        </a:rPr>
                        <a:t> Classification by artificial neural network with back propagation.</a:t>
                      </a:r>
                      <a:endParaRPr lang="en-US" sz="20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Fusion improves classification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rates more than single feature.</a:t>
                      </a:r>
                      <a:endParaRPr lang="en-US" sz="20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Feature extraction technique requires enhancement in forehead detection and cropping as hair is cropped out too. The mouth has the lowest individual accuracy rate,  especially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males having beards.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19B8D-FC12-4ADE-BEB2-ED611D7190B1}" type="slidenum">
              <a:rPr lang="en-US" sz="1600" b="1" smtClean="0">
                <a:latin typeface="Times New Roman" pitchFamily="18" charset="0"/>
                <a:cs typeface="Times New Roman" pitchFamily="18" charset="0"/>
              </a:rPr>
              <a:t>4</a:t>
            </a:fld>
            <a:endParaRPr 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7509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0383485"/>
              </p:ext>
            </p:extLst>
          </p:nvPr>
        </p:nvGraphicFramePr>
        <p:xfrm>
          <a:off x="706582" y="1752600"/>
          <a:ext cx="7924800" cy="3230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  <a:gridCol w="1427018"/>
                <a:gridCol w="2626822"/>
                <a:gridCol w="1640378"/>
                <a:gridCol w="162098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No.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Title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Methodology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Advantages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Future Work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2.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A Robust Approach for Gender Recognition using Deep Learning 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Wingdings" pitchFamily="2" charset="2"/>
                        <a:buChar char="Ø"/>
                      </a:pPr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Convolutional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Neural Network</a:t>
                      </a:r>
                    </a:p>
                    <a:p>
                      <a:pPr marL="0" indent="0">
                        <a:buFont typeface="Arial" pitchFamily="34" charset="0"/>
                        <a:buNone/>
                      </a:pP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- Convolution layers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- Max pooling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- Non linear function,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   </a:t>
                      </a:r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ReLu, or rectified linear unit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- Fully connected layer with softmax layer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Achieve a good amount of accuracy i.e. 98.5 percent on 2500 images.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Extend the use of CNNs to recognition of other biometric traits like fingerprint, iris, palm etc.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85800" y="457200"/>
            <a:ext cx="4114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Related 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Works (cont.)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19B8D-FC12-4ADE-BEB2-ED611D7190B1}" type="slidenum">
              <a:rPr lang="en-US" sz="1600" b="1" smtClean="0">
                <a:latin typeface="Times New Roman" pitchFamily="18" charset="0"/>
                <a:cs typeface="Times New Roman" pitchFamily="18" charset="0"/>
              </a:rPr>
              <a:t>5</a:t>
            </a:fld>
            <a:endParaRPr 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2091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20144" y="457199"/>
            <a:ext cx="5486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Proposed System Overview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971800" y="1475508"/>
            <a:ext cx="3276600" cy="3955475"/>
            <a:chOff x="2971800" y="1475508"/>
            <a:chExt cx="3276600" cy="3955475"/>
          </a:xfrm>
        </p:grpSpPr>
        <p:sp>
          <p:nvSpPr>
            <p:cNvPr id="16" name="Rounded Rectangle 15"/>
            <p:cNvSpPr/>
            <p:nvPr/>
          </p:nvSpPr>
          <p:spPr>
            <a:xfrm>
              <a:off x="3844636" y="1475508"/>
              <a:ext cx="1600200" cy="6858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Input Image</a:t>
              </a:r>
              <a:endPara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844636" y="2590800"/>
              <a:ext cx="1717964" cy="5333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Face Detection</a:t>
              </a:r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971800" y="3560618"/>
              <a:ext cx="3276600" cy="7550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CNN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Feature Extraction/Classification</a:t>
              </a:r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3844636" y="4745183"/>
              <a:ext cx="1600200" cy="6858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Male/ Female</a:t>
              </a:r>
              <a:endPara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>
              <a:off x="4703618" y="2161308"/>
              <a:ext cx="0" cy="42949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4644736" y="3124199"/>
              <a:ext cx="0" cy="42949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4644736" y="4315691"/>
              <a:ext cx="0" cy="42949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19B8D-FC12-4ADE-BEB2-ED611D7190B1}" type="slidenum">
              <a:rPr lang="en-US" sz="1600" b="1" smtClean="0">
                <a:latin typeface="Times New Roman" pitchFamily="18" charset="0"/>
                <a:cs typeface="Times New Roman" pitchFamily="18" charset="0"/>
              </a:rPr>
              <a:t>6</a:t>
            </a:fld>
            <a:endParaRPr 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3668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1891" y="404380"/>
            <a:ext cx="449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Research Methodology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81891" y="1029755"/>
            <a:ext cx="82538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Convolutional Neural Network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8601" y="2057400"/>
            <a:ext cx="8686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class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of deep,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feed-forward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artificial neural networks in deep learning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most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commonly applied to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classification and recognition of images or digital signals 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CNN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can do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feature learning, feature extraction and classification.</a:t>
            </a:r>
          </a:p>
          <a:p>
            <a:pPr marL="342900" indent="-342900">
              <a:lnSpc>
                <a:spcPct val="150000"/>
              </a:lnSpc>
              <a:buBlip>
                <a:blip r:embed="rId2"/>
              </a:buBlip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19B8D-FC12-4ADE-BEB2-ED611D7190B1}" type="slidenum">
              <a:rPr lang="en-US" sz="1600" b="1" smtClean="0">
                <a:latin typeface="Times New Roman" pitchFamily="18" charset="0"/>
                <a:cs typeface="Times New Roman" pitchFamily="18" charset="0"/>
              </a:rPr>
              <a:t>7</a:t>
            </a:fld>
            <a:endParaRPr 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7782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712" y="609600"/>
            <a:ext cx="8645703" cy="2057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67000" y="2860843"/>
            <a:ext cx="3657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Figure.1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8600" y="3396734"/>
            <a:ext cx="83058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1. Convolution Layer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xtract features from input image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nput matrix is filtered with kernel ( convolution matrix)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kernel size may be 3×3,5×5,7×7, etc.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alues in kernel are random, usually range 0 to 1 or -1 to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1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19B8D-FC12-4ADE-BEB2-ED611D7190B1}" type="slidenum">
              <a:rPr lang="en-US" sz="1600" b="1" smtClean="0">
                <a:latin typeface="Times New Roman" pitchFamily="18" charset="0"/>
                <a:cs typeface="Times New Roman" pitchFamily="18" charset="0"/>
              </a:rPr>
              <a:t>8</a:t>
            </a:fld>
            <a:endParaRPr 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7163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309" y="481445"/>
            <a:ext cx="2532691" cy="16764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453736"/>
            <a:ext cx="2552700" cy="18669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92382" y="2320636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Figure.2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14950" y="2382191"/>
            <a:ext cx="137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Figure.3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12618" y="2819597"/>
            <a:ext cx="832658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Stride: The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number of pixels shifts over the input matrix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When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stride is 1, the filter is moved to 1 pixel at a time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When the stride is 2, the filter is moved to 2 pixels at a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time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Zero-padding : the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process of symmetrically adding zeroes to the input matrix.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allows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size of the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input matrix is adjusted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meet the required kernel size</a:t>
            </a:r>
            <a:r>
              <a:rPr lang="en-US" sz="2400" dirty="0" smtClean="0"/>
              <a:t>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19B8D-FC12-4ADE-BEB2-ED611D7190B1}" type="slidenum">
              <a:rPr lang="en-US" sz="1600" b="1" smtClean="0">
                <a:latin typeface="Times New Roman" pitchFamily="18" charset="0"/>
                <a:cs typeface="Times New Roman" pitchFamily="18" charset="0"/>
              </a:rPr>
              <a:t>9</a:t>
            </a:fld>
            <a:endParaRPr 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949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1685</TotalTime>
  <Words>709</Words>
  <Application>Microsoft Office PowerPoint</Application>
  <PresentationFormat>On-screen Show (4:3)</PresentationFormat>
  <Paragraphs>110</Paragraphs>
  <Slides>15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CtrlSoft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ASUS</cp:lastModifiedBy>
  <cp:revision>107</cp:revision>
  <dcterms:created xsi:type="dcterms:W3CDTF">2018-12-01T02:47:12Z</dcterms:created>
  <dcterms:modified xsi:type="dcterms:W3CDTF">2019-03-10T06:39:33Z</dcterms:modified>
</cp:coreProperties>
</file>