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60" r:id="rId3"/>
    <p:sldId id="261" r:id="rId4"/>
    <p:sldId id="262" r:id="rId5"/>
    <p:sldId id="263" r:id="rId6"/>
    <p:sldId id="256" r:id="rId7"/>
    <p:sldId id="264" r:id="rId8"/>
    <p:sldId id="257" r:id="rId9"/>
    <p:sldId id="265" r:id="rId10"/>
    <p:sldId id="266" r:id="rId11"/>
    <p:sldId id="258" r:id="rId12"/>
    <p:sldId id="270" r:id="rId13"/>
    <p:sldId id="271" r:id="rId14"/>
    <p:sldId id="272" r:id="rId15"/>
    <p:sldId id="267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4660"/>
  </p:normalViewPr>
  <p:slideViewPr>
    <p:cSldViewPr>
      <p:cViewPr varScale="1">
        <p:scale>
          <a:sx n="69" d="100"/>
          <a:sy n="69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19F66-2FA7-4417-BCEA-62A4F852CC40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C7A3A-1422-49E4-B47C-906D3AC53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16EB-9CD3-4EBC-8C6B-C0CCD0CFFEC9}" type="datetime1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5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1237-A836-46E1-9736-9638224E69C3}" type="datetime1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1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8BEB-CA1E-4D20-B259-4107EC065151}" type="datetime1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9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51E4-B6F4-450D-8AC8-F5970C765101}" type="datetime1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8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3251-4EBC-464F-82DF-F771FA8945E3}" type="datetime1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A2A2-8591-4A32-9EB7-E2B153B4A711}" type="datetime1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9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5A5-352C-4397-91AB-A619257A9795}" type="datetime1">
              <a:rPr lang="en-US" smtClean="0"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0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609-27AB-4AA1-8E2C-29185BBD4A3D}" type="datetime1">
              <a:rPr lang="en-US" smtClean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1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3DEA-C4F2-4333-AFCE-9789EFA6736C}" type="datetime1">
              <a:rPr lang="en-US" smtClean="0"/>
              <a:t>3/10/2019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5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2F5B-2411-4728-BA35-EBAAA2283316}" type="datetime1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4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0395-6783-490B-AA35-D14381D2C2A9}" type="datetime1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3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74FF3-41E4-4CC4-BDDA-B10009178CBD}" type="datetime1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685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YANGON TECHNOLOGICAL UNIVERSITY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DEPARTMENT OF COMPUTER ENGINEERING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INFORMATION TECHNOLOGY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4943748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 Khin Aye Chan</a:t>
            </a:r>
          </a:p>
          <a:p>
            <a:pPr algn="ctr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M.E CEIT -2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632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January 16, 2019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6670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Gender Classification from Children’s Speech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9182" y="4971457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Supervised By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Dr. Su Su Maung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8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458200" cy="54403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LcPeriod" startAt="5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Mel-frequency Wrapping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Transformation of the  real frequency scale to the mel frequency scale</a:t>
            </a:r>
          </a:p>
          <a:p>
            <a:pPr>
              <a:buFontTx/>
              <a:buChar char="-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 startAt="6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DCT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Discrete Cosine Transform (DCT) is used to yield the MFCCs</a:t>
            </a:r>
          </a:p>
          <a:p>
            <a:pPr>
              <a:buFontTx/>
              <a:buChar char="-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dataset voice.csv is downloaded from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/>
              </a:rPr>
              <a:t>www.kaggle.com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It has 3169 records out of which 1584 Male records and 1985 Female and for convenience labels of male and female are converted into 0 and 1.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Each record has different acoustic properties like mean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freq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standard deviation of frequency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), median frequency, etc.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3200"/>
            <a:ext cx="83820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04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229600" cy="6248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classify gender from acoustic data 4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different machine learning algorithms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tested.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According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accuracy result, random forest classifier is chosen to use in the   proposed  system.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582723"/>
              </p:ext>
            </p:extLst>
          </p:nvPr>
        </p:nvGraphicFramePr>
        <p:xfrm>
          <a:off x="2256115" y="1832486"/>
          <a:ext cx="4572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28194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Classifier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K-Nearest Neighbors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Vector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8078" y="3875275"/>
            <a:ext cx="7744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Table 1. Average Classification Accuracy of Male and Female Gender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4075330"/>
            <a:ext cx="87630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4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Random Forest Classifier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610600" cy="52117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Random Forest is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supervised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learning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algorithm.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ensemble of Decision Trees, most of the time trained with the “bagging” method.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general idea of the bagging method is that a combination of learning models increases the overall result.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say it in simple words: Random forest builds multiple decision trees and merges them together to get a more accurate and stable prediction.</a:t>
            </a:r>
          </a:p>
        </p:txBody>
      </p:sp>
    </p:spTree>
    <p:extLst>
      <p:ext uri="{BB962C8B-B14F-4D97-AF65-F5344CB8AC3E}">
        <p14:creationId xmlns:p14="http://schemas.microsoft.com/office/powerpoint/2010/main" val="86196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38200"/>
            <a:ext cx="5638800" cy="4229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5520853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 3: Prediction Model of Random Forest Classifier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7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9831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goal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to implement a gender classifier that can automatically predict the gender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speaker.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database which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consists of sentences read aloud by children both male and female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Myanmar language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will be created for this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system, there are many challenges and it is difficult to get high accuracy because of different speakers, speaking styles and sound pitches, etc.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463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91600" cy="6553200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Pravin Bhaskar Ramteke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Amulya A. Dixit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Sujata Supanekar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Nagraj V. Dharwadkar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Shashidhar G. Koolagudi , “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Gender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Identiﬁcation From Children’s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Speech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”, Published in: Proceedings of 2018 Eleventh International Conference on Contemporary Computing (IC3), 2-4 August, 2018, Noida,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India.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Raahul, R Sapthagiri, K Pankaj and V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Vijayarajan, “Voice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based gender classification using machine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learning”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,Published in: IOP Conf. Series: Materials Science and Engineering, 14th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ICSET-2017.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K.Karthikeyan, Dr.R.Mala,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“Content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Based Audio Classifier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Feature Extraction using ANN Techniques”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Published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: International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Journal of Innovative Research in Advanced Engineering (IJIRAE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), April 2018.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https://www.kaggle.com/datasets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1931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16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724834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Thank you  for your attention!!!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4736" y="1828800"/>
            <a:ext cx="7013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Applied Research Area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Flow Diagram for the Proposed System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Research Methodology</a:t>
            </a: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Blip>
                <a:blip r:embed="rId2"/>
              </a:buBlip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4737" y="820394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Gender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classification is to determine a person’s gender, e.g., male or female, based on his or her biometric cues.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a number of biometrics which may be used to classify gender such as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eyes, fingerprint and hand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shape, speech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system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aims 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analyzing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speech signals based on some parameters so as to predict the gender of the speaker. 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015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Applied Research Area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7545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today’s increasingly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mobile connected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world, having hands free interface options is critical.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Speech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recognition technology, also called voice command, allows users to interact with and control technologies by speaking to them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Gender classification is widely used in automatic speech recognition systems to recognize a speaker  speaking continuously in any language.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need for gender classification from speech also arises in several situations such as 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peech synthesis, speaker recognition, acoustic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analysis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(heart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beat,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pulse)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sorting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telephone calls by gender for gender sensitive surveys.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73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6783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Gender identiﬁcation of children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difﬁcult than adults, it is confusing to identify whether the speaking child is male or female.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underdeveloped vocal tract and thin vocal folds in both male and female child, there is no signiﬁcant difference in their acoustic-phonetic properties.</a:t>
            </a:r>
          </a:p>
        </p:txBody>
      </p:sp>
    </p:spTree>
    <p:extLst>
      <p:ext uri="{BB962C8B-B14F-4D97-AF65-F5344CB8AC3E}">
        <p14:creationId xmlns:p14="http://schemas.microsoft.com/office/powerpoint/2010/main" val="219640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472786" y="169184"/>
            <a:ext cx="7772400" cy="6098326"/>
            <a:chOff x="914400" y="346364"/>
            <a:chExt cx="7772400" cy="6098326"/>
          </a:xfrm>
        </p:grpSpPr>
        <p:sp>
          <p:nvSpPr>
            <p:cNvPr id="4" name="Rounded Rectangle 3"/>
            <p:cNvSpPr/>
            <p:nvPr/>
          </p:nvSpPr>
          <p:spPr>
            <a:xfrm>
              <a:off x="1752600" y="346364"/>
              <a:ext cx="1143000" cy="381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Start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Parallelogram 4"/>
            <p:cNvSpPr/>
            <p:nvPr/>
          </p:nvSpPr>
          <p:spPr>
            <a:xfrm>
              <a:off x="1104900" y="1143000"/>
              <a:ext cx="2438400" cy="609600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Children Speech (6 to 11 age range)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274618" y="2209800"/>
              <a:ext cx="2057400" cy="647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Preprocessing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0" y="3262745"/>
              <a:ext cx="30480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Feature Extraction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(MFCCs, Formants, LPCCs, Pitch, Shimmer, Jitter)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4662055"/>
              <a:ext cx="224790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Classification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(Random Forest)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Parallelogram 10"/>
            <p:cNvSpPr/>
            <p:nvPr/>
          </p:nvSpPr>
          <p:spPr>
            <a:xfrm>
              <a:off x="4378036" y="4727865"/>
              <a:ext cx="2514600" cy="762000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Predicted Output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(Male/Female)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543800" y="4918365"/>
              <a:ext cx="1143000" cy="381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End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11236" y="6044580"/>
              <a:ext cx="42325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Fig 1: System Flow Diagram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Straight Arrow Connector 15"/>
            <p:cNvCxnSpPr>
              <a:stCxn id="4" idx="2"/>
              <a:endCxn id="5" idx="0"/>
            </p:cNvCxnSpPr>
            <p:nvPr/>
          </p:nvCxnSpPr>
          <p:spPr>
            <a:xfrm>
              <a:off x="2324100" y="727364"/>
              <a:ext cx="0" cy="4156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03318" y="1752600"/>
              <a:ext cx="0" cy="4156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299854" y="2847109"/>
              <a:ext cx="0" cy="4156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1" idx="5"/>
            </p:cNvCxnSpPr>
            <p:nvPr/>
          </p:nvCxnSpPr>
          <p:spPr>
            <a:xfrm>
              <a:off x="3543300" y="5108865"/>
              <a:ext cx="9299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324100" y="4177145"/>
              <a:ext cx="0" cy="4849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1" idx="2"/>
              <a:endCxn id="13" idx="1"/>
            </p:cNvCxnSpPr>
            <p:nvPr/>
          </p:nvCxnSpPr>
          <p:spPr>
            <a:xfrm>
              <a:off x="6797386" y="5108865"/>
              <a:ext cx="7464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17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3820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Research Methodology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6858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Preprocessing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Preprocessing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basically used for removing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unwanted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signal from the speech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signal.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preprocessing, gaps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removed from the speech signal to make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continuous signal.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Feature Extraction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Mel-frequency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Cepstral Coefﬁcients (MFCCs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sound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processing,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mel-frequency cepstrum (MFC) is a representation of the short-term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power spectrum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sound.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power spectrum describes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distribution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power  into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frequency components composing that signal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MFCCs are coefficients that collectively make up an MFC.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75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286738" y="458752"/>
            <a:ext cx="6296892" cy="4047622"/>
            <a:chOff x="904008" y="1605032"/>
            <a:chExt cx="6296892" cy="4047622"/>
          </a:xfrm>
        </p:grpSpPr>
        <p:sp>
          <p:nvSpPr>
            <p:cNvPr id="4" name="Rectangle 3"/>
            <p:cNvSpPr/>
            <p:nvPr/>
          </p:nvSpPr>
          <p:spPr>
            <a:xfrm>
              <a:off x="3037608" y="1939636"/>
              <a:ext cx="1669473" cy="623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Pre-emphasis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81650" y="1939636"/>
              <a:ext cx="1524000" cy="623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Framing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81650" y="2971800"/>
              <a:ext cx="1524000" cy="600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Windowing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86450" y="4031673"/>
              <a:ext cx="914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FFT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486400" y="4953000"/>
              <a:ext cx="1714500" cy="6996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Mel-frequency Wrapping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09503" y="5001491"/>
              <a:ext cx="1125681" cy="5403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DCT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Arrow Connector 11"/>
            <p:cNvCxnSpPr>
              <a:endCxn id="4" idx="1"/>
            </p:cNvCxnSpPr>
            <p:nvPr/>
          </p:nvCxnSpPr>
          <p:spPr>
            <a:xfrm>
              <a:off x="904008" y="2251364"/>
              <a:ext cx="2133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04008" y="1605032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Input Speech Signal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1371600" y="5250872"/>
              <a:ext cx="19327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62099" y="485620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MFCC Features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Straight Arrow Connector 23"/>
            <p:cNvCxnSpPr>
              <a:stCxn id="4" idx="3"/>
            </p:cNvCxnSpPr>
            <p:nvPr/>
          </p:nvCxnSpPr>
          <p:spPr>
            <a:xfrm>
              <a:off x="4707081" y="2251364"/>
              <a:ext cx="8745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6" idx="2"/>
              <a:endCxn id="7" idx="0"/>
            </p:cNvCxnSpPr>
            <p:nvPr/>
          </p:nvCxnSpPr>
          <p:spPr>
            <a:xfrm>
              <a:off x="6343650" y="2563091"/>
              <a:ext cx="0" cy="4087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8" idx="0"/>
            </p:cNvCxnSpPr>
            <p:nvPr/>
          </p:nvCxnSpPr>
          <p:spPr>
            <a:xfrm>
              <a:off x="6341918" y="3572470"/>
              <a:ext cx="1732" cy="4592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9" idx="0"/>
            </p:cNvCxnSpPr>
            <p:nvPr/>
          </p:nvCxnSpPr>
          <p:spPr>
            <a:xfrm>
              <a:off x="6343650" y="4488873"/>
              <a:ext cx="0" cy="4641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1"/>
            </p:cNvCxnSpPr>
            <p:nvPr/>
          </p:nvCxnSpPr>
          <p:spPr>
            <a:xfrm flipH="1">
              <a:off x="4435184" y="5302827"/>
              <a:ext cx="10512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2518059" y="5721926"/>
            <a:ext cx="5065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 2: Steps for Computing MFCCs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6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458200" cy="5745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Pre-emphasis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boost the high frequencies of a speech signal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Font typeface="+mj-lt"/>
              <a:buAutoNum type="romanLcPeriod" startAt="2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Framing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voice signal is divided into frames of N samples.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 startAt="3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Windowing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a window function on each individual frame to minimize discontinuities at the beginning and end of each frame.</a:t>
            </a:r>
          </a:p>
          <a:p>
            <a:pPr>
              <a:buFontTx/>
              <a:buChar char="-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 startAt="4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FFT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convert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each frame of N samples from the time domain to the frequency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domain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the FFT algorithm to implement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Discrete Fourier Transform of each frame.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7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950</Words>
  <Application>Microsoft Office PowerPoint</Application>
  <PresentationFormat>On-screen Show (4:3)</PresentationFormat>
  <Paragraphs>131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Introduction</vt:lpstr>
      <vt:lpstr>Applied Research Area</vt:lpstr>
      <vt:lpstr>Problem Statement</vt:lpstr>
      <vt:lpstr>PowerPoint Presentation</vt:lpstr>
      <vt:lpstr>Research Methodology</vt:lpstr>
      <vt:lpstr>PowerPoint Presentation</vt:lpstr>
      <vt:lpstr>PowerPoint Presentation</vt:lpstr>
      <vt:lpstr>Classification</vt:lpstr>
      <vt:lpstr>PowerPoint Presentation</vt:lpstr>
      <vt:lpstr>Random Forest Classifier</vt:lpstr>
      <vt:lpstr>PowerPoint Presentation</vt:lpstr>
      <vt:lpstr>Conclusion</vt:lpstr>
      <vt:lpstr>References</vt:lpstr>
      <vt:lpstr>PowerPoint Presentation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73</cp:revision>
  <dcterms:created xsi:type="dcterms:W3CDTF">2019-01-08T15:20:47Z</dcterms:created>
  <dcterms:modified xsi:type="dcterms:W3CDTF">2019-03-10T06:46:01Z</dcterms:modified>
</cp:coreProperties>
</file>