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BFED8-9792-406E-8929-F8419BBA4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D23-98DD-422B-BD58-AF0CB1935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D5D23-98DD-422B-BD58-AF0CB1935C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0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980F0D-7A9B-451E-AB22-33343A865E0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BD7E5-F957-4582-8861-79F2C5D53D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16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" y="156118"/>
            <a:ext cx="10143893" cy="12935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Configuration Management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224" y="2955073"/>
            <a:ext cx="9987776" cy="23027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configuration Management  (CM) is a documentation system for tracking the work.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8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65" y="0"/>
            <a:ext cx="9144001" cy="1143991"/>
          </a:xfrm>
        </p:spPr>
        <p:txBody>
          <a:bodyPr/>
          <a:lstStyle/>
          <a:p>
            <a:r>
              <a:rPr lang="en-US" dirty="0" smtClean="0"/>
              <a:t>Subversions(SVN) VS </a:t>
            </a:r>
            <a:r>
              <a:rPr lang="en-US" dirty="0" err="1" smtClean="0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507249"/>
              </p:ext>
            </p:extLst>
          </p:nvPr>
        </p:nvGraphicFramePr>
        <p:xfrm>
          <a:off x="1224116" y="1264339"/>
          <a:ext cx="9497961" cy="488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637"/>
                <a:gridCol w="4707324"/>
              </a:tblGrid>
              <a:tr h="55226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bg1"/>
                          </a:solidFill>
                        </a:rPr>
                        <a:t>SVN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04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developers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 specify read and write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controls 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file level and per directory level.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dirty="0" smtClean="0"/>
                        <a:t> To access control,  Git assumes that all of the contributors have the same permissions.</a:t>
                      </a:r>
                    </a:p>
                  </a:txBody>
                  <a:tcPr/>
                </a:tc>
              </a:tr>
              <a:tr h="1788470"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security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with SVN, the change history of your repository stays the same except in very rare corner </a:t>
                      </a:r>
                      <a:r>
                        <a:rPr lang="en-US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cases.It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would require someone to have access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change the history of the repository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anyone to change any part of the history in their local repository. Pushing a changed history of the repository can cause problems if others’ work rely on particular changes.</a:t>
                      </a:r>
                      <a:endParaRPr lang="en-US" sz="2200" b="1" dirty="0"/>
                    </a:p>
                  </a:txBody>
                  <a:tcPr/>
                </a:tc>
              </a:tr>
              <a:tr h="1441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developers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network connection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whenever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they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make a commit. </a:t>
                      </a:r>
                      <a:endParaRPr lang="en-US" sz="2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200" b="0" dirty="0" smtClean="0"/>
                        <a:t>A network connection is only needed  to the shared Git repository is when developers want to publish the changes they ’</a:t>
                      </a:r>
                      <a:r>
                        <a:rPr lang="en-MY" sz="2200" b="0" dirty="0" err="1" smtClean="0"/>
                        <a:t>ve</a:t>
                      </a:r>
                      <a:r>
                        <a:rPr lang="en-MY" sz="2200" b="0" dirty="0" smtClean="0"/>
                        <a:t> made.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It has all the features of Subversion , including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Directories , renaming, and file meta-data versioning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Branching and tagging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Efficient handling of binary files</a:t>
            </a:r>
          </a:p>
        </p:txBody>
      </p:sp>
    </p:spTree>
    <p:extLst>
      <p:ext uri="{BB962C8B-B14F-4D97-AF65-F5344CB8AC3E}">
        <p14:creationId xmlns:p14="http://schemas.microsoft.com/office/powerpoint/2010/main" val="26645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     Use local Repository 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/>
              <a:t>       Use Tortoise SVN (version 1.9.5)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200" dirty="0" smtClean="0"/>
              <a:t>       Server- Visual SVN Server (Version 3.6.1)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6645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406" y="3141405"/>
            <a:ext cx="4527756" cy="1135627"/>
          </a:xfrm>
        </p:spPr>
        <p:txBody>
          <a:bodyPr>
            <a:normAutofit/>
          </a:bodyPr>
          <a:lstStyle/>
          <a:p>
            <a:r>
              <a:rPr lang="en-US" sz="5900" dirty="0" smtClean="0"/>
              <a:t>THANK YOU!</a:t>
            </a: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3700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configuration management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The project body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The project may be big. When a change is made, another developer may not be notified.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The time</a:t>
            </a:r>
          </a:p>
          <a:p>
            <a:pPr marL="0" indent="0">
              <a:buNone/>
            </a:pPr>
            <a:r>
              <a:rPr lang="en-US" sz="2200" dirty="0" smtClean="0"/>
              <a:t>                 The development progress steps may last long. The bugs could appear or disappear in different places.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The people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A lot of people may be involved. A simultaneous update may destroy the others’ work.</a:t>
            </a:r>
          </a:p>
        </p:txBody>
      </p:sp>
    </p:spTree>
    <p:extLst>
      <p:ext uri="{BB962C8B-B14F-4D97-AF65-F5344CB8AC3E}">
        <p14:creationId xmlns:p14="http://schemas.microsoft.com/office/powerpoint/2010/main" val="31486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using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Have change activity converge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</a:t>
            </a:r>
            <a:r>
              <a:rPr lang="en-US" sz="2200" dirty="0" smtClean="0"/>
              <a:t>ontrol ad-hoc change creates a stable software development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</a:t>
            </a:r>
            <a:r>
              <a:rPr lang="en-US" sz="2200" dirty="0" smtClean="0"/>
              <a:t>top waste and re-work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Maintain project team morale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Support good communication in project team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Configuration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CFEngine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Puppet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Chef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Ansible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Git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Salt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 smtClean="0"/>
              <a:t>SubVersion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70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Subversion(SVN)?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Is Open Source 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Is Centralized </a:t>
            </a:r>
            <a:r>
              <a:rPr lang="en-US" sz="2200" dirty="0"/>
              <a:t>V</a:t>
            </a:r>
            <a:r>
              <a:rPr lang="en-US" sz="2200" dirty="0" smtClean="0"/>
              <a:t>ersion </a:t>
            </a:r>
            <a:r>
              <a:rPr lang="en-US" sz="2200" dirty="0"/>
              <a:t>C</a:t>
            </a:r>
            <a:r>
              <a:rPr lang="en-US" sz="2200" dirty="0" smtClean="0"/>
              <a:t>ontrol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 </a:t>
            </a:r>
            <a:r>
              <a:rPr lang="en-US" sz="2200" dirty="0" smtClean="0"/>
              <a:t>Has the </a:t>
            </a:r>
            <a:r>
              <a:rPr lang="en-US" sz="2200" dirty="0"/>
              <a:t>simplicity of </a:t>
            </a:r>
            <a:r>
              <a:rPr lang="en-US" sz="2200" dirty="0" smtClean="0"/>
              <a:t>model </a:t>
            </a:r>
            <a:r>
              <a:rPr lang="en-US" sz="2200" dirty="0"/>
              <a:t>and </a:t>
            </a:r>
            <a:r>
              <a:rPr lang="en-US" sz="2200" dirty="0" smtClean="0"/>
              <a:t>usage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Has ability </a:t>
            </a:r>
            <a:r>
              <a:rPr lang="en-US" sz="2200" dirty="0"/>
              <a:t>to support the needs of a wide variety of users and projects, from individuals to large-scale enterprise operations.</a:t>
            </a:r>
          </a:p>
        </p:txBody>
      </p:sp>
    </p:spTree>
    <p:extLst>
      <p:ext uri="{BB962C8B-B14F-4D97-AF65-F5344CB8AC3E}">
        <p14:creationId xmlns:p14="http://schemas.microsoft.com/office/powerpoint/2010/main" val="7259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Terminologies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Repository 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A repository </a:t>
            </a:r>
            <a:r>
              <a:rPr lang="en-US" sz="2200" dirty="0" smtClean="0">
                <a:solidFill>
                  <a:srgbClr val="FF0000"/>
                </a:solidFill>
              </a:rPr>
              <a:t>is </a:t>
            </a:r>
            <a:r>
              <a:rPr lang="en-US" sz="2200" dirty="0">
                <a:solidFill>
                  <a:srgbClr val="FF0000"/>
                </a:solidFill>
              </a:rPr>
              <a:t>the heart of any version control </a:t>
            </a:r>
            <a:r>
              <a:rPr lang="en-US" sz="2200" dirty="0" smtClean="0">
                <a:solidFill>
                  <a:srgbClr val="FF0000"/>
                </a:solidFill>
              </a:rPr>
              <a:t>system</a:t>
            </a:r>
            <a:r>
              <a:rPr lang="en-US" sz="2200" dirty="0" smtClean="0"/>
              <a:t>. It </a:t>
            </a:r>
            <a:r>
              <a:rPr lang="en-US" sz="2200" dirty="0"/>
              <a:t>is the central place where developers store all their work. </a:t>
            </a:r>
            <a:r>
              <a:rPr lang="en-US" sz="2200" dirty="0" smtClean="0"/>
              <a:t>Repository </a:t>
            </a:r>
            <a:r>
              <a:rPr lang="en-US" sz="2200" dirty="0" smtClean="0">
                <a:solidFill>
                  <a:srgbClr val="FF0000"/>
                </a:solidFill>
              </a:rPr>
              <a:t>not only stores files but also the history</a:t>
            </a:r>
            <a:r>
              <a:rPr lang="en-US" sz="2200" dirty="0" smtClean="0"/>
              <a:t>. </a:t>
            </a:r>
            <a:r>
              <a:rPr lang="en-US" sz="2200" dirty="0"/>
              <a:t>Repository is accessed over a network, acting as a server </a:t>
            </a:r>
            <a:r>
              <a:rPr lang="en-US" sz="2200" dirty="0" smtClean="0"/>
              <a:t>and </a:t>
            </a:r>
            <a:r>
              <a:rPr lang="en-US" sz="2200" dirty="0"/>
              <a:t>version control tool acting as a client. 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 Trunk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</a:t>
            </a:r>
            <a:r>
              <a:rPr lang="en-US" sz="2200" dirty="0"/>
              <a:t> The trunk is </a:t>
            </a:r>
            <a:r>
              <a:rPr lang="en-US" sz="2200" dirty="0">
                <a:solidFill>
                  <a:srgbClr val="FF0000"/>
                </a:solidFill>
              </a:rPr>
              <a:t>a directory where all the main development happens</a:t>
            </a:r>
            <a:r>
              <a:rPr lang="en-US" sz="2200" dirty="0"/>
              <a:t> and is usually checked out by developers to work on the project.</a:t>
            </a:r>
            <a:endParaRPr lang="en-US" sz="2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7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Terminologies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Tags</a:t>
            </a:r>
          </a:p>
          <a:p>
            <a:r>
              <a:rPr lang="en-US" sz="2400" dirty="0" smtClean="0"/>
              <a:t>               The </a:t>
            </a:r>
            <a:r>
              <a:rPr lang="en-US" sz="2400" dirty="0"/>
              <a:t>tags directory is used </a:t>
            </a:r>
            <a:r>
              <a:rPr lang="en-US" sz="2400" dirty="0">
                <a:solidFill>
                  <a:srgbClr val="FF0000"/>
                </a:solidFill>
              </a:rPr>
              <a:t>to store named snapshots of the project</a:t>
            </a:r>
            <a:r>
              <a:rPr lang="en-US" sz="2400" dirty="0"/>
              <a:t>. Tag operation allows to give descriptive and memorable names to specific version in the repository.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 For </a:t>
            </a:r>
            <a:r>
              <a:rPr lang="en-US" sz="2400" dirty="0"/>
              <a:t>example, LAST_STABLE_CODE_BEFORE_EMAIL_SUPPORT is more memorable than</a:t>
            </a:r>
          </a:p>
          <a:p>
            <a:r>
              <a:rPr lang="en-US" sz="2400" dirty="0" smtClean="0"/>
              <a:t>            Repository </a:t>
            </a:r>
            <a:r>
              <a:rPr lang="en-US" sz="2400" dirty="0"/>
              <a:t>UUID: 7ceef8cb-3799-40dd-a067-c216ec2e5247 and</a:t>
            </a:r>
          </a:p>
          <a:p>
            <a:r>
              <a:rPr lang="en-US" sz="2400" dirty="0" smtClean="0"/>
              <a:t>            Revision</a:t>
            </a:r>
            <a:r>
              <a:rPr lang="en-US" sz="2400" dirty="0"/>
              <a:t>: 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2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Terminologies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Branches</a:t>
            </a:r>
          </a:p>
          <a:p>
            <a:r>
              <a:rPr lang="en-US" sz="2200" dirty="0" smtClean="0"/>
              <a:t>               It </a:t>
            </a:r>
            <a:r>
              <a:rPr lang="en-US" sz="2200" dirty="0"/>
              <a:t>is useful when you want your development process to fork off into two different directions. For example, when you release version 5.0, you might want to create a branch so that development of 6.0 features can be kept separate from 5.0 </a:t>
            </a:r>
            <a:r>
              <a:rPr lang="en-US" sz="2200" dirty="0" smtClean="0"/>
              <a:t>bug-fixes.</a:t>
            </a: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28" y="286603"/>
            <a:ext cx="9144001" cy="1143991"/>
          </a:xfrm>
        </p:spPr>
        <p:txBody>
          <a:bodyPr/>
          <a:lstStyle/>
          <a:p>
            <a:r>
              <a:rPr lang="en-US" dirty="0" smtClean="0"/>
              <a:t>Subversions(SVN) VS </a:t>
            </a:r>
            <a:r>
              <a:rPr lang="en-US" dirty="0" err="1" smtClean="0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12470"/>
              </p:ext>
            </p:extLst>
          </p:nvPr>
        </p:nvGraphicFramePr>
        <p:xfrm>
          <a:off x="1224116" y="1976283"/>
          <a:ext cx="9497961" cy="376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637"/>
                <a:gridCol w="4707324"/>
              </a:tblGrid>
              <a:tr h="42848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bg1"/>
                          </a:solidFill>
                        </a:rPr>
                        <a:t>SVN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endParaRPr 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8480"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 version control system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version control system</a:t>
                      </a:r>
                      <a:endParaRPr lang="en-US" sz="2200" b="1" dirty="0"/>
                    </a:p>
                  </a:txBody>
                  <a:tcPr/>
                </a:tc>
              </a:tr>
              <a:tr h="1071199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performs well</a:t>
                      </a:r>
                      <a:r>
                        <a:rPr lang="en-US" sz="2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l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arge binary files or with very large code bases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200" b="0" dirty="0" smtClean="0"/>
                        <a:t>Storing large binary files in Git is problematic  although there are workarounds for storing large binary files.</a:t>
                      </a:r>
                    </a:p>
                  </a:txBody>
                  <a:tcPr/>
                </a:tc>
              </a:tr>
              <a:tr h="1392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Branching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based on directories inside the repository. Merging branches in SVN can cause problems if directories are renamed inside a branch.</a:t>
                      </a:r>
                      <a:endParaRPr lang="en-US" sz="2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200" b="0" dirty="0" smtClean="0"/>
                        <a:t>Branching is easier and lighter in Git than in SVN. This is because a branch in Git is basically just a reference to a commit in the local repository.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484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Configuration Management </vt:lpstr>
      <vt:lpstr>Why software configuration management is needed?</vt:lpstr>
      <vt:lpstr>Goals of using configuration management</vt:lpstr>
      <vt:lpstr>Popular Configuration Management Tools</vt:lpstr>
      <vt:lpstr>What is Subversion(SVN)?</vt:lpstr>
      <vt:lpstr>  Version Control Terminologies </vt:lpstr>
      <vt:lpstr>  Version Control Terminologies </vt:lpstr>
      <vt:lpstr>  Version Control Terminologies </vt:lpstr>
      <vt:lpstr>Subversions(SVN) VS Git</vt:lpstr>
      <vt:lpstr>Subversions(SVN) VS Git</vt:lpstr>
      <vt:lpstr>Tortoise SVN</vt:lpstr>
      <vt:lpstr>Tortoise SVN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Tool</dc:title>
  <dc:creator>User</dc:creator>
  <cp:lastModifiedBy>Comet</cp:lastModifiedBy>
  <cp:revision>22</cp:revision>
  <dcterms:created xsi:type="dcterms:W3CDTF">2017-07-28T11:01:38Z</dcterms:created>
  <dcterms:modified xsi:type="dcterms:W3CDTF">2017-08-01T07:47:24Z</dcterms:modified>
</cp:coreProperties>
</file>