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3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94" r:id="rId13"/>
    <p:sldId id="276" r:id="rId14"/>
    <p:sldId id="265" r:id="rId15"/>
    <p:sldId id="266" r:id="rId16"/>
    <p:sldId id="267" r:id="rId17"/>
    <p:sldId id="289" r:id="rId18"/>
    <p:sldId id="291" r:id="rId19"/>
    <p:sldId id="290" r:id="rId20"/>
    <p:sldId id="275" r:id="rId21"/>
    <p:sldId id="271" r:id="rId22"/>
    <p:sldId id="272" r:id="rId23"/>
    <p:sldId id="277" r:id="rId24"/>
    <p:sldId id="278" r:id="rId25"/>
    <p:sldId id="279" r:id="rId26"/>
    <p:sldId id="280" r:id="rId27"/>
    <p:sldId id="281" r:id="rId28"/>
    <p:sldId id="282" r:id="rId29"/>
    <p:sldId id="273" r:id="rId30"/>
    <p:sldId id="283" r:id="rId31"/>
    <p:sldId id="284" r:id="rId32"/>
    <p:sldId id="285" r:id="rId33"/>
    <p:sldId id="286" r:id="rId34"/>
    <p:sldId id="287" r:id="rId35"/>
    <p:sldId id="288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E1C122-9A9F-475C-B6E0-2D6E95D0629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DA5F0-AC99-42A7-BEEC-0AB7983DAA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E1C122-9A9F-475C-B6E0-2D6E95D0629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DA5F0-AC99-42A7-BEEC-0AB7983DA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E1C122-9A9F-475C-B6E0-2D6E95D0629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DA5F0-AC99-42A7-BEEC-0AB7983DA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E1C122-9A9F-475C-B6E0-2D6E95D0629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DA5F0-AC99-42A7-BEEC-0AB7983DA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E1C122-9A9F-475C-B6E0-2D6E95D0629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DA5F0-AC99-42A7-BEEC-0AB7983DAA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E1C122-9A9F-475C-B6E0-2D6E95D0629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DA5F0-AC99-42A7-BEEC-0AB7983DA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E1C122-9A9F-475C-B6E0-2D6E95D0629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DA5F0-AC99-42A7-BEEC-0AB7983DA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E1C122-9A9F-475C-B6E0-2D6E95D0629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DA5F0-AC99-42A7-BEEC-0AB7983DA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E1C122-9A9F-475C-B6E0-2D6E95D0629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DA5F0-AC99-42A7-BEEC-0AB7983DAA3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E1C122-9A9F-475C-B6E0-2D6E95D0629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DA5F0-AC99-42A7-BEEC-0AB7983DAA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E1C122-9A9F-475C-B6E0-2D6E95D0629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DA5F0-AC99-42A7-BEEC-0AB7983DAA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5E1C122-9A9F-475C-B6E0-2D6E95D06293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A6DA5F0-AC99-42A7-BEEC-0AB7983DAA3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600199"/>
          </a:xfrm>
        </p:spPr>
        <p:txBody>
          <a:bodyPr/>
          <a:lstStyle/>
          <a:p>
            <a:r>
              <a:rPr lang="en-US" dirty="0" smtClean="0"/>
              <a:t>Configuration Management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838200"/>
          </a:xfrm>
        </p:spPr>
        <p:txBody>
          <a:bodyPr/>
          <a:lstStyle/>
          <a:p>
            <a:r>
              <a:rPr lang="en-US" dirty="0" smtClean="0"/>
              <a:t>Group-10 BIS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200400"/>
            <a:ext cx="4953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&amp; Remote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A "local" repository resides on your local computer  as a ".</a:t>
            </a:r>
            <a:r>
              <a:rPr lang="en-US" sz="2800" dirty="0" err="1" smtClean="0"/>
              <a:t>git</a:t>
            </a:r>
            <a:r>
              <a:rPr lang="en-US" sz="2800" dirty="0" smtClean="0"/>
              <a:t>" folder inside your project's root folder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 You are the only person that can work with this repository, by committing changes to it</a:t>
            </a:r>
          </a:p>
          <a:p>
            <a:endParaRPr lang="en-US" sz="2800" dirty="0" smtClean="0"/>
          </a:p>
          <a:p>
            <a:r>
              <a:rPr lang="en-US" sz="2800" dirty="0" smtClean="0"/>
              <a:t>A “Remote” repository typically located on a remote server on the internet or in your local network</a:t>
            </a:r>
          </a:p>
          <a:p>
            <a:endParaRPr lang="en-US" sz="2800" dirty="0" smtClean="0"/>
          </a:p>
          <a:p>
            <a:r>
              <a:rPr lang="en-US" sz="2800" dirty="0" smtClean="0"/>
              <a:t>No working directory but it exclusively consists of the ".</a:t>
            </a:r>
            <a:r>
              <a:rPr lang="en-US" sz="2800" dirty="0" err="1" smtClean="0"/>
              <a:t>git</a:t>
            </a:r>
            <a:r>
              <a:rPr lang="en-US" sz="2800" dirty="0" smtClean="0"/>
              <a:t>" repository  folder.</a:t>
            </a:r>
          </a:p>
          <a:p>
            <a:endParaRPr lang="en-US" sz="2800" dirty="0" smtClean="0"/>
          </a:p>
          <a:p>
            <a:r>
              <a:rPr lang="en-US" sz="2800" dirty="0" smtClean="0"/>
              <a:t>Teams are using remote repositories to share &amp; exchange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i="1" dirty="0" smtClean="0"/>
              <a:t>!!! In </a:t>
            </a:r>
            <a:r>
              <a:rPr lang="en-US" i="1" dirty="0" err="1" smtClean="0"/>
              <a:t>Git</a:t>
            </a:r>
            <a:r>
              <a:rPr lang="en-US" i="1" dirty="0" smtClean="0"/>
              <a:t>, the repository is just a simple hidden folder named ".</a:t>
            </a:r>
            <a:r>
              <a:rPr lang="en-US" i="1" dirty="0" err="1" smtClean="0"/>
              <a:t>git</a:t>
            </a:r>
            <a:r>
              <a:rPr lang="en-US" i="1" dirty="0" smtClean="0"/>
              <a:t>" in the root directory of your project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728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</a:t>
            </a:r>
            <a:r>
              <a:rPr lang="en-US" dirty="0" err="1" smtClean="0"/>
              <a:t>Repositoriess</a:t>
            </a:r>
            <a:endParaRPr lang="en-US" dirty="0"/>
          </a:p>
        </p:txBody>
      </p:sp>
      <p:pic>
        <p:nvPicPr>
          <p:cNvPr id="1026" name="Picture 2" descr="C:\Users\User\Downloads\Desktop\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1633537"/>
            <a:ext cx="74295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09800"/>
            <a:ext cx="5486400" cy="3048000"/>
          </a:xfrm>
        </p:spPr>
      </p:pic>
    </p:spTree>
    <p:extLst>
      <p:ext uri="{BB962C8B-B14F-4D97-AF65-F5344CB8AC3E}">
        <p14:creationId xmlns:p14="http://schemas.microsoft.com/office/powerpoint/2010/main" val="26714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"status" command=&gt; to get a list of all the changes you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performed since the last commit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7030A0"/>
                </a:solidFill>
              </a:rPr>
              <a:t> #</a:t>
            </a:r>
            <a:r>
              <a:rPr lang="en-US" sz="2400" dirty="0" err="1" smtClean="0">
                <a:solidFill>
                  <a:srgbClr val="7030A0"/>
                </a:solidFill>
              </a:rPr>
              <a:t>git</a:t>
            </a:r>
            <a:r>
              <a:rPr lang="en-US" sz="2400" dirty="0" smtClean="0">
                <a:solidFill>
                  <a:srgbClr val="7030A0"/>
                </a:solidFill>
              </a:rPr>
              <a:t> status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"log" command=&gt;lists all the commits that were saved    </a:t>
            </a:r>
          </a:p>
          <a:p>
            <a:pPr marL="82296" indent="0">
              <a:buNone/>
            </a:pPr>
            <a:r>
              <a:rPr lang="en-US" sz="2400" dirty="0" smtClean="0"/>
              <a:t>                           in chronological order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7030A0"/>
                </a:solidFill>
              </a:rPr>
              <a:t>#</a:t>
            </a:r>
            <a:r>
              <a:rPr lang="en-US" sz="2400" dirty="0" err="1" smtClean="0">
                <a:solidFill>
                  <a:srgbClr val="7030A0"/>
                </a:solidFill>
              </a:rPr>
              <a:t>git</a:t>
            </a:r>
            <a:r>
              <a:rPr lang="en-US" sz="2400" dirty="0" smtClean="0">
                <a:solidFill>
                  <a:srgbClr val="7030A0"/>
                </a:solidFill>
              </a:rPr>
              <a:t> log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display detail changes in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76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#</a:t>
            </a:r>
            <a:r>
              <a:rPr lang="en-US" sz="2000" dirty="0" err="1" smtClean="0">
                <a:solidFill>
                  <a:srgbClr val="7030A0"/>
                </a:solidFill>
              </a:rPr>
              <a:t>git</a:t>
            </a:r>
            <a:r>
              <a:rPr lang="en-US" sz="2000" dirty="0" smtClean="0">
                <a:solidFill>
                  <a:srgbClr val="7030A0"/>
                </a:solidFill>
              </a:rPr>
              <a:t> log -p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commit 2dfe283e6c81ca48d6edc1574b1f2d4d84ae7fa1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Author: Tobias </a:t>
            </a:r>
            <a:r>
              <a:rPr lang="en-US" sz="2000" dirty="0" err="1" smtClean="0">
                <a:solidFill>
                  <a:srgbClr val="7030A0"/>
                </a:solidFill>
              </a:rPr>
              <a:t>Günther</a:t>
            </a:r>
            <a:r>
              <a:rPr lang="en-US" sz="2000" dirty="0" smtClean="0">
                <a:solidFill>
                  <a:srgbClr val="7030A0"/>
                </a:solidFill>
              </a:rPr>
              <a:t> &lt;support@learn-git.com&gt;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Date: Fri Jul 26 10:52:04 2013 +0200</a:t>
            </a: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       Implement the new login box</a:t>
            </a: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diff --</a:t>
            </a:r>
            <a:r>
              <a:rPr lang="en-US" sz="2000" dirty="0" err="1" smtClean="0">
                <a:solidFill>
                  <a:srgbClr val="7030A0"/>
                </a:solidFill>
              </a:rPr>
              <a:t>git</a:t>
            </a:r>
            <a:r>
              <a:rPr lang="en-US" sz="2000" dirty="0" smtClean="0">
                <a:solidFill>
                  <a:srgbClr val="7030A0"/>
                </a:solidFill>
              </a:rPr>
              <a:t> a/</a:t>
            </a:r>
            <a:r>
              <a:rPr lang="en-US" sz="2000" dirty="0" err="1" smtClean="0">
                <a:solidFill>
                  <a:srgbClr val="7030A0"/>
                </a:solidFill>
              </a:rPr>
              <a:t>css</a:t>
            </a:r>
            <a:r>
              <a:rPr lang="en-US" sz="2000" dirty="0" smtClean="0">
                <a:solidFill>
                  <a:srgbClr val="7030A0"/>
                </a:solidFill>
              </a:rPr>
              <a:t>/about.css b/</a:t>
            </a:r>
            <a:r>
              <a:rPr lang="en-US" sz="2000" dirty="0" err="1" smtClean="0">
                <a:solidFill>
                  <a:srgbClr val="7030A0"/>
                </a:solidFill>
              </a:rPr>
              <a:t>css</a:t>
            </a:r>
            <a:r>
              <a:rPr lang="en-US" sz="2000" dirty="0" smtClean="0">
                <a:solidFill>
                  <a:srgbClr val="7030A0"/>
                </a:solidFill>
              </a:rPr>
              <a:t>/about.css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index e69de29..4b5800f 100644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--- a/</a:t>
            </a:r>
            <a:r>
              <a:rPr lang="en-US" sz="2000" dirty="0" err="1" smtClean="0">
                <a:solidFill>
                  <a:srgbClr val="7030A0"/>
                </a:solidFill>
              </a:rPr>
              <a:t>css</a:t>
            </a:r>
            <a:r>
              <a:rPr lang="en-US" sz="2000" dirty="0" smtClean="0">
                <a:solidFill>
                  <a:srgbClr val="7030A0"/>
                </a:solidFill>
              </a:rPr>
              <a:t>/about.css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……..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       &lt;html&gt;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              ………..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                   &lt;/head&gt;</a:t>
            </a:r>
          </a:p>
          <a:p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File to Staging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Staging Area=&gt;</a:t>
            </a:r>
            <a:r>
              <a:rPr lang="en-US" sz="2600" dirty="0">
                <a:latin typeface="Calibri" pitchFamily="34" charset="0"/>
              </a:rPr>
              <a:t> </a:t>
            </a:r>
            <a:r>
              <a:rPr lang="en-US" sz="2600" dirty="0" smtClean="0">
                <a:latin typeface="Calibri" pitchFamily="34" charset="0"/>
              </a:rPr>
              <a:t>-one </a:t>
            </a:r>
            <a:r>
              <a:rPr lang="en-US" sz="2600" dirty="0">
                <a:latin typeface="Calibri" pitchFamily="34" charset="0"/>
              </a:rPr>
              <a:t>of </a:t>
            </a:r>
            <a:r>
              <a:rPr lang="en-US" sz="2600" dirty="0" err="1">
                <a:latin typeface="Calibri" pitchFamily="34" charset="0"/>
              </a:rPr>
              <a:t>Git's</a:t>
            </a:r>
            <a:r>
              <a:rPr lang="en-US" sz="2600" dirty="0">
                <a:latin typeface="Calibri" pitchFamily="34" charset="0"/>
              </a:rPr>
              <a:t> greatest features</a:t>
            </a:r>
          </a:p>
          <a:p>
            <a:pPr marL="0" indent="0">
              <a:buNone/>
            </a:pPr>
            <a:r>
              <a:rPr lang="en-US" sz="2600" dirty="0">
                <a:latin typeface="Calibri" pitchFamily="34" charset="0"/>
              </a:rPr>
              <a:t>                     </a:t>
            </a:r>
            <a:r>
              <a:rPr lang="en-US" sz="2600" dirty="0" smtClean="0">
                <a:latin typeface="Calibri" pitchFamily="34" charset="0"/>
              </a:rPr>
              <a:t>       -it </a:t>
            </a:r>
            <a:r>
              <a:rPr lang="en-US" sz="2600" dirty="0">
                <a:latin typeface="Calibri" pitchFamily="34" charset="0"/>
              </a:rPr>
              <a:t>allows you to </a:t>
            </a:r>
            <a:r>
              <a:rPr lang="en-US" sz="2600" dirty="0" smtClean="0">
                <a:latin typeface="Calibri" pitchFamily="34" charset="0"/>
              </a:rPr>
              <a:t>determine which </a:t>
            </a:r>
            <a:r>
              <a:rPr lang="en-US" sz="2600" dirty="0">
                <a:latin typeface="Calibri" pitchFamily="34" charset="0"/>
              </a:rPr>
              <a:t>of </a:t>
            </a:r>
            <a:r>
              <a:rPr lang="en-US" sz="2600" dirty="0" smtClean="0">
                <a:latin typeface="Calibri" pitchFamily="34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alibri" pitchFamily="34" charset="0"/>
              </a:rPr>
              <a:t> </a:t>
            </a:r>
            <a:r>
              <a:rPr lang="en-US" sz="2600" dirty="0" smtClean="0">
                <a:latin typeface="Calibri" pitchFamily="34" charset="0"/>
              </a:rPr>
              <a:t>                            your local </a:t>
            </a:r>
            <a:r>
              <a:rPr lang="en-US" sz="2600" dirty="0">
                <a:latin typeface="Calibri" pitchFamily="34" charset="0"/>
              </a:rPr>
              <a:t>changes shall </a:t>
            </a:r>
            <a:r>
              <a:rPr lang="en-US" sz="2600" dirty="0" smtClean="0">
                <a:latin typeface="Calibri" pitchFamily="34" charset="0"/>
              </a:rPr>
              <a:t>be committed</a:t>
            </a:r>
            <a:endParaRPr lang="en-US" sz="26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# </a:t>
            </a:r>
            <a:r>
              <a:rPr lang="en-US" dirty="0" err="1" smtClean="0">
                <a:solidFill>
                  <a:srgbClr val="7030A0"/>
                </a:solidFill>
              </a:rPr>
              <a:t>git</a:t>
            </a:r>
            <a:r>
              <a:rPr lang="en-US" dirty="0" smtClean="0">
                <a:solidFill>
                  <a:srgbClr val="7030A0"/>
                </a:solidFill>
              </a:rPr>
              <a:t> add –A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#</a:t>
            </a:r>
            <a:r>
              <a:rPr lang="en-US" dirty="0" err="1" smtClean="0">
                <a:solidFill>
                  <a:srgbClr val="7030A0"/>
                </a:solidFill>
              </a:rPr>
              <a:t>git</a:t>
            </a:r>
            <a:r>
              <a:rPr lang="en-US" dirty="0" smtClean="0">
                <a:solidFill>
                  <a:srgbClr val="7030A0"/>
                </a:solidFill>
              </a:rPr>
              <a:t> status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3359237"/>
            <a:ext cx="5029201" cy="35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Status of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600" dirty="0" smtClean="0"/>
              <a:t>Untracked=&gt; not under version control and VCS  doesn't watch for (or "track") changes to this file</a:t>
            </a:r>
          </a:p>
          <a:p>
            <a:endParaRPr lang="en-US" sz="2600" dirty="0" smtClean="0"/>
          </a:p>
          <a:p>
            <a:r>
              <a:rPr lang="en-US" sz="2600" dirty="0" smtClean="0"/>
              <a:t>Tracked     =&gt; already under version control and  </a:t>
            </a:r>
            <a:r>
              <a:rPr lang="en-US" sz="2600" dirty="0" err="1" smtClean="0"/>
              <a:t>Git</a:t>
            </a:r>
            <a:r>
              <a:rPr lang="en-US" sz="2600" dirty="0" smtClean="0"/>
              <a:t> watches these files for changes and allows you to commit or discard them</a:t>
            </a:r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000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Categories of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"</a:t>
            </a:r>
            <a:r>
              <a:rPr lang="en-US" sz="2400" dirty="0" smtClean="0"/>
              <a:t>Changes not staged for commit"</a:t>
            </a:r>
          </a:p>
          <a:p>
            <a:r>
              <a:rPr lang="en-US" sz="2400" dirty="0" smtClean="0"/>
              <a:t>"Changes to be committed"</a:t>
            </a:r>
          </a:p>
          <a:p>
            <a:r>
              <a:rPr lang="en-US" sz="2400" dirty="0" smtClean="0"/>
              <a:t>"Untracked files“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# On branch master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# Changes not staged for commit:(use "</a:t>
            </a:r>
            <a:r>
              <a:rPr lang="en-US" dirty="0" err="1" smtClean="0">
                <a:solidFill>
                  <a:srgbClr val="7030A0"/>
                </a:solidFill>
              </a:rPr>
              <a:t>git</a:t>
            </a:r>
            <a:r>
              <a:rPr lang="en-US" dirty="0" smtClean="0">
                <a:solidFill>
                  <a:srgbClr val="7030A0"/>
                </a:solidFill>
              </a:rPr>
              <a:t> add/</a:t>
            </a:r>
            <a:r>
              <a:rPr lang="en-US" dirty="0" err="1" smtClean="0">
                <a:solidFill>
                  <a:srgbClr val="7030A0"/>
                </a:solidFill>
              </a:rPr>
              <a:t>rm</a:t>
            </a:r>
            <a:r>
              <a:rPr lang="en-US" dirty="0" smtClean="0">
                <a:solidFill>
                  <a:srgbClr val="7030A0"/>
                </a:solidFill>
              </a:rPr>
              <a:t> &lt;file&gt;... " to update what will be committed)(use "</a:t>
            </a:r>
            <a:r>
              <a:rPr lang="en-US" dirty="0" err="1" smtClean="0">
                <a:solidFill>
                  <a:srgbClr val="7030A0"/>
                </a:solidFill>
              </a:rPr>
              <a:t>git</a:t>
            </a:r>
            <a:r>
              <a:rPr lang="en-US" dirty="0" smtClean="0">
                <a:solidFill>
                  <a:srgbClr val="7030A0"/>
                </a:solidFill>
              </a:rPr>
              <a:t> checkout -- &lt;file&gt;..." to discard changes in working directory)</a:t>
            </a: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  modified:   </a:t>
            </a:r>
            <a:r>
              <a:rPr lang="en-US" dirty="0" err="1" smtClean="0">
                <a:solidFill>
                  <a:srgbClr val="7030A0"/>
                </a:solidFill>
              </a:rPr>
              <a:t>css</a:t>
            </a:r>
            <a:r>
              <a:rPr lang="en-US" dirty="0" smtClean="0">
                <a:solidFill>
                  <a:srgbClr val="7030A0"/>
                </a:solidFill>
              </a:rPr>
              <a:t>/about.css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   modified:   </a:t>
            </a:r>
            <a:r>
              <a:rPr lang="en-US" dirty="0" err="1" smtClean="0">
                <a:solidFill>
                  <a:srgbClr val="7030A0"/>
                </a:solidFill>
              </a:rPr>
              <a:t>css</a:t>
            </a:r>
            <a:r>
              <a:rPr lang="en-US" dirty="0" smtClean="0">
                <a:solidFill>
                  <a:srgbClr val="7030A0"/>
                </a:solidFill>
              </a:rPr>
              <a:t>/general.css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   deleted:    error.html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   modified:   imprint.html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   modified:   index.html</a:t>
            </a: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# Untracked files:(use "</a:t>
            </a:r>
            <a:r>
              <a:rPr lang="en-US" dirty="0" err="1" smtClean="0">
                <a:solidFill>
                  <a:srgbClr val="7030A0"/>
                </a:solidFill>
              </a:rPr>
              <a:t>git</a:t>
            </a:r>
            <a:r>
              <a:rPr lang="en-US" dirty="0" smtClean="0">
                <a:solidFill>
                  <a:srgbClr val="7030A0"/>
                </a:solidFill>
              </a:rPr>
              <a:t> add &lt;file&gt;..." to include in what will be committed)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      new-page.html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    no changes added to commit (use "</a:t>
            </a:r>
            <a:r>
              <a:rPr lang="en-US" dirty="0" err="1" smtClean="0">
                <a:solidFill>
                  <a:srgbClr val="7030A0"/>
                </a:solidFill>
              </a:rPr>
              <a:t>git</a:t>
            </a:r>
            <a:r>
              <a:rPr lang="en-US" dirty="0" smtClean="0">
                <a:solidFill>
                  <a:srgbClr val="7030A0"/>
                </a:solidFill>
              </a:rPr>
              <a:t> add" and/or "</a:t>
            </a:r>
            <a:r>
              <a:rPr lang="en-US" dirty="0" err="1" smtClean="0">
                <a:solidFill>
                  <a:srgbClr val="7030A0"/>
                </a:solidFill>
              </a:rPr>
              <a:t>git</a:t>
            </a:r>
            <a:r>
              <a:rPr lang="en-US" dirty="0" smtClean="0">
                <a:solidFill>
                  <a:srgbClr val="7030A0"/>
                </a:solidFill>
              </a:rPr>
              <a:t> commit -a")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33400"/>
            <a:ext cx="7499350" cy="5575262"/>
          </a:xfrm>
        </p:spPr>
      </p:pic>
    </p:spTree>
    <p:extLst>
      <p:ext uri="{BB962C8B-B14F-4D97-AF65-F5344CB8AC3E}">
        <p14:creationId xmlns:p14="http://schemas.microsoft.com/office/powerpoint/2010/main" val="2720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File From Staging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r>
              <a:rPr lang="en-US" dirty="0" err="1" smtClean="0">
                <a:solidFill>
                  <a:srgbClr val="7030A0"/>
                </a:solidFill>
                <a:latin typeface="Calibri" pitchFamily="34" charset="0"/>
              </a:rPr>
              <a:t>git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reset</a:t>
            </a:r>
          </a:p>
          <a:p>
            <a:pPr marL="82296" indent="0">
              <a:buNone/>
            </a:pP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r>
              <a:rPr lang="en-US" dirty="0" err="1" smtClean="0">
                <a:solidFill>
                  <a:srgbClr val="7030A0"/>
                </a:solidFill>
                <a:latin typeface="Calibri" pitchFamily="34" charset="0"/>
              </a:rPr>
              <a:t>git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status</a:t>
            </a:r>
            <a:endParaRPr lang="en-US" dirty="0">
              <a:solidFill>
                <a:srgbClr val="7030A0"/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09576"/>
            <a:ext cx="6887537" cy="392484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452255" y="3048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667000" y="6019800"/>
            <a:ext cx="1371600" cy="514624"/>
          </a:xfrm>
          <a:prstGeom prst="arc">
            <a:avLst>
              <a:gd name="adj1" fmla="val 7334400"/>
              <a:gd name="adj2" fmla="val 17276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195945" y="57912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in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Every commit item consists 4 metadata:</a:t>
            </a:r>
          </a:p>
          <a:p>
            <a:pPr marL="0" indent="0">
              <a:buNone/>
            </a:pPr>
            <a:r>
              <a:rPr lang="en-US" sz="2400" dirty="0" smtClean="0"/>
              <a:t>       -Commit Hash(unique identifier: a 40-character checksum 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-Author Name &amp; Email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-Date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-Commit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record the removal of "error.html" in the next commit: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rgbClr val="7030A0"/>
                </a:solidFill>
              </a:rPr>
              <a:t>#</a:t>
            </a:r>
            <a:r>
              <a:rPr lang="en-US" dirty="0" err="1" smtClean="0">
                <a:solidFill>
                  <a:srgbClr val="7030A0"/>
                </a:solidFill>
              </a:rPr>
              <a:t>git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rm</a:t>
            </a:r>
            <a:r>
              <a:rPr lang="en-US" dirty="0" smtClean="0">
                <a:solidFill>
                  <a:srgbClr val="7030A0"/>
                </a:solidFill>
              </a:rPr>
              <a:t> error.html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8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Remote 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86000"/>
            <a:ext cx="6248400" cy="1524000"/>
          </a:xfrm>
        </p:spPr>
      </p:pic>
    </p:spTree>
    <p:extLst>
      <p:ext uri="{BB962C8B-B14F-4D97-AF65-F5344CB8AC3E}">
        <p14:creationId xmlns:p14="http://schemas.microsoft.com/office/powerpoint/2010/main" val="23576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52600"/>
            <a:ext cx="6804734" cy="48006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1752600" y="1981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14286" y="38735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86600" y="5867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Viewing Info About Remote Repo: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81200"/>
            <a:ext cx="3353268" cy="7240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3124200"/>
            <a:ext cx="9144000" cy="247160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4636" y="3352800"/>
            <a:ext cx="1794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0" y="3581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0" y="3810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80929"/>
            <a:ext cx="3448308" cy="3343742"/>
          </a:xfrm>
        </p:spPr>
      </p:pic>
      <p:sp>
        <p:nvSpPr>
          <p:cNvPr id="5" name="Arc 4"/>
          <p:cNvSpPr/>
          <p:nvPr/>
        </p:nvSpPr>
        <p:spPr>
          <a:xfrm>
            <a:off x="2590800" y="3352800"/>
            <a:ext cx="1371600" cy="381000"/>
          </a:xfrm>
          <a:prstGeom prst="arc">
            <a:avLst>
              <a:gd name="adj1" fmla="val 78979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81051"/>
            <a:ext cx="3429000" cy="3343497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>
            <a:off x="5596618" y="3352800"/>
            <a:ext cx="1371600" cy="266700"/>
          </a:xfrm>
          <a:prstGeom prst="arc">
            <a:avLst>
              <a:gd name="adj1" fmla="val 78979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9418" y="5105400"/>
            <a:ext cx="563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git</a:t>
            </a:r>
            <a:r>
              <a:rPr lang="en-US" dirty="0"/>
              <a:t> push" makes sure that everybody has always access to the latest developments. And, as a bonus, it can serve as your remote backup.</a:t>
            </a:r>
          </a:p>
        </p:txBody>
      </p:sp>
    </p:spTree>
    <p:extLst>
      <p:ext uri="{BB962C8B-B14F-4D97-AF65-F5344CB8AC3E}">
        <p14:creationId xmlns:p14="http://schemas.microsoft.com/office/powerpoint/2010/main" val="396414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90600"/>
          </a:xfrm>
        </p:spPr>
        <p:txBody>
          <a:bodyPr/>
          <a:lstStyle/>
          <a:p>
            <a:r>
              <a:rPr lang="en-US" dirty="0" smtClean="0"/>
              <a:t>Pushing Changes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400"/>
            <a:ext cx="4267200" cy="13716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23" y="1176225"/>
            <a:ext cx="3200400" cy="298155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209680"/>
            <a:ext cx="7068537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9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and Push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24000"/>
            <a:ext cx="3143689" cy="76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28900"/>
            <a:ext cx="7059011" cy="365811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447800" y="3837709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47800" y="2871355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47800" y="4343400"/>
            <a:ext cx="25146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 of </a:t>
            </a:r>
            <a:r>
              <a:rPr lang="en-US" sz="2400" dirty="0" err="1" smtClean="0"/>
              <a:t>Git’s</a:t>
            </a:r>
            <a:r>
              <a:rPr lang="en-US" sz="2400" dirty="0" smtClean="0"/>
              <a:t> most powerful features</a:t>
            </a:r>
          </a:p>
          <a:p>
            <a:endParaRPr lang="en-US" sz="2400" dirty="0" smtClean="0"/>
          </a:p>
          <a:p>
            <a:r>
              <a:rPr lang="en-US" sz="2400" dirty="0" smtClean="0"/>
              <a:t>the perfect tool to help you avoid mixing up different lines of development</a:t>
            </a:r>
          </a:p>
          <a:p>
            <a:endParaRPr lang="en-US" sz="2400" dirty="0" smtClean="0"/>
          </a:p>
          <a:p>
            <a:pPr marL="82296" indent="0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45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Hsu </a:t>
            </a:r>
            <a:r>
              <a:rPr lang="en-US" dirty="0" err="1" smtClean="0"/>
              <a:t>Yie</a:t>
            </a:r>
            <a:r>
              <a:rPr lang="en-US" dirty="0" smtClean="0"/>
              <a:t> </a:t>
            </a:r>
            <a:r>
              <a:rPr lang="en-US" dirty="0" err="1" smtClean="0"/>
              <a:t>Oo</a:t>
            </a:r>
            <a:r>
              <a:rPr lang="en-US" dirty="0" smtClean="0"/>
              <a:t> (4BIS-29)</a:t>
            </a:r>
          </a:p>
          <a:p>
            <a:r>
              <a:rPr lang="en-US" dirty="0" smtClean="0"/>
              <a:t>May Thin </a:t>
            </a:r>
            <a:r>
              <a:rPr lang="en-US" dirty="0" err="1" smtClean="0"/>
              <a:t>Khaing</a:t>
            </a:r>
            <a:r>
              <a:rPr lang="en-US" dirty="0" smtClean="0"/>
              <a:t> (4BIS-30)</a:t>
            </a:r>
          </a:p>
          <a:p>
            <a:r>
              <a:rPr lang="en-US" dirty="0" err="1" smtClean="0"/>
              <a:t>Khaing</a:t>
            </a:r>
            <a:r>
              <a:rPr lang="en-US" dirty="0" smtClean="0"/>
              <a:t> </a:t>
            </a:r>
            <a:r>
              <a:rPr lang="en-US" dirty="0" err="1" smtClean="0"/>
              <a:t>Yie</a:t>
            </a:r>
            <a:r>
              <a:rPr lang="en-US" dirty="0" smtClean="0"/>
              <a:t> Mon (4BIS-37)</a:t>
            </a:r>
          </a:p>
          <a:p>
            <a:r>
              <a:rPr lang="en-US" dirty="0" smtClean="0"/>
              <a:t>Su Mon </a:t>
            </a:r>
            <a:r>
              <a:rPr lang="en-US" dirty="0" err="1" smtClean="0"/>
              <a:t>Phyo</a:t>
            </a:r>
            <a:r>
              <a:rPr lang="en-US" dirty="0" smtClean="0"/>
              <a:t> (4BIS-40)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Branch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76400"/>
            <a:ext cx="3248479" cy="685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55" y="2611582"/>
            <a:ext cx="7001853" cy="341042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461655" y="2895600"/>
            <a:ext cx="2653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61655" y="4648200"/>
            <a:ext cx="2805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Commit, Push Branch to Remote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752600"/>
            <a:ext cx="3753374" cy="76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55" y="2819400"/>
            <a:ext cx="7163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/>
          <a:lstStyle/>
          <a:p>
            <a:r>
              <a:rPr lang="en-US" dirty="0" smtClean="0"/>
              <a:t>Merging Branch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1"/>
            <a:ext cx="4534533" cy="1752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797184"/>
            <a:ext cx="7154274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7220958" cy="4191000"/>
          </a:xfrm>
        </p:spPr>
      </p:pic>
    </p:spTree>
    <p:extLst>
      <p:ext uri="{BB962C8B-B14F-4D97-AF65-F5344CB8AC3E}">
        <p14:creationId xmlns:p14="http://schemas.microsoft.com/office/powerpoint/2010/main" val="11177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Branch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86000"/>
            <a:ext cx="4658375" cy="1905000"/>
          </a:xfrm>
        </p:spPr>
      </p:pic>
    </p:spTree>
    <p:extLst>
      <p:ext uri="{BB962C8B-B14F-4D97-AF65-F5344CB8AC3E}">
        <p14:creationId xmlns:p14="http://schemas.microsoft.com/office/powerpoint/2010/main" val="11035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914400"/>
          </a:xfrm>
        </p:spPr>
        <p:txBody>
          <a:bodyPr/>
          <a:lstStyle/>
          <a:p>
            <a:r>
              <a:rPr lang="en-US" dirty="0" smtClean="0"/>
              <a:t>Deleting Branch 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73" y="1143000"/>
            <a:ext cx="5824314" cy="5486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1981200" y="17526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2004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</p:cNvCxnSpPr>
          <p:nvPr/>
        </p:nvCxnSpPr>
        <p:spPr>
          <a:xfrm>
            <a:off x="1974273" y="3886200"/>
            <a:ext cx="1378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4273" y="5715000"/>
            <a:ext cx="3283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0"/>
            <a:ext cx="7498080" cy="3733800"/>
          </a:xfrm>
        </p:spPr>
        <p:txBody>
          <a:bodyPr/>
          <a:lstStyle/>
          <a:p>
            <a:r>
              <a:rPr lang="en-US" dirty="0" smtClean="0"/>
              <a:t>Thank You, All….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CM tool?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what make implementing and enforcing these changes possible</a:t>
            </a:r>
          </a:p>
          <a:p>
            <a:endParaRPr lang="en-US" sz="2400" dirty="0" smtClean="0"/>
          </a:p>
          <a:p>
            <a:r>
              <a:rPr lang="en-US" sz="2400" dirty="0"/>
              <a:t>e</a:t>
            </a:r>
            <a:r>
              <a:rPr lang="en-US" sz="2400" dirty="0" smtClean="0"/>
              <a:t>ach tool is unique, but they all provide some level of support for important  features</a:t>
            </a:r>
          </a:p>
          <a:p>
            <a:endParaRPr lang="en-US" sz="2400" dirty="0"/>
          </a:p>
          <a:p>
            <a:r>
              <a:rPr lang="en-US" sz="2400" dirty="0" smtClean="0"/>
              <a:t>Properties: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-Enforcement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- Version control friendly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-Enables change control processes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- Abstraction(same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 can be used in diff OS)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93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Tower?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- the best </a:t>
            </a:r>
            <a:r>
              <a:rPr lang="en-US" sz="2400" dirty="0" err="1" smtClean="0"/>
              <a:t>Git</a:t>
            </a:r>
            <a:r>
              <a:rPr lang="en-US" sz="2400" dirty="0" smtClean="0"/>
              <a:t> client for Mac and Windows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help over 80,000 users in companies like Apple,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Google, Amazon, Twitter, and </a:t>
            </a:r>
            <a:r>
              <a:rPr lang="en-US" sz="2400" dirty="0" err="1" smtClean="0"/>
              <a:t>Ebay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-can use with GUI or CLI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9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 is independent of the kind of project / technology / framework you're working with</a:t>
            </a:r>
          </a:p>
          <a:p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lso, don't confuse a VCS with a backup or a deployment system</a:t>
            </a:r>
          </a:p>
          <a:p>
            <a:endParaRPr lang="en-US" sz="2400" dirty="0"/>
          </a:p>
          <a:p>
            <a:r>
              <a:rPr lang="en-US" sz="2400" dirty="0" smtClean="0"/>
              <a:t>records the changes you make to your project's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VCS?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048" y="1447800"/>
            <a:ext cx="671945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Collaboration</a:t>
            </a:r>
          </a:p>
          <a:p>
            <a:endParaRPr lang="en-US" sz="2400" dirty="0" smtClean="0"/>
          </a:p>
          <a:p>
            <a:r>
              <a:rPr lang="en-US" sz="2400" dirty="0" smtClean="0"/>
              <a:t>Storing Versions (Properly)_without a VCS, this becomes tedious and confusing very quickly:</a:t>
            </a:r>
          </a:p>
          <a:p>
            <a:endParaRPr lang="en-US" sz="2400" dirty="0" smtClean="0"/>
          </a:p>
          <a:p>
            <a:r>
              <a:rPr lang="en-US" sz="2400" dirty="0" smtClean="0"/>
              <a:t>Restoring Previous Versions</a:t>
            </a:r>
          </a:p>
          <a:p>
            <a:endParaRPr lang="en-US" sz="2400" dirty="0" smtClean="0"/>
          </a:p>
          <a:p>
            <a:r>
              <a:rPr lang="en-US" sz="2400" dirty="0" smtClean="0"/>
              <a:t>Understanding What Happened</a:t>
            </a:r>
          </a:p>
          <a:p>
            <a:endParaRPr lang="en-US" sz="2400" dirty="0" smtClean="0"/>
          </a:p>
          <a:p>
            <a:r>
              <a:rPr lang="en-US" sz="2400" dirty="0" smtClean="0"/>
              <a:t>Backup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262745"/>
            <a:ext cx="342956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Setting Up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685800"/>
            <a:ext cx="7497907" cy="304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Installing </a:t>
            </a:r>
            <a:r>
              <a:rPr lang="en-US" sz="2400" dirty="0" err="1" smtClean="0"/>
              <a:t>Git</a:t>
            </a:r>
            <a:r>
              <a:rPr lang="en-US" sz="2400" dirty="0" smtClean="0"/>
              <a:t> on Windows( git-for-windows.github.io)</a:t>
            </a:r>
          </a:p>
          <a:p>
            <a:endParaRPr lang="en-US" sz="2400" dirty="0"/>
          </a:p>
          <a:p>
            <a:r>
              <a:rPr lang="en-US" sz="2400" dirty="0" smtClean="0"/>
              <a:t>Download and install Tower.exe</a:t>
            </a:r>
          </a:p>
          <a:p>
            <a:endParaRPr lang="en-US" sz="2400" dirty="0" smtClean="0"/>
          </a:p>
          <a:p>
            <a:r>
              <a:rPr lang="en-US" sz="2400" dirty="0" smtClean="0"/>
              <a:t>Configuring </a:t>
            </a:r>
            <a:r>
              <a:rPr lang="en-US" sz="2400" dirty="0" err="1" smtClean="0"/>
              <a:t>Git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#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--global user.name “</a:t>
            </a:r>
            <a:r>
              <a:rPr lang="en-US" sz="2400" dirty="0" err="1" smtClean="0"/>
              <a:t>Khaing</a:t>
            </a:r>
            <a:r>
              <a:rPr lang="en-US" sz="2400" dirty="0"/>
              <a:t> </a:t>
            </a:r>
            <a:r>
              <a:rPr lang="en-US" sz="2400" dirty="0" err="1" smtClean="0"/>
              <a:t>Yie</a:t>
            </a:r>
            <a:r>
              <a:rPr lang="en-US" sz="2400" dirty="0" smtClean="0"/>
              <a:t> Mon“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#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--global </a:t>
            </a:r>
            <a:r>
              <a:rPr lang="en-US" sz="2400" dirty="0" err="1" smtClean="0"/>
              <a:t>user.email</a:t>
            </a:r>
            <a:r>
              <a:rPr lang="en-US" sz="2400" dirty="0" smtClean="0"/>
              <a:t>  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“khaingyiemon97@gmail.com"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810000"/>
            <a:ext cx="44196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3598</TotalTime>
  <Words>827</Words>
  <Application>Microsoft Office PowerPoint</Application>
  <PresentationFormat>On-screen Show (4:3)</PresentationFormat>
  <Paragraphs>154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Solstice</vt:lpstr>
      <vt:lpstr>Configuration Management Tool</vt:lpstr>
      <vt:lpstr>PowerPoint Presentation</vt:lpstr>
      <vt:lpstr>Members</vt:lpstr>
      <vt:lpstr>What is CM tool?</vt:lpstr>
      <vt:lpstr>Tower</vt:lpstr>
      <vt:lpstr>What is VCS?</vt:lpstr>
      <vt:lpstr>What is VCS?</vt:lpstr>
      <vt:lpstr>Benefits</vt:lpstr>
      <vt:lpstr>Setting Up Git  </vt:lpstr>
      <vt:lpstr>Local &amp; Remote Repositories</vt:lpstr>
      <vt:lpstr>PowerPoint Presentation</vt:lpstr>
      <vt:lpstr>Creating New Repositoriess</vt:lpstr>
      <vt:lpstr>First Commit</vt:lpstr>
      <vt:lpstr>For Commit</vt:lpstr>
      <vt:lpstr>To display detail changes in commit</vt:lpstr>
      <vt:lpstr>Add File to Staging Area</vt:lpstr>
      <vt:lpstr>The Status of a File</vt:lpstr>
      <vt:lpstr>3 Categories of commit</vt:lpstr>
      <vt:lpstr>#git status</vt:lpstr>
      <vt:lpstr>Removing File From Staging Area</vt:lpstr>
      <vt:lpstr>Metadata in Commit</vt:lpstr>
      <vt:lpstr>To Remove</vt:lpstr>
      <vt:lpstr>Cloning a Remote Repository</vt:lpstr>
      <vt:lpstr>Cloning Cont’d</vt:lpstr>
      <vt:lpstr>Viewing Info About Remote Repo:</vt:lpstr>
      <vt:lpstr>Pushing Changes</vt:lpstr>
      <vt:lpstr>Pushing Changes</vt:lpstr>
      <vt:lpstr>Pull and Push</vt:lpstr>
      <vt:lpstr>Branching</vt:lpstr>
      <vt:lpstr>Create a Branch</vt:lpstr>
      <vt:lpstr>After Commit, Push Branch to Remote</vt:lpstr>
      <vt:lpstr>Merging Branch</vt:lpstr>
      <vt:lpstr>Merging Branch Cont’d</vt:lpstr>
      <vt:lpstr>Deleting Branch</vt:lpstr>
      <vt:lpstr>Deleting Branch Cont’d</vt:lpstr>
      <vt:lpstr>Thank You, All….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Management Tool</dc:title>
  <dc:creator>User</dc:creator>
  <cp:lastModifiedBy>User</cp:lastModifiedBy>
  <cp:revision>55</cp:revision>
  <dcterms:created xsi:type="dcterms:W3CDTF">2017-07-29T13:06:51Z</dcterms:created>
  <dcterms:modified xsi:type="dcterms:W3CDTF">2017-08-03T07:23:28Z</dcterms:modified>
</cp:coreProperties>
</file>