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1" r:id="rId1"/>
  </p:sldMasterIdLst>
  <p:sldIdLst>
    <p:sldId id="256" r:id="rId2"/>
    <p:sldId id="257" r:id="rId3"/>
    <p:sldId id="280" r:id="rId4"/>
    <p:sldId id="264" r:id="rId5"/>
    <p:sldId id="281" r:id="rId6"/>
    <p:sldId id="279" r:id="rId7"/>
    <p:sldId id="282" r:id="rId8"/>
    <p:sldId id="265" r:id="rId9"/>
    <p:sldId id="266" r:id="rId10"/>
    <p:sldId id="267" r:id="rId11"/>
    <p:sldId id="283" r:id="rId12"/>
    <p:sldId id="269" r:id="rId13"/>
    <p:sldId id="259" r:id="rId14"/>
    <p:sldId id="270" r:id="rId15"/>
    <p:sldId id="271" r:id="rId16"/>
    <p:sldId id="272" r:id="rId17"/>
    <p:sldId id="273" r:id="rId18"/>
    <p:sldId id="274" r:id="rId19"/>
    <p:sldId id="275" r:id="rId20"/>
    <p:sldId id="276" r:id="rId21"/>
    <p:sldId id="277" r:id="rId22"/>
    <p:sldId id="263" r:id="rId23"/>
    <p:sldId id="262" r:id="rId24"/>
    <p:sldId id="268" r:id="rId25"/>
    <p:sldId id="260" r:id="rId26"/>
    <p:sldId id="261"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DB7"/>
    <a:srgbClr val="227DAB"/>
    <a:srgbClr val="3EA2C8"/>
    <a:srgbClr val="217CAA"/>
    <a:srgbClr val="1C75A5"/>
    <a:srgbClr val="45ABCF"/>
    <a:srgbClr val="5096E1"/>
    <a:srgbClr val="3C85CA"/>
    <a:srgbClr val="1972A2"/>
    <a:srgbClr val="00A1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75"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28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85952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58040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12686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00010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175554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76486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6548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735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7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416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342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142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838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8591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804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436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586B75A-687E-405C-8A0B-8D00578BA2C3}" type="datetimeFigureOut">
              <a:rPr lang="en-US" smtClean="0"/>
              <a:pPr/>
              <a:t>8/6/2020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9044437"/>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1E7"/>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D6984A6-1D73-4BC3-B228-2C607B6FA55F}"/>
              </a:ext>
            </a:extLst>
          </p:cNvPr>
          <p:cNvSpPr txBox="1"/>
          <p:nvPr/>
        </p:nvSpPr>
        <p:spPr>
          <a:xfrm>
            <a:off x="4326765" y="1733726"/>
            <a:ext cx="1099930"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8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&amp;</a:t>
            </a:r>
          </a:p>
        </p:txBody>
      </p:sp>
      <p:sp>
        <p:nvSpPr>
          <p:cNvPr id="27" name="Oval 26">
            <a:extLst>
              <a:ext uri="{FF2B5EF4-FFF2-40B4-BE49-F238E27FC236}">
                <a16:creationId xmlns:a16="http://schemas.microsoft.com/office/drawing/2014/main" id="{76312F62-E893-466F-86DD-DC043B0EF46F}"/>
              </a:ext>
            </a:extLst>
          </p:cNvPr>
          <p:cNvSpPr/>
          <p:nvPr/>
        </p:nvSpPr>
        <p:spPr>
          <a:xfrm>
            <a:off x="1146037" y="1474572"/>
            <a:ext cx="2725309" cy="1669492"/>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Picture 28">
            <a:extLst>
              <a:ext uri="{FF2B5EF4-FFF2-40B4-BE49-F238E27FC236}">
                <a16:creationId xmlns:a16="http://schemas.microsoft.com/office/drawing/2014/main" id="{A0FFA9D3-47B8-45C5-9BE1-24E5B9145BFC}"/>
              </a:ext>
            </a:extLst>
          </p:cNvPr>
          <p:cNvPicPr>
            <a:picLocks noChangeAspect="1"/>
          </p:cNvPicPr>
          <p:nvPr/>
        </p:nvPicPr>
        <p:blipFill>
          <a:blip r:embed="rId2"/>
          <a:stretch>
            <a:fillRect/>
          </a:stretch>
        </p:blipFill>
        <p:spPr>
          <a:xfrm>
            <a:off x="1493313" y="1636990"/>
            <a:ext cx="2014332" cy="1067658"/>
          </a:xfrm>
          <a:prstGeom prst="rect">
            <a:avLst/>
          </a:prstGeom>
        </p:spPr>
      </p:pic>
      <p:sp>
        <p:nvSpPr>
          <p:cNvPr id="30" name="TextBox 29">
            <a:extLst>
              <a:ext uri="{FF2B5EF4-FFF2-40B4-BE49-F238E27FC236}">
                <a16:creationId xmlns:a16="http://schemas.microsoft.com/office/drawing/2014/main" id="{9F06A681-66EF-4D2F-9A76-7F1FB600B97F}"/>
              </a:ext>
            </a:extLst>
          </p:cNvPr>
          <p:cNvSpPr txBox="1"/>
          <p:nvPr/>
        </p:nvSpPr>
        <p:spPr>
          <a:xfrm>
            <a:off x="1493313" y="2612555"/>
            <a:ext cx="2014332" cy="276999"/>
          </a:xfrm>
          <a:prstGeom prst="rect">
            <a:avLst/>
          </a:prstGeom>
          <a:noFill/>
        </p:spPr>
        <p:txBody>
          <a:bodyPr wrap="square" rtlCol="0">
            <a:spAutoFit/>
          </a:bodyPr>
          <a:lstStyle/>
          <a:p>
            <a:r>
              <a:rPr lang="en-US" sz="1200" b="1" dirty="0">
                <a:solidFill>
                  <a:schemeClr val="bg2">
                    <a:lumMod val="60000"/>
                    <a:lumOff val="40000"/>
                  </a:schemeClr>
                </a:solidFill>
                <a:latin typeface="Verdana" panose="020B0604030504040204" pitchFamily="34" charset="0"/>
                <a:ea typeface="Verdana" panose="020B0604030504040204" pitchFamily="34" charset="0"/>
              </a:rPr>
              <a:t>Platform as a service</a:t>
            </a:r>
          </a:p>
        </p:txBody>
      </p:sp>
      <p:sp>
        <p:nvSpPr>
          <p:cNvPr id="36" name="TextBox 35">
            <a:extLst>
              <a:ext uri="{FF2B5EF4-FFF2-40B4-BE49-F238E27FC236}">
                <a16:creationId xmlns:a16="http://schemas.microsoft.com/office/drawing/2014/main" id="{67915B1A-23A9-4F5A-BFAF-EB96925B5112}"/>
              </a:ext>
            </a:extLst>
          </p:cNvPr>
          <p:cNvSpPr txBox="1"/>
          <p:nvPr/>
        </p:nvSpPr>
        <p:spPr>
          <a:xfrm>
            <a:off x="993913" y="4293704"/>
            <a:ext cx="604299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Platform as a Service &amp; Desktop as a Service</a:t>
            </a:r>
          </a:p>
        </p:txBody>
      </p:sp>
      <p:sp>
        <p:nvSpPr>
          <p:cNvPr id="37" name="TextBox 36">
            <a:extLst>
              <a:ext uri="{FF2B5EF4-FFF2-40B4-BE49-F238E27FC236}">
                <a16:creationId xmlns:a16="http://schemas.microsoft.com/office/drawing/2014/main" id="{6798C765-BDB2-43C6-8428-CD611230D5A5}"/>
              </a:ext>
            </a:extLst>
          </p:cNvPr>
          <p:cNvSpPr txBox="1"/>
          <p:nvPr/>
        </p:nvSpPr>
        <p:spPr>
          <a:xfrm>
            <a:off x="993913" y="5300523"/>
            <a:ext cx="4605406" cy="646331"/>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Presented by :</a:t>
            </a:r>
          </a:p>
          <a:p>
            <a:r>
              <a:rPr lang="en-US" dirty="0">
                <a:latin typeface="Verdana" panose="020B0604030504040204" pitchFamily="34" charset="0"/>
                <a:ea typeface="Verdana" panose="020B0604030504040204" pitchFamily="34" charset="0"/>
              </a:rPr>
              <a:t>        Group-B</a:t>
            </a:r>
          </a:p>
        </p:txBody>
      </p:sp>
      <p:sp>
        <p:nvSpPr>
          <p:cNvPr id="39" name="TextBox 38">
            <a:extLst>
              <a:ext uri="{FF2B5EF4-FFF2-40B4-BE49-F238E27FC236}">
                <a16:creationId xmlns:a16="http://schemas.microsoft.com/office/drawing/2014/main" id="{3A484309-D9E4-4EE5-B835-856B7A1B8F48}"/>
              </a:ext>
            </a:extLst>
          </p:cNvPr>
          <p:cNvSpPr txBox="1"/>
          <p:nvPr/>
        </p:nvSpPr>
        <p:spPr>
          <a:xfrm>
            <a:off x="10041973" y="5340626"/>
            <a:ext cx="200798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7.8.2020</a:t>
            </a:r>
          </a:p>
        </p:txBody>
      </p:sp>
      <p:pic>
        <p:nvPicPr>
          <p:cNvPr id="5" name="Picture 4">
            <a:extLst>
              <a:ext uri="{FF2B5EF4-FFF2-40B4-BE49-F238E27FC236}">
                <a16:creationId xmlns:a16="http://schemas.microsoft.com/office/drawing/2014/main" id="{095A3162-E343-49CF-AF6D-BA0913164FE8}"/>
              </a:ext>
            </a:extLst>
          </p:cNvPr>
          <p:cNvPicPr>
            <a:picLocks noChangeAspect="1"/>
          </p:cNvPicPr>
          <p:nvPr/>
        </p:nvPicPr>
        <p:blipFill>
          <a:blip r:embed="rId3"/>
          <a:stretch>
            <a:fillRect/>
          </a:stretch>
        </p:blipFill>
        <p:spPr>
          <a:xfrm>
            <a:off x="5882114" y="1474573"/>
            <a:ext cx="2893961" cy="166949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8598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B6634-4E1E-4D55-82A5-191DC7D29A53}"/>
              </a:ext>
            </a:extLst>
          </p:cNvPr>
          <p:cNvSpPr txBox="1"/>
          <p:nvPr/>
        </p:nvSpPr>
        <p:spPr>
          <a:xfrm>
            <a:off x="1547446" y="970671"/>
            <a:ext cx="5978769"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Disadvantages of PaaS</a:t>
            </a:r>
          </a:p>
        </p:txBody>
      </p:sp>
      <p:pic>
        <p:nvPicPr>
          <p:cNvPr id="8" name="Picture 7">
            <a:extLst>
              <a:ext uri="{FF2B5EF4-FFF2-40B4-BE49-F238E27FC236}">
                <a16:creationId xmlns:a16="http://schemas.microsoft.com/office/drawing/2014/main" id="{5669572D-C31A-4133-9EA3-C6E87E811CDA}"/>
              </a:ext>
            </a:extLst>
          </p:cNvPr>
          <p:cNvPicPr>
            <a:picLocks noChangeAspect="1"/>
          </p:cNvPicPr>
          <p:nvPr/>
        </p:nvPicPr>
        <p:blipFill>
          <a:blip r:embed="rId2"/>
          <a:stretch>
            <a:fillRect/>
          </a:stretch>
        </p:blipFill>
        <p:spPr>
          <a:xfrm>
            <a:off x="6478422" y="2080592"/>
            <a:ext cx="3301682" cy="223516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9" name="TextBox 8">
            <a:extLst>
              <a:ext uri="{FF2B5EF4-FFF2-40B4-BE49-F238E27FC236}">
                <a16:creationId xmlns:a16="http://schemas.microsoft.com/office/drawing/2014/main" id="{7C892ABF-A7CB-4A92-B9CA-1CAA7BB45D23}"/>
              </a:ext>
            </a:extLst>
          </p:cNvPr>
          <p:cNvSpPr txBox="1"/>
          <p:nvPr/>
        </p:nvSpPr>
        <p:spPr>
          <a:xfrm>
            <a:off x="1815548" y="1894317"/>
            <a:ext cx="5844209" cy="183826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dirty="0">
                <a:latin typeface="Verdana" panose="020B0604030504040204" pitchFamily="34" charset="0"/>
                <a:ea typeface="Verdana" panose="020B0604030504040204" pitchFamily="34" charset="0"/>
              </a:rPr>
              <a:t>Security</a:t>
            </a:r>
          </a:p>
          <a:p>
            <a:pPr marL="285750" indent="-285750">
              <a:lnSpc>
                <a:spcPct val="200000"/>
              </a:lnSpc>
              <a:buFont typeface="Wingdings" panose="05000000000000000000" pitchFamily="2" charset="2"/>
              <a:buChar char="Ø"/>
            </a:pPr>
            <a:r>
              <a:rPr lang="en-US" sz="2000" dirty="0">
                <a:latin typeface="Verdana" panose="020B0604030504040204" pitchFamily="34" charset="0"/>
                <a:ea typeface="Verdana" panose="020B0604030504040204" pitchFamily="34" charset="0"/>
              </a:rPr>
              <a:t>Infrastructure</a:t>
            </a:r>
          </a:p>
          <a:p>
            <a:pPr marL="285750" indent="-285750">
              <a:lnSpc>
                <a:spcPct val="200000"/>
              </a:lnSpc>
              <a:buFont typeface="Wingdings" panose="05000000000000000000" pitchFamily="2" charset="2"/>
              <a:buChar char="Ø"/>
            </a:pPr>
            <a:r>
              <a:rPr lang="en-US" sz="2000" dirty="0">
                <a:latin typeface="Verdana" panose="020B0604030504040204" pitchFamily="34" charset="0"/>
                <a:ea typeface="Verdana" panose="020B0604030504040204" pitchFamily="34" charset="0"/>
              </a:rPr>
              <a:t>Compatibility issue</a:t>
            </a:r>
          </a:p>
        </p:txBody>
      </p:sp>
    </p:spTree>
    <p:extLst>
      <p:ext uri="{BB962C8B-B14F-4D97-AF65-F5344CB8AC3E}">
        <p14:creationId xmlns:p14="http://schemas.microsoft.com/office/powerpoint/2010/main" val="148112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57921-3321-4C13-93D2-D367FF39A63C}"/>
              </a:ext>
            </a:extLst>
          </p:cNvPr>
          <p:cNvSpPr txBox="1"/>
          <p:nvPr/>
        </p:nvSpPr>
        <p:spPr>
          <a:xfrm>
            <a:off x="1046921" y="755373"/>
            <a:ext cx="9594575" cy="830997"/>
          </a:xfrm>
          <a:prstGeom prst="rect">
            <a:avLst/>
          </a:prstGeom>
          <a:noFill/>
        </p:spPr>
        <p:txBody>
          <a:bodyPr wrap="square" rtlCol="0">
            <a:spAutoFit/>
          </a:bodyPr>
          <a:lstStyle/>
          <a:p>
            <a:r>
              <a:rPr lang="en-US" sz="2400" b="1" dirty="0">
                <a:solidFill>
                  <a:srgbClr val="FFFFFF"/>
                </a:solidFill>
                <a:latin typeface="Verdana"/>
                <a:ea typeface="Verdana"/>
                <a:cs typeface="Verdana"/>
                <a:sym typeface="Verdana"/>
              </a:rPr>
              <a:t>Why do Enterprises want to Consider a PaaS?</a:t>
            </a:r>
          </a:p>
          <a:p>
            <a:endParaRPr lang="en-US" sz="2400" b="1" dirty="0"/>
          </a:p>
        </p:txBody>
      </p:sp>
      <p:sp>
        <p:nvSpPr>
          <p:cNvPr id="3" name="TextBox 2">
            <a:extLst>
              <a:ext uri="{FF2B5EF4-FFF2-40B4-BE49-F238E27FC236}">
                <a16:creationId xmlns:a16="http://schemas.microsoft.com/office/drawing/2014/main" id="{9162945A-C667-46FB-9092-46431481E04A}"/>
              </a:ext>
            </a:extLst>
          </p:cNvPr>
          <p:cNvSpPr txBox="1"/>
          <p:nvPr/>
        </p:nvSpPr>
        <p:spPr>
          <a:xfrm>
            <a:off x="1550504" y="1586371"/>
            <a:ext cx="5194852" cy="4678204"/>
          </a:xfrm>
          <a:prstGeom prst="rect">
            <a:avLst/>
          </a:prstGeom>
          <a:noFill/>
        </p:spPr>
        <p:txBody>
          <a:bodyPr wrap="square" rtlCol="0">
            <a:spAutoFit/>
          </a:bodyPr>
          <a:lstStyle/>
          <a:p>
            <a:pPr marL="457200" lvl="0" indent="-355600" algn="l" rtl="0">
              <a:lnSpc>
                <a:spcPct val="200000"/>
              </a:lnSpc>
              <a:spcBef>
                <a:spcPts val="0"/>
              </a:spcBef>
              <a:spcAft>
                <a:spcPts val="0"/>
              </a:spcAft>
              <a:buClr>
                <a:srgbClr val="FFFFFF"/>
              </a:buClr>
              <a:buSzPts val="2000"/>
              <a:buFont typeface="Verdana"/>
              <a:buAutoNum type="arabicPeriod"/>
            </a:pPr>
            <a:r>
              <a:rPr lang="en-US" sz="2000" dirty="0">
                <a:solidFill>
                  <a:srgbClr val="FFFFFF"/>
                </a:solidFill>
                <a:latin typeface="Verdana"/>
                <a:ea typeface="Verdana"/>
                <a:cs typeface="Verdana"/>
                <a:sym typeface="Verdana"/>
              </a:rPr>
              <a:t>Faster Time to Market</a:t>
            </a:r>
          </a:p>
          <a:p>
            <a:pPr marL="457200" lvl="0" indent="-355600" algn="l" rtl="0">
              <a:lnSpc>
                <a:spcPct val="200000"/>
              </a:lnSpc>
              <a:spcBef>
                <a:spcPts val="0"/>
              </a:spcBef>
              <a:spcAft>
                <a:spcPts val="0"/>
              </a:spcAft>
              <a:buClr>
                <a:srgbClr val="FFFFFF"/>
              </a:buClr>
              <a:buSzPts val="2000"/>
              <a:buFont typeface="Verdana"/>
              <a:buAutoNum type="arabicPeriod"/>
            </a:pPr>
            <a:r>
              <a:rPr lang="en-US" sz="2000" dirty="0">
                <a:solidFill>
                  <a:srgbClr val="FFFFFF"/>
                </a:solidFill>
                <a:latin typeface="Verdana"/>
                <a:ea typeface="Verdana"/>
                <a:cs typeface="Verdana"/>
                <a:sym typeface="Verdana"/>
              </a:rPr>
              <a:t>Lower Cost</a:t>
            </a:r>
          </a:p>
          <a:p>
            <a:pPr marL="457200" lvl="0" indent="-355600" algn="l" rtl="0">
              <a:lnSpc>
                <a:spcPct val="200000"/>
              </a:lnSpc>
              <a:spcBef>
                <a:spcPts val="0"/>
              </a:spcBef>
              <a:spcAft>
                <a:spcPts val="0"/>
              </a:spcAft>
              <a:buClr>
                <a:srgbClr val="FFFFFF"/>
              </a:buClr>
              <a:buSzPts val="2000"/>
              <a:buFont typeface="Verdana"/>
              <a:buAutoNum type="arabicPeriod"/>
            </a:pPr>
            <a:r>
              <a:rPr lang="en-US" sz="2000" dirty="0">
                <a:solidFill>
                  <a:srgbClr val="FFFFFF"/>
                </a:solidFill>
                <a:latin typeface="Verdana"/>
                <a:ea typeface="Verdana"/>
                <a:cs typeface="Verdana"/>
                <a:sym typeface="Verdana"/>
              </a:rPr>
              <a:t>Lower Capital Commitment</a:t>
            </a:r>
          </a:p>
          <a:p>
            <a:pPr marL="457200" lvl="0" indent="-355600" algn="l" rtl="0">
              <a:lnSpc>
                <a:spcPct val="200000"/>
              </a:lnSpc>
              <a:spcBef>
                <a:spcPts val="0"/>
              </a:spcBef>
              <a:spcAft>
                <a:spcPts val="0"/>
              </a:spcAft>
              <a:buClr>
                <a:srgbClr val="FFFFFF"/>
              </a:buClr>
              <a:buSzPts val="2000"/>
              <a:buFont typeface="Verdana"/>
              <a:buAutoNum type="arabicPeriod"/>
            </a:pPr>
            <a:r>
              <a:rPr lang="en-US" sz="2000" dirty="0">
                <a:solidFill>
                  <a:srgbClr val="FFFFFF"/>
                </a:solidFill>
                <a:latin typeface="Verdana"/>
                <a:ea typeface="Verdana"/>
                <a:cs typeface="Verdana"/>
                <a:sym typeface="Verdana"/>
              </a:rPr>
              <a:t>Manage many application easier</a:t>
            </a:r>
          </a:p>
          <a:p>
            <a:pPr marL="457200" lvl="0" indent="-355600" algn="l" rtl="0">
              <a:lnSpc>
                <a:spcPct val="200000"/>
              </a:lnSpc>
              <a:spcBef>
                <a:spcPts val="0"/>
              </a:spcBef>
              <a:spcAft>
                <a:spcPts val="0"/>
              </a:spcAft>
              <a:buClr>
                <a:srgbClr val="FFFFFF"/>
              </a:buClr>
              <a:buSzPts val="2000"/>
              <a:buFont typeface="Verdana"/>
              <a:buAutoNum type="arabicPeriod"/>
            </a:pPr>
            <a:r>
              <a:rPr lang="en-US" sz="2000" dirty="0">
                <a:solidFill>
                  <a:srgbClr val="FFFFFF"/>
                </a:solidFill>
                <a:latin typeface="Verdana"/>
                <a:ea typeface="Verdana"/>
                <a:cs typeface="Verdana"/>
                <a:sym typeface="Verdana"/>
              </a:rPr>
              <a:t>More Responsive</a:t>
            </a:r>
          </a:p>
          <a:p>
            <a:pPr marL="457200" lvl="0" indent="-355600" algn="l" rtl="0">
              <a:lnSpc>
                <a:spcPct val="200000"/>
              </a:lnSpc>
              <a:spcBef>
                <a:spcPts val="0"/>
              </a:spcBef>
              <a:spcAft>
                <a:spcPts val="0"/>
              </a:spcAft>
              <a:buClr>
                <a:srgbClr val="FFFFFF"/>
              </a:buClr>
              <a:buSzPts val="2000"/>
              <a:buFont typeface="Verdana"/>
              <a:buAutoNum type="arabicPeriod"/>
            </a:pPr>
            <a:r>
              <a:rPr lang="en-US" sz="2000" dirty="0">
                <a:solidFill>
                  <a:srgbClr val="FFFFFF"/>
                </a:solidFill>
                <a:latin typeface="Verdana"/>
                <a:ea typeface="Verdana"/>
                <a:cs typeface="Verdana"/>
                <a:sym typeface="Verdana"/>
              </a:rPr>
              <a:t>Best Practices</a:t>
            </a:r>
          </a:p>
          <a:p>
            <a:pPr marL="457200" lvl="0" indent="-355600" algn="l" rtl="0">
              <a:lnSpc>
                <a:spcPct val="200000"/>
              </a:lnSpc>
              <a:spcBef>
                <a:spcPts val="0"/>
              </a:spcBef>
              <a:spcAft>
                <a:spcPts val="0"/>
              </a:spcAft>
              <a:buClr>
                <a:srgbClr val="FFFFFF"/>
              </a:buClr>
              <a:buSzPts val="2000"/>
              <a:buFont typeface="Verdana"/>
              <a:buAutoNum type="arabicPeriod"/>
            </a:pPr>
            <a:r>
              <a:rPr lang="en-US" sz="2000" dirty="0">
                <a:solidFill>
                  <a:srgbClr val="FFFFFF"/>
                </a:solidFill>
                <a:latin typeface="Verdana"/>
                <a:ea typeface="Verdana"/>
                <a:cs typeface="Verdana"/>
                <a:sym typeface="Verdana"/>
              </a:rPr>
              <a:t>Increase Reuse</a:t>
            </a:r>
          </a:p>
          <a:p>
            <a:endParaRPr lang="en-US" dirty="0"/>
          </a:p>
        </p:txBody>
      </p:sp>
      <p:sp>
        <p:nvSpPr>
          <p:cNvPr id="6" name="Oval 5">
            <a:extLst>
              <a:ext uri="{FF2B5EF4-FFF2-40B4-BE49-F238E27FC236}">
                <a16:creationId xmlns:a16="http://schemas.microsoft.com/office/drawing/2014/main" id="{FE66082F-565C-418D-91D1-ABE1C95AA456}"/>
              </a:ext>
            </a:extLst>
          </p:cNvPr>
          <p:cNvSpPr/>
          <p:nvPr/>
        </p:nvSpPr>
        <p:spPr>
          <a:xfrm>
            <a:off x="6950765" y="2246242"/>
            <a:ext cx="1298713" cy="1113183"/>
          </a:xfrm>
          <a:prstGeom prst="ellipse">
            <a:avLst/>
          </a:prstGeom>
          <a:ln>
            <a:solidFill>
              <a:schemeClr val="tx1"/>
            </a:solidFill>
          </a:ln>
        </p:spPr>
        <p:style>
          <a:lnRef idx="2">
            <a:schemeClr val="accent6"/>
          </a:lnRef>
          <a:fillRef idx="1002">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A4A1D30-2932-48CD-B9C3-9270B0331615}"/>
              </a:ext>
            </a:extLst>
          </p:cNvPr>
          <p:cNvSpPr/>
          <p:nvPr/>
        </p:nvSpPr>
        <p:spPr>
          <a:xfrm>
            <a:off x="8454887" y="2142962"/>
            <a:ext cx="1298713" cy="1113183"/>
          </a:xfrm>
          <a:prstGeom prst="ellipse">
            <a:avLst/>
          </a:prstGeom>
          <a:ln>
            <a:solidFill>
              <a:schemeClr val="tx1"/>
            </a:solidFill>
          </a:ln>
        </p:spPr>
        <p:style>
          <a:lnRef idx="2">
            <a:schemeClr val="accent6"/>
          </a:lnRef>
          <a:fillRef idx="1002">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8D93F038-BD70-4DE6-9E48-F7135C999D0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7308574" y="2184582"/>
            <a:ext cx="2143125" cy="2143125"/>
          </a:xfrm>
          <a:prstGeom prst="rect">
            <a:avLst/>
          </a:prstGeom>
        </p:spPr>
      </p:pic>
      <p:sp>
        <p:nvSpPr>
          <p:cNvPr id="11" name="TextBox 10">
            <a:extLst>
              <a:ext uri="{FF2B5EF4-FFF2-40B4-BE49-F238E27FC236}">
                <a16:creationId xmlns:a16="http://schemas.microsoft.com/office/drawing/2014/main" id="{A55B26A6-3E5A-4B28-8D56-768262EAA102}"/>
              </a:ext>
            </a:extLst>
          </p:cNvPr>
          <p:cNvSpPr txBox="1"/>
          <p:nvPr/>
        </p:nvSpPr>
        <p:spPr>
          <a:xfrm>
            <a:off x="7043530" y="2467641"/>
            <a:ext cx="563218" cy="646331"/>
          </a:xfrm>
          <a:prstGeom prst="rect">
            <a:avLst/>
          </a:prstGeom>
          <a:noFill/>
        </p:spPr>
        <p:txBody>
          <a:bodyPr wrap="square" rtlCol="0">
            <a:spAutoFit/>
          </a:bodyPr>
          <a:lstStyle/>
          <a:p>
            <a:r>
              <a:rPr lang="en-US" b="1" dirty="0">
                <a:solidFill>
                  <a:schemeClr val="accent1">
                    <a:lumMod val="60000"/>
                    <a:lumOff val="4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PaaS</a:t>
            </a:r>
          </a:p>
        </p:txBody>
      </p:sp>
      <p:sp>
        <p:nvSpPr>
          <p:cNvPr id="12" name="TextBox 11">
            <a:extLst>
              <a:ext uri="{FF2B5EF4-FFF2-40B4-BE49-F238E27FC236}">
                <a16:creationId xmlns:a16="http://schemas.microsoft.com/office/drawing/2014/main" id="{AAA5DC3F-138E-4EE8-894C-52354B3F9C2D}"/>
              </a:ext>
            </a:extLst>
          </p:cNvPr>
          <p:cNvSpPr txBox="1"/>
          <p:nvPr/>
        </p:nvSpPr>
        <p:spPr>
          <a:xfrm>
            <a:off x="9210261" y="2376387"/>
            <a:ext cx="599247" cy="646331"/>
          </a:xfrm>
          <a:prstGeom prst="rect">
            <a:avLst/>
          </a:prstGeom>
          <a:noFill/>
        </p:spPr>
        <p:txBody>
          <a:bodyPr wrap="square" rtlCol="0">
            <a:spAutoFit/>
          </a:bodyPr>
          <a:lstStyle/>
          <a:p>
            <a:r>
              <a:rPr lang="en-US" b="1" dirty="0">
                <a:solidFill>
                  <a:schemeClr val="accent1">
                    <a:lumMod val="60000"/>
                    <a:lumOff val="40000"/>
                  </a:schemeClr>
                </a:solidFill>
                <a:effectLst>
                  <a:outerShdw blurRad="38100" dist="38100" dir="2700000" algn="tl">
                    <a:srgbClr val="000000">
                      <a:alpha val="43137"/>
                    </a:srgbClr>
                  </a:outerShdw>
                </a:effectLst>
              </a:rPr>
              <a:t>Others</a:t>
            </a:r>
          </a:p>
        </p:txBody>
      </p:sp>
      <p:cxnSp>
        <p:nvCxnSpPr>
          <p:cNvPr id="16" name="Straight Connector 15">
            <a:extLst>
              <a:ext uri="{FF2B5EF4-FFF2-40B4-BE49-F238E27FC236}">
                <a16:creationId xmlns:a16="http://schemas.microsoft.com/office/drawing/2014/main" id="{5530440F-EF87-4DB5-90A8-6A414374A144}"/>
              </a:ext>
            </a:extLst>
          </p:cNvPr>
          <p:cNvCxnSpPr>
            <a:cxnSpLocks/>
          </p:cNvCxnSpPr>
          <p:nvPr/>
        </p:nvCxnSpPr>
        <p:spPr>
          <a:xfrm>
            <a:off x="7684454" y="2790806"/>
            <a:ext cx="122532" cy="119269"/>
          </a:xfrm>
          <a:prstGeom prst="line">
            <a:avLst/>
          </a:prstGeom>
          <a:ln w="123825">
            <a:solidFill>
              <a:srgbClr val="00B050"/>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95B71FF7-A18D-4A83-84A5-0A79206675F0}"/>
              </a:ext>
            </a:extLst>
          </p:cNvPr>
          <p:cNvCxnSpPr>
            <a:cxnSpLocks/>
          </p:cNvCxnSpPr>
          <p:nvPr/>
        </p:nvCxnSpPr>
        <p:spPr>
          <a:xfrm flipV="1">
            <a:off x="7833717" y="2612189"/>
            <a:ext cx="261679" cy="243654"/>
          </a:xfrm>
          <a:prstGeom prst="line">
            <a:avLst/>
          </a:prstGeom>
          <a:ln w="123825">
            <a:solidFill>
              <a:srgbClr val="00B05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8973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23598-1C70-4722-B584-1D7C5BD2E9AD}"/>
              </a:ext>
            </a:extLst>
          </p:cNvPr>
          <p:cNvSpPr txBox="1"/>
          <p:nvPr/>
        </p:nvSpPr>
        <p:spPr>
          <a:xfrm>
            <a:off x="0" y="2713383"/>
            <a:ext cx="12192000" cy="707886"/>
          </a:xfrm>
          <a:prstGeom prst="rect">
            <a:avLst/>
          </a:prstGeom>
          <a:noFill/>
        </p:spPr>
        <p:txBody>
          <a:bodyPr wrap="square" rtlCol="0">
            <a:spAutoFit/>
          </a:bodyPr>
          <a:lstStyle/>
          <a:p>
            <a:pPr algn="ctr"/>
            <a:r>
              <a:rPr lang="en-US" sz="4000" dirty="0">
                <a:latin typeface="Verdana" panose="020B0604030504040204" pitchFamily="34" charset="0"/>
                <a:ea typeface="Verdana" panose="020B0604030504040204" pitchFamily="34" charset="0"/>
              </a:rPr>
              <a:t>What is DaaS?</a:t>
            </a:r>
          </a:p>
        </p:txBody>
      </p:sp>
    </p:spTree>
    <p:extLst>
      <p:ext uri="{BB962C8B-B14F-4D97-AF65-F5344CB8AC3E}">
        <p14:creationId xmlns:p14="http://schemas.microsoft.com/office/powerpoint/2010/main" val="427605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5E570-4F28-4062-A998-4F846A027CD7}"/>
              </a:ext>
            </a:extLst>
          </p:cNvPr>
          <p:cNvSpPr txBox="1"/>
          <p:nvPr/>
        </p:nvSpPr>
        <p:spPr>
          <a:xfrm>
            <a:off x="1225898" y="953443"/>
            <a:ext cx="5453576"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Desktop as a Service (DaaS)</a:t>
            </a:r>
          </a:p>
        </p:txBody>
      </p:sp>
      <p:sp>
        <p:nvSpPr>
          <p:cNvPr id="5" name="Rectangle: Rounded Corners 4">
            <a:extLst>
              <a:ext uri="{FF2B5EF4-FFF2-40B4-BE49-F238E27FC236}">
                <a16:creationId xmlns:a16="http://schemas.microsoft.com/office/drawing/2014/main" id="{A9003922-F364-4A6C-B501-9E16F884A435}"/>
              </a:ext>
            </a:extLst>
          </p:cNvPr>
          <p:cNvSpPr/>
          <p:nvPr/>
        </p:nvSpPr>
        <p:spPr>
          <a:xfrm>
            <a:off x="4667250" y="2000250"/>
            <a:ext cx="2857500" cy="28575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237CEA6-7215-4274-9ECC-2EF6F0DEE015}"/>
              </a:ext>
            </a:extLst>
          </p:cNvPr>
          <p:cNvSpPr txBox="1"/>
          <p:nvPr/>
        </p:nvSpPr>
        <p:spPr>
          <a:xfrm>
            <a:off x="1631852" y="2505670"/>
            <a:ext cx="5047622" cy="1838260"/>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r>
              <a:rPr lang="en-US" sz="2000" b="0" i="0" dirty="0">
                <a:effectLst/>
                <a:latin typeface="Verdana" panose="020B0604030504040204" pitchFamily="34" charset="0"/>
                <a:ea typeface="Verdana" panose="020B0604030504040204" pitchFamily="34" charset="0"/>
              </a:rPr>
              <a:t>cloud-based desktop virtualization service hosted by a third party enterprise.</a:t>
            </a:r>
            <a:endParaRPr lang="en-US" sz="2000" dirty="0">
              <a:latin typeface="Verdana" panose="020B0604030504040204" pitchFamily="34" charset="0"/>
              <a:ea typeface="Verdana" panose="020B0604030504040204" pitchFamily="34" charset="0"/>
            </a:endParaRPr>
          </a:p>
        </p:txBody>
      </p:sp>
      <p:sp>
        <p:nvSpPr>
          <p:cNvPr id="2" name="Rectangle: Rounded Corners 1">
            <a:extLst>
              <a:ext uri="{FF2B5EF4-FFF2-40B4-BE49-F238E27FC236}">
                <a16:creationId xmlns:a16="http://schemas.microsoft.com/office/drawing/2014/main" id="{A8CD58E6-3941-4569-8ECD-D34B7E76FAAF}"/>
              </a:ext>
            </a:extLst>
          </p:cNvPr>
          <p:cNvSpPr/>
          <p:nvPr/>
        </p:nvSpPr>
        <p:spPr>
          <a:xfrm>
            <a:off x="6975020" y="2266122"/>
            <a:ext cx="2301501" cy="2591628"/>
          </a:xfrm>
          <a:prstGeom prst="roundRect">
            <a:avLst/>
          </a:prstGeom>
          <a:solidFill>
            <a:schemeClr val="lt1"/>
          </a:solidFill>
          <a:ln w="139700" cap="flat" cmpd="sng" algn="ctr">
            <a:solidFill>
              <a:srgbClr val="227DAB"/>
            </a:solidFill>
            <a:prstDash val="solid"/>
            <a:round/>
            <a:headEnd type="none" w="med" len="med"/>
            <a:tailEnd type="none"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292AF072-9703-476E-88FA-CE6FA5DA6897}"/>
              </a:ext>
            </a:extLst>
          </p:cNvPr>
          <p:cNvPicPr>
            <a:picLocks noChangeAspect="1"/>
          </p:cNvPicPr>
          <p:nvPr/>
        </p:nvPicPr>
        <p:blipFill>
          <a:blip r:embed="rId2"/>
          <a:stretch>
            <a:fillRect/>
          </a:stretch>
        </p:blipFill>
        <p:spPr>
          <a:xfrm>
            <a:off x="7076049" y="2266122"/>
            <a:ext cx="2200472" cy="2474690"/>
          </a:xfrm>
          <a:prstGeom prst="rect">
            <a:avLst/>
          </a:prstGeom>
        </p:spPr>
      </p:pic>
    </p:spTree>
    <p:extLst>
      <p:ext uri="{BB962C8B-B14F-4D97-AF65-F5344CB8AC3E}">
        <p14:creationId xmlns:p14="http://schemas.microsoft.com/office/powerpoint/2010/main" val="139164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C936ECA-618A-456B-8213-E628056C3F5E}"/>
              </a:ext>
            </a:extLst>
          </p:cNvPr>
          <p:cNvSpPr/>
          <p:nvPr/>
        </p:nvSpPr>
        <p:spPr>
          <a:xfrm>
            <a:off x="2319131" y="715617"/>
            <a:ext cx="4293704" cy="3617844"/>
          </a:xfrm>
          <a:prstGeom prst="ellipse">
            <a:avLst/>
          </a:prstGeom>
          <a:solidFill>
            <a:schemeClr val="accent1">
              <a:alpha val="50000"/>
            </a:schemeClr>
          </a:solidFill>
          <a:ln w="57150">
            <a:solidFill>
              <a:schemeClr val="tx1">
                <a:lumMod val="9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4771BAC0-8944-4D07-9054-2AEFE7A2C265}"/>
              </a:ext>
            </a:extLst>
          </p:cNvPr>
          <p:cNvSpPr/>
          <p:nvPr/>
        </p:nvSpPr>
        <p:spPr>
          <a:xfrm rot="2123218">
            <a:off x="6136095" y="3733926"/>
            <a:ext cx="2401094" cy="904461"/>
          </a:xfrm>
          <a:prstGeom prst="roundRect">
            <a:avLst/>
          </a:prstGeom>
          <a:solidFill>
            <a:schemeClr val="accent1"/>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36FF59-8178-4D61-AF0C-375B7C60BCE7}"/>
              </a:ext>
            </a:extLst>
          </p:cNvPr>
          <p:cNvSpPr txBox="1"/>
          <p:nvPr/>
        </p:nvSpPr>
        <p:spPr>
          <a:xfrm>
            <a:off x="2796209" y="1379978"/>
            <a:ext cx="3949148" cy="2049022"/>
          </a:xfrm>
          <a:prstGeom prst="rect">
            <a:avLst/>
          </a:prstGeom>
          <a:noFill/>
        </p:spPr>
        <p:txBody>
          <a:bodyPr wrap="square" rtlCol="0">
            <a:spAutoFit/>
          </a:bodyPr>
          <a:lstStyle/>
          <a:p>
            <a:pPr algn="l">
              <a:lnSpc>
                <a:spcPct val="250000"/>
              </a:lnSpc>
            </a:pPr>
            <a:r>
              <a:rPr lang="pt-BR" b="0" i="0" u="none" strike="noStrike" baseline="0" dirty="0">
                <a:latin typeface="Verdana" panose="020B0604030504040204" pitchFamily="34" charset="0"/>
                <a:ea typeface="Verdana" panose="020B0604030504040204" pitchFamily="34" charset="0"/>
              </a:rPr>
              <a:t>Data as a Service ( DaaS) </a:t>
            </a:r>
            <a:r>
              <a:rPr lang="en-US" sz="1800" b="0" i="0" u="none" strike="noStrike" baseline="0" dirty="0">
                <a:latin typeface="Verdana" panose="020B0604030504040204" pitchFamily="34" charset="0"/>
                <a:ea typeface="Verdana" panose="020B0604030504040204" pitchFamily="34" charset="0"/>
              </a:rPr>
              <a:t>Desktop as a Service ( DaaS )</a:t>
            </a:r>
          </a:p>
          <a:p>
            <a:pPr algn="l">
              <a:lnSpc>
                <a:spcPct val="250000"/>
              </a:lnSpc>
            </a:pPr>
            <a:r>
              <a:rPr lang="pt-BR" sz="1800" b="0" i="0" u="none" strike="noStrike" baseline="0" dirty="0">
                <a:latin typeface="Verdana" panose="020B0604030504040204" pitchFamily="34" charset="0"/>
                <a:ea typeface="Verdana" panose="020B0604030504040204" pitchFamily="34" charset="0"/>
              </a:rPr>
              <a:t>Database as a Service ( DaaS )</a:t>
            </a:r>
            <a:endParaRPr lang="en-US" dirty="0">
              <a:latin typeface="Verdana" panose="020B0604030504040204" pitchFamily="34" charset="0"/>
              <a:ea typeface="Verdana" panose="020B0604030504040204" pitchFamily="34" charset="0"/>
            </a:endParaRPr>
          </a:p>
        </p:txBody>
      </p:sp>
      <p:sp>
        <p:nvSpPr>
          <p:cNvPr id="5" name="Rectangle: Rounded Corners 4">
            <a:extLst>
              <a:ext uri="{FF2B5EF4-FFF2-40B4-BE49-F238E27FC236}">
                <a16:creationId xmlns:a16="http://schemas.microsoft.com/office/drawing/2014/main" id="{00F18A55-B304-46CA-8AD6-03023E02D491}"/>
              </a:ext>
            </a:extLst>
          </p:cNvPr>
          <p:cNvSpPr/>
          <p:nvPr/>
        </p:nvSpPr>
        <p:spPr>
          <a:xfrm>
            <a:off x="2824276" y="1590261"/>
            <a:ext cx="3180523" cy="583095"/>
          </a:xfrm>
          <a:prstGeom prst="roundRect">
            <a:avLst/>
          </a:prstGeom>
          <a:noFill/>
          <a:ln w="38100" cap="flat" cmpd="sng" algn="ctr">
            <a:solidFill>
              <a:schemeClr val="accent1">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670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ECE8DA-E7E3-4F40-9D19-3E01D27D0E21}"/>
              </a:ext>
            </a:extLst>
          </p:cNvPr>
          <p:cNvPicPr>
            <a:picLocks noChangeAspect="1"/>
          </p:cNvPicPr>
          <p:nvPr/>
        </p:nvPicPr>
        <p:blipFill>
          <a:blip r:embed="rId2"/>
          <a:stretch>
            <a:fillRect/>
          </a:stretch>
        </p:blipFill>
        <p:spPr>
          <a:xfrm>
            <a:off x="2300391" y="1473669"/>
            <a:ext cx="7055644" cy="450968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a:extLst>
              <a:ext uri="{FF2B5EF4-FFF2-40B4-BE49-F238E27FC236}">
                <a16:creationId xmlns:a16="http://schemas.microsoft.com/office/drawing/2014/main" id="{3F45B1D1-57B7-4CB8-8FE1-8524060570DB}"/>
              </a:ext>
            </a:extLst>
          </p:cNvPr>
          <p:cNvSpPr txBox="1"/>
          <p:nvPr/>
        </p:nvSpPr>
        <p:spPr>
          <a:xfrm>
            <a:off x="0" y="412547"/>
            <a:ext cx="12192000" cy="461665"/>
          </a:xfrm>
          <a:prstGeom prst="rect">
            <a:avLst/>
          </a:prstGeom>
          <a:noFill/>
        </p:spPr>
        <p:txBody>
          <a:bodyPr wrap="square">
            <a:spAutoFit/>
          </a:bodyPr>
          <a:lstStyle/>
          <a:p>
            <a:pPr algn="ctr"/>
            <a:r>
              <a:rPr lang="en-US" sz="2400" b="1" i="0" u="none" strike="noStrike" baseline="0" dirty="0">
                <a:latin typeface="Verdana" panose="020B0604030504040204" pitchFamily="34" charset="0"/>
                <a:ea typeface="Verdana" panose="020B0604030504040204" pitchFamily="34" charset="0"/>
              </a:rPr>
              <a:t>Desktop</a:t>
            </a:r>
            <a:endParaRPr lang="en-US" sz="2400" dirty="0">
              <a:latin typeface="Verdana" panose="020B0604030504040204" pitchFamily="34" charset="0"/>
              <a:ea typeface="Verdana" panose="020B0604030504040204" pitchFamily="34" charset="0"/>
            </a:endParaRPr>
          </a:p>
        </p:txBody>
      </p:sp>
      <p:sp>
        <p:nvSpPr>
          <p:cNvPr id="6" name="Arrow: Right 5">
            <a:extLst>
              <a:ext uri="{FF2B5EF4-FFF2-40B4-BE49-F238E27FC236}">
                <a16:creationId xmlns:a16="http://schemas.microsoft.com/office/drawing/2014/main" id="{3675C135-C70E-49A6-90A9-A051B65D4FF2}"/>
              </a:ext>
            </a:extLst>
          </p:cNvPr>
          <p:cNvSpPr/>
          <p:nvPr/>
        </p:nvSpPr>
        <p:spPr>
          <a:xfrm>
            <a:off x="1669774" y="3429000"/>
            <a:ext cx="2040835" cy="255104"/>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F4EB94-9410-4FDB-8237-C146EDCAEADE}"/>
              </a:ext>
            </a:extLst>
          </p:cNvPr>
          <p:cNvSpPr txBox="1"/>
          <p:nvPr/>
        </p:nvSpPr>
        <p:spPr>
          <a:xfrm>
            <a:off x="271670" y="3356497"/>
            <a:ext cx="6109252" cy="400110"/>
          </a:xfrm>
          <a:prstGeom prst="rect">
            <a:avLst/>
          </a:prstGeom>
          <a:noFill/>
        </p:spPr>
        <p:txBody>
          <a:bodyPr wrap="square">
            <a:spAutoFit/>
          </a:bodyPr>
          <a:lstStyle/>
          <a:p>
            <a:r>
              <a:rPr lang="en-US" sz="2000" b="0" i="0" u="none" strike="noStrike" baseline="0" dirty="0">
                <a:latin typeface="Verdana" panose="020B0604030504040204" pitchFamily="34" charset="0"/>
                <a:ea typeface="Verdana" panose="020B0604030504040204" pitchFamily="34" charset="0"/>
              </a:rPr>
              <a:t>Desktop</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835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A679F-E72B-4161-84D6-F3051CBC0B4A}"/>
              </a:ext>
            </a:extLst>
          </p:cNvPr>
          <p:cNvSpPr txBox="1"/>
          <p:nvPr/>
        </p:nvSpPr>
        <p:spPr>
          <a:xfrm>
            <a:off x="1875182" y="1347065"/>
            <a:ext cx="5532783" cy="3684920"/>
          </a:xfrm>
          <a:prstGeom prst="rect">
            <a:avLst/>
          </a:prstGeom>
          <a:noFill/>
        </p:spPr>
        <p:txBody>
          <a:bodyPr wrap="square">
            <a:spAutoFit/>
          </a:bodyPr>
          <a:lstStyle/>
          <a:p>
            <a:pPr algn="l">
              <a:lnSpc>
                <a:spcPct val="200000"/>
              </a:lnSpc>
            </a:pPr>
            <a:r>
              <a:rPr lang="en-US" sz="2000" b="0" i="0" u="none" strike="noStrike" baseline="0" dirty="0">
                <a:latin typeface="Verdana" panose="020B0604030504040204" pitchFamily="34" charset="0"/>
                <a:ea typeface="Verdana" panose="020B0604030504040204" pitchFamily="34" charset="0"/>
              </a:rPr>
              <a:t>Infrastructure as a Service ( IaaS )</a:t>
            </a:r>
          </a:p>
          <a:p>
            <a:pPr algn="l">
              <a:lnSpc>
                <a:spcPct val="200000"/>
              </a:lnSpc>
            </a:pPr>
            <a:r>
              <a:rPr lang="en-US" sz="2000" b="0" i="0" u="none" strike="noStrike" baseline="0" dirty="0">
                <a:latin typeface="Verdana" panose="020B0604030504040204" pitchFamily="34" charset="0"/>
                <a:ea typeface="Verdana" panose="020B0604030504040204" pitchFamily="34" charset="0"/>
              </a:rPr>
              <a:t>Software as a Service ( SaaS)</a:t>
            </a:r>
          </a:p>
          <a:p>
            <a:pPr algn="l">
              <a:lnSpc>
                <a:spcPct val="200000"/>
              </a:lnSpc>
            </a:pPr>
            <a:r>
              <a:rPr lang="en-US" sz="2000" b="0" i="0" u="none" strike="noStrike" baseline="0" dirty="0">
                <a:latin typeface="Verdana" panose="020B0604030504040204" pitchFamily="34" charset="0"/>
                <a:ea typeface="Verdana" panose="020B0604030504040204" pitchFamily="34" charset="0"/>
              </a:rPr>
              <a:t>Platform as a Service ( PaaS )</a:t>
            </a:r>
          </a:p>
          <a:p>
            <a:pPr algn="l">
              <a:lnSpc>
                <a:spcPct val="200000"/>
              </a:lnSpc>
            </a:pPr>
            <a:r>
              <a:rPr lang="en-US" sz="2000" b="0" i="0" u="none" strike="noStrike" baseline="0" dirty="0">
                <a:latin typeface="Verdana" panose="020B0604030504040204" pitchFamily="34" charset="0"/>
                <a:ea typeface="Verdana" panose="020B0604030504040204" pitchFamily="34" charset="0"/>
              </a:rPr>
              <a:t>Desktop as a Service ( DaaS )</a:t>
            </a:r>
          </a:p>
          <a:p>
            <a:pPr algn="l">
              <a:lnSpc>
                <a:spcPct val="200000"/>
              </a:lnSpc>
            </a:pPr>
            <a:r>
              <a:rPr lang="en-US" sz="2000" b="1" i="0" u="none" strike="noStrike" baseline="0" dirty="0">
                <a:latin typeface="Verdana" panose="020B0604030504040204" pitchFamily="34" charset="0"/>
                <a:ea typeface="Verdana" panose="020B0604030504040204" pitchFamily="34" charset="0"/>
              </a:rPr>
              <a:t>...</a:t>
            </a:r>
          </a:p>
          <a:p>
            <a:pPr algn="l">
              <a:lnSpc>
                <a:spcPct val="200000"/>
              </a:lnSpc>
            </a:pPr>
            <a:r>
              <a:rPr lang="en-US" sz="2000" b="0" i="0" u="none" strike="noStrike" baseline="0" dirty="0">
                <a:latin typeface="Verdana" panose="020B0604030504040204" pitchFamily="34" charset="0"/>
                <a:ea typeface="Verdana" panose="020B0604030504040204" pitchFamily="34" charset="0"/>
              </a:rPr>
              <a:t>etc.</a:t>
            </a:r>
            <a:endParaRPr lang="en-US" sz="2000" dirty="0">
              <a:latin typeface="Verdana" panose="020B0604030504040204" pitchFamily="34" charset="0"/>
              <a:ea typeface="Verdana" panose="020B0604030504040204" pitchFamily="34" charset="0"/>
            </a:endParaRPr>
          </a:p>
        </p:txBody>
      </p:sp>
      <p:sp>
        <p:nvSpPr>
          <p:cNvPr id="4" name="Right Brace 3">
            <a:extLst>
              <a:ext uri="{FF2B5EF4-FFF2-40B4-BE49-F238E27FC236}">
                <a16:creationId xmlns:a16="http://schemas.microsoft.com/office/drawing/2014/main" id="{75FF2580-6DD8-46BA-B8CA-96727DFDE746}"/>
              </a:ext>
            </a:extLst>
          </p:cNvPr>
          <p:cNvSpPr/>
          <p:nvPr/>
        </p:nvSpPr>
        <p:spPr>
          <a:xfrm>
            <a:off x="6480314" y="1427394"/>
            <a:ext cx="1364974" cy="3604591"/>
          </a:xfrm>
          <a:prstGeom prst="rightBrace">
            <a:avLst/>
          </a:prstGeom>
          <a:ln w="76200">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8856593-D721-441A-99AB-0AAB9C072009}"/>
              </a:ext>
            </a:extLst>
          </p:cNvPr>
          <p:cNvSpPr txBox="1"/>
          <p:nvPr/>
        </p:nvSpPr>
        <p:spPr>
          <a:xfrm>
            <a:off x="7845288" y="3045023"/>
            <a:ext cx="3525077" cy="461665"/>
          </a:xfrm>
          <a:prstGeom prst="rect">
            <a:avLst/>
          </a:prstGeom>
          <a:noFill/>
        </p:spPr>
        <p:txBody>
          <a:bodyPr wrap="square">
            <a:spAutoFit/>
          </a:bodyPr>
          <a:lstStyle/>
          <a:p>
            <a:r>
              <a:rPr lang="en-US" sz="2400" b="1" i="0" u="none" strike="noStrike" baseline="0" dirty="0">
                <a:latin typeface="Verdana" panose="020B0604030504040204" pitchFamily="34" charset="0"/>
                <a:ea typeface="Verdana" panose="020B0604030504040204" pitchFamily="34" charset="0"/>
              </a:rPr>
              <a:t>Service Models</a:t>
            </a:r>
            <a:endParaRPr lang="en-US"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994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3999E3A7-40EF-4E5A-AEC7-FDFADBFA0943}"/>
              </a:ext>
            </a:extLst>
          </p:cNvPr>
          <p:cNvSpPr/>
          <p:nvPr/>
        </p:nvSpPr>
        <p:spPr>
          <a:xfrm>
            <a:off x="410818" y="2756450"/>
            <a:ext cx="2703443" cy="1722783"/>
          </a:xfrm>
          <a:prstGeom prst="cloud">
            <a:avLst/>
          </a:prstGeom>
          <a:ln>
            <a:solidFill>
              <a:schemeClr val="tx1"/>
            </a:solid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Cloud 2">
            <a:extLst>
              <a:ext uri="{FF2B5EF4-FFF2-40B4-BE49-F238E27FC236}">
                <a16:creationId xmlns:a16="http://schemas.microsoft.com/office/drawing/2014/main" id="{EBABD35E-9156-4824-B7E8-67AFADF31D5E}"/>
              </a:ext>
            </a:extLst>
          </p:cNvPr>
          <p:cNvSpPr/>
          <p:nvPr/>
        </p:nvSpPr>
        <p:spPr>
          <a:xfrm>
            <a:off x="8521149" y="2849215"/>
            <a:ext cx="2703443" cy="1722783"/>
          </a:xfrm>
          <a:prstGeom prst="cloud">
            <a:avLst/>
          </a:prstGeom>
          <a:ln>
            <a:solidFill>
              <a:schemeClr val="tx1"/>
            </a:solid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AECBDBB4-06AE-45D3-BA9E-20F43ACF0A86}"/>
              </a:ext>
            </a:extLst>
          </p:cNvPr>
          <p:cNvSpPr/>
          <p:nvPr/>
        </p:nvSpPr>
        <p:spPr>
          <a:xfrm>
            <a:off x="4890052" y="2849215"/>
            <a:ext cx="1550504" cy="1722783"/>
          </a:xfrm>
          <a:prstGeom prst="ellipse">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5170395-4564-4E8B-8945-B13CC6D7455F}"/>
              </a:ext>
            </a:extLst>
          </p:cNvPr>
          <p:cNvCxnSpPr/>
          <p:nvPr/>
        </p:nvCxnSpPr>
        <p:spPr>
          <a:xfrm>
            <a:off x="3869634" y="1815547"/>
            <a:ext cx="3988905" cy="0"/>
          </a:xfrm>
          <a:prstGeom prst="line">
            <a:avLst/>
          </a:prstGeom>
          <a:ln w="57150">
            <a:solidFill>
              <a:schemeClr val="bg2">
                <a:lumMod val="75000"/>
              </a:schemeClr>
            </a:solidFill>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9F4983AD-3264-40CF-80BD-CE69406CEBAB}"/>
              </a:ext>
            </a:extLst>
          </p:cNvPr>
          <p:cNvCxnSpPr>
            <a:cxnSpLocks/>
          </p:cNvCxnSpPr>
          <p:nvPr/>
        </p:nvCxnSpPr>
        <p:spPr>
          <a:xfrm flipH="1">
            <a:off x="2782955" y="1815547"/>
            <a:ext cx="1086679" cy="940903"/>
          </a:xfrm>
          <a:prstGeom prst="straightConnector1">
            <a:avLst/>
          </a:prstGeom>
          <a:ln w="57150">
            <a:solidFill>
              <a:schemeClr val="bg1">
                <a:lumMod val="95000"/>
                <a:lumOff val="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46DFE9-9E3B-4B96-B620-267CD2F5CA98}"/>
              </a:ext>
            </a:extLst>
          </p:cNvPr>
          <p:cNvCxnSpPr>
            <a:cxnSpLocks/>
          </p:cNvCxnSpPr>
          <p:nvPr/>
        </p:nvCxnSpPr>
        <p:spPr>
          <a:xfrm>
            <a:off x="7858539" y="1815546"/>
            <a:ext cx="1232452" cy="1152941"/>
          </a:xfrm>
          <a:prstGeom prst="straightConnector1">
            <a:avLst/>
          </a:prstGeom>
          <a:ln w="57150">
            <a:solidFill>
              <a:schemeClr val="bg2">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02E26B4-E316-4FD1-AAFD-26307839C2ED}"/>
              </a:ext>
            </a:extLst>
          </p:cNvPr>
          <p:cNvSpPr/>
          <p:nvPr/>
        </p:nvSpPr>
        <p:spPr>
          <a:xfrm>
            <a:off x="755374" y="3233530"/>
            <a:ext cx="2054085" cy="702366"/>
          </a:xfrm>
          <a:prstGeom prst="roundRect">
            <a:avLst/>
          </a:prstGeom>
          <a:ln w="12700">
            <a:solidFill>
              <a:schemeClr val="accent1">
                <a:lumMod val="60000"/>
                <a:lumOff val="40000"/>
              </a:schemeClr>
            </a:solidFill>
          </a:ln>
        </p:spPr>
        <p:style>
          <a:lnRef idx="0">
            <a:scrgbClr r="0" g="0" b="0"/>
          </a:lnRef>
          <a:fillRef idx="1002">
            <a:schemeClr val="dk2"/>
          </a:fillRef>
          <a:effectRef idx="0">
            <a:scrgbClr r="0" g="0" b="0"/>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5A28F51-39E1-4F40-8D1B-DBBEA5864061}"/>
              </a:ext>
            </a:extLst>
          </p:cNvPr>
          <p:cNvSpPr/>
          <p:nvPr/>
        </p:nvSpPr>
        <p:spPr>
          <a:xfrm>
            <a:off x="8845827" y="3313042"/>
            <a:ext cx="2054085" cy="702366"/>
          </a:xfrm>
          <a:prstGeom prst="roundRect">
            <a:avLst/>
          </a:prstGeom>
          <a:ln w="12700">
            <a:solidFill>
              <a:schemeClr val="accent1">
                <a:lumMod val="60000"/>
                <a:lumOff val="40000"/>
              </a:schemeClr>
            </a:solidFill>
          </a:ln>
        </p:spPr>
        <p:style>
          <a:lnRef idx="0">
            <a:scrgbClr r="0" g="0" b="0"/>
          </a:lnRef>
          <a:fillRef idx="1002">
            <a:schemeClr val="dk2"/>
          </a:fillRef>
          <a:effectRef idx="0">
            <a:scrgbClr r="0" g="0" b="0"/>
          </a:effectRef>
          <a:fontRef idx="minor">
            <a:schemeClr val="lt1"/>
          </a:fontRef>
        </p:style>
        <p:txBody>
          <a:bodyPr rtlCol="0" anchor="ctr"/>
          <a:lstStyle/>
          <a:p>
            <a:r>
              <a:rPr lang="en-US" sz="18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Desktop</a:t>
            </a:r>
          </a:p>
        </p:txBody>
      </p:sp>
      <p:sp>
        <p:nvSpPr>
          <p:cNvPr id="24" name="TextBox 23">
            <a:extLst>
              <a:ext uri="{FF2B5EF4-FFF2-40B4-BE49-F238E27FC236}">
                <a16:creationId xmlns:a16="http://schemas.microsoft.com/office/drawing/2014/main" id="{745A0098-B308-4329-9D64-3E1A6DA0581E}"/>
              </a:ext>
            </a:extLst>
          </p:cNvPr>
          <p:cNvSpPr txBox="1"/>
          <p:nvPr/>
        </p:nvSpPr>
        <p:spPr>
          <a:xfrm>
            <a:off x="5237921" y="3360933"/>
            <a:ext cx="930964" cy="646331"/>
          </a:xfrm>
          <a:prstGeom prst="rect">
            <a:avLst/>
          </a:prstGeom>
          <a:noFill/>
        </p:spPr>
        <p:txBody>
          <a:bodyPr wrap="square" rtlCol="0">
            <a:spAutoFit/>
          </a:bodyPr>
          <a:lstStyle/>
          <a:p>
            <a:pPr algn="l"/>
            <a:r>
              <a:rPr lang="en-US" sz="1800" b="0" i="0" u="none" strike="noStrike" baseline="0" dirty="0">
                <a:solidFill>
                  <a:schemeClr val="accent1">
                    <a:lumMod val="60000"/>
                    <a:lumOff val="40000"/>
                  </a:schemeClr>
                </a:solidFill>
                <a:latin typeface="ArialMT"/>
              </a:rPr>
              <a:t>As a</a:t>
            </a:r>
          </a:p>
          <a:p>
            <a:pPr algn="l"/>
            <a:r>
              <a:rPr lang="en-US" sz="1800" b="0" i="0" u="none" strike="noStrike" baseline="0" dirty="0">
                <a:solidFill>
                  <a:schemeClr val="accent1">
                    <a:lumMod val="60000"/>
                    <a:lumOff val="40000"/>
                  </a:schemeClr>
                </a:solidFill>
                <a:latin typeface="ArialMT"/>
              </a:rPr>
              <a:t>service</a:t>
            </a:r>
            <a:endParaRPr lang="en-US" dirty="0">
              <a:solidFill>
                <a:schemeClr val="accent1">
                  <a:lumMod val="60000"/>
                  <a:lumOff val="40000"/>
                </a:schemeClr>
              </a:solidFill>
            </a:endParaRPr>
          </a:p>
        </p:txBody>
      </p:sp>
      <p:sp>
        <p:nvSpPr>
          <p:cNvPr id="25" name="TextBox 24">
            <a:extLst>
              <a:ext uri="{FF2B5EF4-FFF2-40B4-BE49-F238E27FC236}">
                <a16:creationId xmlns:a16="http://schemas.microsoft.com/office/drawing/2014/main" id="{2AC10983-7BD1-42B1-989F-1FC903B3D1BE}"/>
              </a:ext>
            </a:extLst>
          </p:cNvPr>
          <p:cNvSpPr txBox="1"/>
          <p:nvPr/>
        </p:nvSpPr>
        <p:spPr>
          <a:xfrm>
            <a:off x="755374" y="3360933"/>
            <a:ext cx="2027581"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Desktop</a:t>
            </a:r>
          </a:p>
        </p:txBody>
      </p:sp>
      <p:sp>
        <p:nvSpPr>
          <p:cNvPr id="27" name="TextBox 26">
            <a:extLst>
              <a:ext uri="{FF2B5EF4-FFF2-40B4-BE49-F238E27FC236}">
                <a16:creationId xmlns:a16="http://schemas.microsoft.com/office/drawing/2014/main" id="{6C732386-81E1-4D5A-8646-C2CC69AFDCB1}"/>
              </a:ext>
            </a:extLst>
          </p:cNvPr>
          <p:cNvSpPr txBox="1"/>
          <p:nvPr/>
        </p:nvSpPr>
        <p:spPr>
          <a:xfrm>
            <a:off x="4287078" y="1280371"/>
            <a:ext cx="6109252" cy="400110"/>
          </a:xfrm>
          <a:prstGeom prst="rect">
            <a:avLst/>
          </a:prstGeom>
          <a:noFill/>
        </p:spPr>
        <p:txBody>
          <a:bodyPr wrap="square">
            <a:spAutoFit/>
          </a:bodyPr>
          <a:lstStyle/>
          <a:p>
            <a:r>
              <a:rPr lang="en-US" sz="2000" b="1" i="0" u="none" strike="noStrike" baseline="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Interact via network</a:t>
            </a:r>
            <a:endPar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cxnSp>
        <p:nvCxnSpPr>
          <p:cNvPr id="29" name="Straight Arrow Connector 28">
            <a:extLst>
              <a:ext uri="{FF2B5EF4-FFF2-40B4-BE49-F238E27FC236}">
                <a16:creationId xmlns:a16="http://schemas.microsoft.com/office/drawing/2014/main" id="{138831E8-75F1-405F-BE9E-1CBB4121E9B8}"/>
              </a:ext>
            </a:extLst>
          </p:cNvPr>
          <p:cNvCxnSpPr/>
          <p:nvPr/>
        </p:nvCxnSpPr>
        <p:spPr>
          <a:xfrm>
            <a:off x="3207025" y="3633875"/>
            <a:ext cx="1298713" cy="0"/>
          </a:xfrm>
          <a:prstGeom prst="straightConnector1">
            <a:avLst/>
          </a:prstGeom>
          <a:ln w="57150" cap="flat" cmpd="sng" algn="ctr">
            <a:solidFill>
              <a:schemeClr val="accent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F15080EB-F041-48CE-BE11-8BD7730E9B11}"/>
              </a:ext>
            </a:extLst>
          </p:cNvPr>
          <p:cNvCxnSpPr>
            <a:cxnSpLocks/>
          </p:cNvCxnSpPr>
          <p:nvPr/>
        </p:nvCxnSpPr>
        <p:spPr>
          <a:xfrm>
            <a:off x="4399721" y="3633873"/>
            <a:ext cx="649357" cy="24051"/>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A86398BD-F1FF-4656-B3B6-6C539622D38E}"/>
              </a:ext>
            </a:extLst>
          </p:cNvPr>
          <p:cNvCxnSpPr>
            <a:cxnSpLocks/>
          </p:cNvCxnSpPr>
          <p:nvPr/>
        </p:nvCxnSpPr>
        <p:spPr>
          <a:xfrm>
            <a:off x="6559826" y="3649907"/>
            <a:ext cx="1298713" cy="0"/>
          </a:xfrm>
          <a:prstGeom prst="straightConnector1">
            <a:avLst/>
          </a:prstGeom>
          <a:ln w="57150" cap="flat" cmpd="sng" algn="ctr">
            <a:solidFill>
              <a:schemeClr val="accent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1DFA0D44-0F46-4865-A66D-2AE350E6E23F}"/>
              </a:ext>
            </a:extLst>
          </p:cNvPr>
          <p:cNvCxnSpPr>
            <a:cxnSpLocks/>
          </p:cNvCxnSpPr>
          <p:nvPr/>
        </p:nvCxnSpPr>
        <p:spPr>
          <a:xfrm>
            <a:off x="7977809" y="3645898"/>
            <a:ext cx="483703" cy="12026"/>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273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35E38-6292-4E85-BDF9-E3393190A165}"/>
              </a:ext>
            </a:extLst>
          </p:cNvPr>
          <p:cNvSpPr txBox="1"/>
          <p:nvPr/>
        </p:nvSpPr>
        <p:spPr>
          <a:xfrm>
            <a:off x="0" y="544417"/>
            <a:ext cx="12192000" cy="461665"/>
          </a:xfrm>
          <a:prstGeom prst="rect">
            <a:avLst/>
          </a:prstGeom>
          <a:noFill/>
        </p:spPr>
        <p:txBody>
          <a:bodyPr wrap="square">
            <a:spAutoFit/>
          </a:bodyPr>
          <a:lstStyle/>
          <a:p>
            <a:pPr algn="ctr"/>
            <a:r>
              <a:rPr lang="en-US" sz="2400" b="1" i="0" u="none" strike="noStrike" baseline="0" dirty="0">
                <a:latin typeface="Verdana" panose="020B0604030504040204" pitchFamily="34" charset="0"/>
                <a:ea typeface="Verdana" panose="020B0604030504040204" pitchFamily="34" charset="0"/>
              </a:rPr>
              <a:t>DaaS is a form of Virtual Desktop Infrastructure ( VDI )</a:t>
            </a:r>
            <a:endParaRPr lang="en-US" sz="2400" b="1" dirty="0">
              <a:latin typeface="Verdana" panose="020B0604030504040204" pitchFamily="34" charset="0"/>
              <a:ea typeface="Verdana" panose="020B0604030504040204" pitchFamily="34" charset="0"/>
            </a:endParaRPr>
          </a:p>
        </p:txBody>
      </p:sp>
      <p:sp>
        <p:nvSpPr>
          <p:cNvPr id="4" name="Rectangle: Rounded Corners 3">
            <a:extLst>
              <a:ext uri="{FF2B5EF4-FFF2-40B4-BE49-F238E27FC236}">
                <a16:creationId xmlns:a16="http://schemas.microsoft.com/office/drawing/2014/main" id="{4113AC5E-4C67-46A4-A936-EF39C9D6626B}"/>
              </a:ext>
            </a:extLst>
          </p:cNvPr>
          <p:cNvSpPr/>
          <p:nvPr/>
        </p:nvSpPr>
        <p:spPr>
          <a:xfrm>
            <a:off x="4558746" y="2027582"/>
            <a:ext cx="2319131" cy="125895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VID</a:t>
            </a:r>
          </a:p>
        </p:txBody>
      </p:sp>
      <p:sp>
        <p:nvSpPr>
          <p:cNvPr id="6" name="Rectangle: Rounded Corners 5">
            <a:extLst>
              <a:ext uri="{FF2B5EF4-FFF2-40B4-BE49-F238E27FC236}">
                <a16:creationId xmlns:a16="http://schemas.microsoft.com/office/drawing/2014/main" id="{6E27940F-FFE7-446F-A0A7-FD7DABA2FF28}"/>
              </a:ext>
            </a:extLst>
          </p:cNvPr>
          <p:cNvSpPr/>
          <p:nvPr/>
        </p:nvSpPr>
        <p:spPr>
          <a:xfrm>
            <a:off x="4558747" y="4538870"/>
            <a:ext cx="2319131" cy="125895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DaaS</a:t>
            </a:r>
          </a:p>
        </p:txBody>
      </p:sp>
      <p:cxnSp>
        <p:nvCxnSpPr>
          <p:cNvPr id="8" name="Straight Arrow Connector 7">
            <a:extLst>
              <a:ext uri="{FF2B5EF4-FFF2-40B4-BE49-F238E27FC236}">
                <a16:creationId xmlns:a16="http://schemas.microsoft.com/office/drawing/2014/main" id="{AE64CFAD-EE39-4DA4-84C9-5AA10EA8F29D}"/>
              </a:ext>
            </a:extLst>
          </p:cNvPr>
          <p:cNvCxnSpPr>
            <a:cxnSpLocks/>
          </p:cNvCxnSpPr>
          <p:nvPr/>
        </p:nvCxnSpPr>
        <p:spPr>
          <a:xfrm flipH="1">
            <a:off x="5718312" y="3375991"/>
            <a:ext cx="1" cy="1073426"/>
          </a:xfrm>
          <a:prstGeom prst="straightConnector1">
            <a:avLst/>
          </a:prstGeom>
          <a:ln w="57150" cap="flat" cmpd="sng" algn="ctr">
            <a:solidFill>
              <a:schemeClr val="accent1"/>
            </a:solidFill>
            <a:prstDash val="solid"/>
            <a:round/>
            <a:headEnd type="none" w="med" len="med"/>
            <a:tailEnd type="arrow"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49886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C713E-FB54-4504-9822-BD5461E25CBF}"/>
              </a:ext>
            </a:extLst>
          </p:cNvPr>
          <p:cNvSpPr txBox="1"/>
          <p:nvPr/>
        </p:nvSpPr>
        <p:spPr>
          <a:xfrm>
            <a:off x="0" y="1397914"/>
            <a:ext cx="12205252" cy="400110"/>
          </a:xfrm>
          <a:prstGeom prst="rect">
            <a:avLst/>
          </a:prstGeom>
          <a:noFill/>
        </p:spPr>
        <p:txBody>
          <a:bodyPr wrap="square">
            <a:spAutoFit/>
          </a:bodyPr>
          <a:lstStyle/>
          <a:p>
            <a:pPr algn="ctr"/>
            <a:r>
              <a:rPr lang="en-US" sz="2000" b="0" i="0" u="none" strike="noStrike" baseline="0" dirty="0">
                <a:latin typeface="Verdana" panose="020B0604030504040204" pitchFamily="34" charset="0"/>
                <a:ea typeface="Verdana" panose="020B0604030504040204" pitchFamily="34" charset="0"/>
              </a:rPr>
              <a:t>Virtualization = Simulation = Emulation</a:t>
            </a:r>
            <a:endParaRPr lang="en-US" sz="20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2F2A4FAF-2574-4490-8943-1B394AC69989}"/>
              </a:ext>
            </a:extLst>
          </p:cNvPr>
          <p:cNvSpPr txBox="1"/>
          <p:nvPr/>
        </p:nvSpPr>
        <p:spPr>
          <a:xfrm>
            <a:off x="13252" y="570708"/>
            <a:ext cx="12192000" cy="523220"/>
          </a:xfrm>
          <a:prstGeom prst="rect">
            <a:avLst/>
          </a:prstGeom>
          <a:noFill/>
        </p:spPr>
        <p:txBody>
          <a:bodyPr wrap="square">
            <a:spAutoFit/>
          </a:bodyPr>
          <a:lstStyle/>
          <a:p>
            <a:pPr algn="ctr"/>
            <a:r>
              <a:rPr lang="en-US" sz="2800" b="1" i="0" u="none" strike="noStrike" baseline="0" dirty="0">
                <a:latin typeface="Verdana" panose="020B0604030504040204" pitchFamily="34" charset="0"/>
                <a:ea typeface="Verdana" panose="020B0604030504040204" pitchFamily="34" charset="0"/>
              </a:rPr>
              <a:t>Virtualization</a:t>
            </a:r>
          </a:p>
        </p:txBody>
      </p:sp>
      <p:sp>
        <p:nvSpPr>
          <p:cNvPr id="6" name="Rectangle 5">
            <a:extLst>
              <a:ext uri="{FF2B5EF4-FFF2-40B4-BE49-F238E27FC236}">
                <a16:creationId xmlns:a16="http://schemas.microsoft.com/office/drawing/2014/main" id="{C3DC4A20-9916-48D1-9B4E-AA67D7D99012}"/>
              </a:ext>
            </a:extLst>
          </p:cNvPr>
          <p:cNvSpPr/>
          <p:nvPr/>
        </p:nvSpPr>
        <p:spPr>
          <a:xfrm>
            <a:off x="1444487" y="2637183"/>
            <a:ext cx="5221356" cy="3246782"/>
          </a:xfrm>
          <a:prstGeom prst="rect">
            <a:avLst/>
          </a:prstGeom>
          <a:ln w="2857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1003">
            <a:schemeClr val="dk2"/>
          </a:fillRef>
          <a:effectRef idx="0">
            <a:scrgbClr r="0" g="0" b="0"/>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6A62721-BB10-418E-84E8-9A2218D10032}"/>
              </a:ext>
            </a:extLst>
          </p:cNvPr>
          <p:cNvSpPr/>
          <p:nvPr/>
        </p:nvSpPr>
        <p:spPr>
          <a:xfrm>
            <a:off x="2570922" y="3313042"/>
            <a:ext cx="2875721" cy="2147043"/>
          </a:xfrm>
          <a:prstGeom prst="roundRect">
            <a:avLst/>
          </a:prstGeom>
          <a:no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C5C5E2F-8F33-4D04-84DE-B4AFE49CEF5C}"/>
              </a:ext>
            </a:extLst>
          </p:cNvPr>
          <p:cNvSpPr/>
          <p:nvPr/>
        </p:nvSpPr>
        <p:spPr>
          <a:xfrm>
            <a:off x="2723322" y="3465442"/>
            <a:ext cx="2564295" cy="1808923"/>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560BA99-E81F-44C5-9C9D-D1AF1B7F385A}"/>
              </a:ext>
            </a:extLst>
          </p:cNvPr>
          <p:cNvSpPr txBox="1"/>
          <p:nvPr/>
        </p:nvSpPr>
        <p:spPr>
          <a:xfrm>
            <a:off x="1444487" y="2752537"/>
            <a:ext cx="5221356" cy="400110"/>
          </a:xfrm>
          <a:prstGeom prst="rect">
            <a:avLst/>
          </a:prstGeom>
          <a:noFill/>
        </p:spPr>
        <p:txBody>
          <a:bodyPr wrap="square">
            <a:spAutoFit/>
          </a:bodyPr>
          <a:lstStyle/>
          <a:p>
            <a:r>
              <a:rPr lang="en-US" sz="2000" b="0" i="0" u="none" strike="noStrike" baseline="0" dirty="0">
                <a:latin typeface="Verdana" panose="020B0604030504040204" pitchFamily="34" charset="0"/>
                <a:ea typeface="Verdana" panose="020B0604030504040204" pitchFamily="34" charset="0"/>
              </a:rPr>
              <a:t>Window Operating System Desktop</a:t>
            </a:r>
            <a:endParaRPr lang="en-US" sz="2000" dirty="0">
              <a:latin typeface="Verdana" panose="020B0604030504040204" pitchFamily="34" charset="0"/>
              <a:ea typeface="Verdana" panose="020B0604030504040204" pitchFamily="34" charset="0"/>
            </a:endParaRPr>
          </a:p>
        </p:txBody>
      </p:sp>
      <p:sp>
        <p:nvSpPr>
          <p:cNvPr id="15" name="Arrow: Bent 14">
            <a:extLst>
              <a:ext uri="{FF2B5EF4-FFF2-40B4-BE49-F238E27FC236}">
                <a16:creationId xmlns:a16="http://schemas.microsoft.com/office/drawing/2014/main" id="{5AA7B54B-744B-4CBC-9833-4A9C1B9C7EA6}"/>
              </a:ext>
            </a:extLst>
          </p:cNvPr>
          <p:cNvSpPr/>
          <p:nvPr/>
        </p:nvSpPr>
        <p:spPr>
          <a:xfrm rot="10800000">
            <a:off x="5320747" y="4772586"/>
            <a:ext cx="2690192" cy="2987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a:extLst>
              <a:ext uri="{FF2B5EF4-FFF2-40B4-BE49-F238E27FC236}">
                <a16:creationId xmlns:a16="http://schemas.microsoft.com/office/drawing/2014/main" id="{86F20280-CABE-48A1-9C56-2A41140FE8FC}"/>
              </a:ext>
            </a:extLst>
          </p:cNvPr>
          <p:cNvCxnSpPr>
            <a:cxnSpLocks/>
          </p:cNvCxnSpPr>
          <p:nvPr/>
        </p:nvCxnSpPr>
        <p:spPr>
          <a:xfrm flipV="1">
            <a:off x="7982244" y="2968704"/>
            <a:ext cx="28695" cy="1987825"/>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6E290308-5C9B-4844-9E78-CD08F078EB09}"/>
              </a:ext>
            </a:extLst>
          </p:cNvPr>
          <p:cNvCxnSpPr>
            <a:cxnSpLocks/>
          </p:cNvCxnSpPr>
          <p:nvPr/>
        </p:nvCxnSpPr>
        <p:spPr>
          <a:xfrm flipH="1">
            <a:off x="6758608" y="2968704"/>
            <a:ext cx="1252331" cy="10609"/>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29" name="TextBox 28">
            <a:extLst>
              <a:ext uri="{FF2B5EF4-FFF2-40B4-BE49-F238E27FC236}">
                <a16:creationId xmlns:a16="http://schemas.microsoft.com/office/drawing/2014/main" id="{102C8CBC-25BB-4F21-9FB8-8B0C2BF04A97}"/>
              </a:ext>
            </a:extLst>
          </p:cNvPr>
          <p:cNvSpPr txBox="1"/>
          <p:nvPr/>
        </p:nvSpPr>
        <p:spPr>
          <a:xfrm>
            <a:off x="2972895" y="3747870"/>
            <a:ext cx="2164540" cy="1323439"/>
          </a:xfrm>
          <a:prstGeom prst="rect">
            <a:avLst/>
          </a:prstGeom>
          <a:noFill/>
        </p:spPr>
        <p:txBody>
          <a:bodyPr wrap="square">
            <a:spAutoFit/>
          </a:bodyPr>
          <a:lstStyle/>
          <a:p>
            <a:pPr algn="l"/>
            <a:r>
              <a:rPr lang="en-US" sz="2000" b="0" i="0" u="none" strike="noStrike" baseline="0" dirty="0">
                <a:latin typeface="Verdana" panose="020B0604030504040204" pitchFamily="34" charset="0"/>
                <a:ea typeface="Verdana" panose="020B0604030504040204" pitchFamily="34" charset="0"/>
              </a:rPr>
              <a:t>Virtual OS</a:t>
            </a:r>
          </a:p>
          <a:p>
            <a:pPr algn="l"/>
            <a:r>
              <a:rPr lang="en-US" sz="2000" b="0" i="0" u="none" strike="noStrike" baseline="0" dirty="0">
                <a:latin typeface="Verdana" panose="020B0604030504040204" pitchFamily="34" charset="0"/>
                <a:ea typeface="Verdana" panose="020B0604030504040204" pitchFamily="34" charset="0"/>
              </a:rPr>
              <a:t>Example:</a:t>
            </a:r>
          </a:p>
          <a:p>
            <a:pPr algn="l"/>
            <a:r>
              <a:rPr lang="en-US" sz="2000" b="0" i="0" u="none" strike="noStrike" baseline="0" dirty="0">
                <a:latin typeface="Verdana" panose="020B0604030504040204" pitchFamily="34" charset="0"/>
                <a:ea typeface="Verdana" panose="020B0604030504040204" pitchFamily="34" charset="0"/>
              </a:rPr>
              <a:t>Mac OS (or)</a:t>
            </a:r>
          </a:p>
          <a:p>
            <a:pPr algn="l"/>
            <a:r>
              <a:rPr lang="en-US" sz="2000" b="0" i="0" u="none" strike="noStrike" baseline="0" dirty="0">
                <a:latin typeface="Verdana" panose="020B0604030504040204" pitchFamily="34" charset="0"/>
                <a:ea typeface="Verdana" panose="020B0604030504040204" pitchFamily="34" charset="0"/>
              </a:rPr>
              <a:t>Linux OS</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319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60000"/>
                <a:lumOff val="40000"/>
              </a:schemeClr>
            </a:gs>
            <a:gs pos="100000">
              <a:srgbClr val="1C75A5"/>
            </a:gs>
            <a:gs pos="0">
              <a:srgbClr val="2B89B4"/>
            </a:gs>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5B5C08-0BA3-4E62-9D23-9AF3A6328EB1}"/>
              </a:ext>
            </a:extLst>
          </p:cNvPr>
          <p:cNvSpPr txBox="1"/>
          <p:nvPr/>
        </p:nvSpPr>
        <p:spPr>
          <a:xfrm>
            <a:off x="1232453" y="847275"/>
            <a:ext cx="3133475"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Group Members</a:t>
            </a:r>
          </a:p>
        </p:txBody>
      </p:sp>
      <p:sp>
        <p:nvSpPr>
          <p:cNvPr id="3" name="TextBox 2">
            <a:extLst>
              <a:ext uri="{FF2B5EF4-FFF2-40B4-BE49-F238E27FC236}">
                <a16:creationId xmlns:a16="http://schemas.microsoft.com/office/drawing/2014/main" id="{50B93B6B-E5EC-48D0-B8BE-FFDFDC9D1B88}"/>
              </a:ext>
            </a:extLst>
          </p:cNvPr>
          <p:cNvSpPr txBox="1"/>
          <p:nvPr/>
        </p:nvSpPr>
        <p:spPr>
          <a:xfrm>
            <a:off x="2358887" y="1948069"/>
            <a:ext cx="5459896" cy="2453813"/>
          </a:xfrm>
          <a:prstGeom prst="rect">
            <a:avLst/>
          </a:prstGeom>
          <a:noFill/>
        </p:spPr>
        <p:txBody>
          <a:bodyPr wrap="square" rtlCol="0">
            <a:spAutoFit/>
          </a:bodyPr>
          <a:lstStyle/>
          <a:p>
            <a:pPr marL="342900" indent="-342900">
              <a:lnSpc>
                <a:spcPct val="200000"/>
              </a:lnSpc>
              <a:buFont typeface="+mj-lt"/>
              <a:buAutoNum type="arabicPeriod"/>
            </a:pPr>
            <a:r>
              <a:rPr lang="en-US" sz="2000" dirty="0">
                <a:latin typeface="Verdana" panose="020B0604030504040204" pitchFamily="34" charset="0"/>
                <a:ea typeface="Verdana" panose="020B0604030504040204" pitchFamily="34" charset="0"/>
              </a:rPr>
              <a:t>Ma Khin Nyein Chan</a:t>
            </a:r>
          </a:p>
          <a:p>
            <a:pPr marL="342900" indent="-342900">
              <a:lnSpc>
                <a:spcPct val="200000"/>
              </a:lnSpc>
              <a:buFont typeface="+mj-lt"/>
              <a:buAutoNum type="arabicPeriod"/>
            </a:pPr>
            <a:r>
              <a:rPr lang="en-US" sz="2000" dirty="0">
                <a:latin typeface="Verdana" panose="020B0604030504040204" pitchFamily="34" charset="0"/>
                <a:ea typeface="Verdana" panose="020B0604030504040204" pitchFamily="34" charset="0"/>
              </a:rPr>
              <a:t>Ma May Wah Wah Kyaw</a:t>
            </a:r>
          </a:p>
          <a:p>
            <a:pPr marL="342900" indent="-342900">
              <a:lnSpc>
                <a:spcPct val="200000"/>
              </a:lnSpc>
              <a:buFont typeface="+mj-lt"/>
              <a:buAutoNum type="arabicPeriod"/>
            </a:pPr>
            <a:r>
              <a:rPr lang="en-US" sz="2000" dirty="0">
                <a:latin typeface="Verdana" panose="020B0604030504040204" pitchFamily="34" charset="0"/>
                <a:ea typeface="Verdana" panose="020B0604030504040204" pitchFamily="34" charset="0"/>
              </a:rPr>
              <a:t>Mg Thu Htoo Aung</a:t>
            </a:r>
          </a:p>
          <a:p>
            <a:pPr marL="342900" indent="-342900">
              <a:lnSpc>
                <a:spcPct val="200000"/>
              </a:lnSpc>
              <a:buFont typeface="+mj-lt"/>
              <a:buAutoNum type="arabicPeriod"/>
            </a:pPr>
            <a:r>
              <a:rPr lang="en-US" sz="2000" dirty="0">
                <a:latin typeface="Verdana" panose="020B0604030504040204" pitchFamily="34" charset="0"/>
                <a:ea typeface="Verdana" panose="020B0604030504040204" pitchFamily="34" charset="0"/>
              </a:rPr>
              <a:t>Mg Htet Arkar Linn</a:t>
            </a:r>
          </a:p>
        </p:txBody>
      </p:sp>
    </p:spTree>
    <p:extLst>
      <p:ext uri="{BB962C8B-B14F-4D97-AF65-F5344CB8AC3E}">
        <p14:creationId xmlns:p14="http://schemas.microsoft.com/office/powerpoint/2010/main" val="82738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8AE319-FFC3-471B-8318-A956B697E845}"/>
              </a:ext>
            </a:extLst>
          </p:cNvPr>
          <p:cNvSpPr/>
          <p:nvPr/>
        </p:nvSpPr>
        <p:spPr>
          <a:xfrm>
            <a:off x="1537252" y="2133600"/>
            <a:ext cx="5194852" cy="361784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EC6CC70-5586-4755-AB90-005FEDBE012A}"/>
              </a:ext>
            </a:extLst>
          </p:cNvPr>
          <p:cNvSpPr/>
          <p:nvPr/>
        </p:nvSpPr>
        <p:spPr>
          <a:xfrm>
            <a:off x="2252868" y="2752155"/>
            <a:ext cx="4028660" cy="26239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672F973-EDF2-4F41-93F8-CC748B666AAE}"/>
              </a:ext>
            </a:extLst>
          </p:cNvPr>
          <p:cNvSpPr/>
          <p:nvPr/>
        </p:nvSpPr>
        <p:spPr>
          <a:xfrm>
            <a:off x="2650434" y="3429000"/>
            <a:ext cx="2703444" cy="1832113"/>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5" name="Arrow: Bent 4">
            <a:extLst>
              <a:ext uri="{FF2B5EF4-FFF2-40B4-BE49-F238E27FC236}">
                <a16:creationId xmlns:a16="http://schemas.microsoft.com/office/drawing/2014/main" id="{33C9DF43-8E08-4D21-98A7-1AF889E694FA}"/>
              </a:ext>
            </a:extLst>
          </p:cNvPr>
          <p:cNvSpPr/>
          <p:nvPr/>
        </p:nvSpPr>
        <p:spPr>
          <a:xfrm rot="10800000">
            <a:off x="6281529" y="2862469"/>
            <a:ext cx="1285461" cy="2632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a:extLst>
              <a:ext uri="{FF2B5EF4-FFF2-40B4-BE49-F238E27FC236}">
                <a16:creationId xmlns:a16="http://schemas.microsoft.com/office/drawing/2014/main" id="{BA7D55D4-D328-4E94-8CC2-CA89E589C56C}"/>
              </a:ext>
            </a:extLst>
          </p:cNvPr>
          <p:cNvCxnSpPr/>
          <p:nvPr/>
        </p:nvCxnSpPr>
        <p:spPr>
          <a:xfrm>
            <a:off x="6732104" y="2411896"/>
            <a:ext cx="80838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8DAFA0DA-5C3A-49F4-96AC-8C7A27A56A22}"/>
              </a:ext>
            </a:extLst>
          </p:cNvPr>
          <p:cNvCxnSpPr>
            <a:cxnSpLocks/>
          </p:cNvCxnSpPr>
          <p:nvPr/>
        </p:nvCxnSpPr>
        <p:spPr>
          <a:xfrm>
            <a:off x="7540487" y="2411896"/>
            <a:ext cx="0" cy="602973"/>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57196C4-4755-4629-8506-E7681107C8AD}"/>
              </a:ext>
            </a:extLst>
          </p:cNvPr>
          <p:cNvCxnSpPr/>
          <p:nvPr/>
        </p:nvCxnSpPr>
        <p:spPr>
          <a:xfrm flipH="1">
            <a:off x="5353878" y="4214191"/>
            <a:ext cx="92765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7DA5CC4F-C163-4E4C-AD9A-291DB1755C0D}"/>
              </a:ext>
            </a:extLst>
          </p:cNvPr>
          <p:cNvSpPr txBox="1"/>
          <p:nvPr/>
        </p:nvSpPr>
        <p:spPr>
          <a:xfrm>
            <a:off x="0" y="1170514"/>
            <a:ext cx="12192000" cy="400110"/>
          </a:xfrm>
          <a:prstGeom prst="rect">
            <a:avLst/>
          </a:prstGeom>
          <a:noFill/>
        </p:spPr>
        <p:txBody>
          <a:bodyPr wrap="square">
            <a:spAutoFit/>
          </a:bodyPr>
          <a:lstStyle/>
          <a:p>
            <a:pPr algn="ctr"/>
            <a:r>
              <a:rPr lang="en-US" sz="2000" b="0" i="0" u="none" strike="noStrike" baseline="0" dirty="0">
                <a:latin typeface="Verdana" panose="020B0604030504040204" pitchFamily="34" charset="0"/>
                <a:ea typeface="Verdana" panose="020B0604030504040204" pitchFamily="34" charset="0"/>
              </a:rPr>
              <a:t>Operating System Image File + VMWare or VirtualBox = Local Virtualization</a:t>
            </a:r>
            <a:endParaRPr lang="en-US" sz="2000"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72E94AB7-8CD4-404F-9077-8F58DFBBB835}"/>
              </a:ext>
            </a:extLst>
          </p:cNvPr>
          <p:cNvSpPr txBox="1"/>
          <p:nvPr/>
        </p:nvSpPr>
        <p:spPr>
          <a:xfrm>
            <a:off x="0" y="462056"/>
            <a:ext cx="12192000" cy="461665"/>
          </a:xfrm>
          <a:prstGeom prst="rect">
            <a:avLst/>
          </a:prstGeom>
          <a:noFill/>
        </p:spPr>
        <p:txBody>
          <a:bodyPr wrap="square" rtlCol="0">
            <a:spAutoFit/>
          </a:bodyPr>
          <a:lstStyle/>
          <a:p>
            <a:pPr algn="ctr"/>
            <a:r>
              <a:rPr lang="en-US" sz="2400" b="1" i="0" u="none" strike="noStrike" baseline="0">
                <a:latin typeface="Verdana" panose="020B0604030504040204" pitchFamily="34" charset="0"/>
                <a:ea typeface="Verdana" panose="020B0604030504040204" pitchFamily="34" charset="0"/>
              </a:rPr>
              <a:t>Locally Virtualization</a:t>
            </a:r>
            <a:endParaRPr lang="en-US" sz="2400" b="1" i="0" u="none" strike="noStrike" baseline="0" dirty="0">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D4FA3111-917B-45C7-B26A-38F019DD5635}"/>
              </a:ext>
            </a:extLst>
          </p:cNvPr>
          <p:cNvSpPr txBox="1"/>
          <p:nvPr/>
        </p:nvSpPr>
        <p:spPr>
          <a:xfrm>
            <a:off x="7540487" y="2663689"/>
            <a:ext cx="4055156" cy="1631216"/>
          </a:xfrm>
          <a:prstGeom prst="rect">
            <a:avLst/>
          </a:prstGeom>
          <a:noFill/>
        </p:spPr>
        <p:txBody>
          <a:bodyPr wrap="square" rtlCol="0">
            <a:spAutoFit/>
          </a:bodyPr>
          <a:lstStyle/>
          <a:p>
            <a:pPr algn="l"/>
            <a:r>
              <a:rPr lang="en-US" sz="2000" b="0" i="0" u="none" strike="noStrike" baseline="0" dirty="0">
                <a:latin typeface="Verdana" panose="020B0604030504040204" pitchFamily="34" charset="0"/>
                <a:ea typeface="Verdana" panose="020B0604030504040204" pitchFamily="34" charset="0"/>
              </a:rPr>
              <a:t>Main(Flashed/Host) OS load</a:t>
            </a:r>
          </a:p>
          <a:p>
            <a:pPr algn="l"/>
            <a:r>
              <a:rPr lang="en-US" sz="2000" b="0" i="0" u="none" strike="noStrike" baseline="0" dirty="0">
                <a:latin typeface="Verdana" panose="020B0604030504040204" pitchFamily="34" charset="0"/>
                <a:ea typeface="Verdana" panose="020B0604030504040204" pitchFamily="34" charset="0"/>
              </a:rPr>
              <a:t>Virtualization Software</a:t>
            </a:r>
          </a:p>
          <a:p>
            <a:pPr algn="l"/>
            <a:endParaRPr lang="en-US" sz="2000" b="0" i="0" u="none" strike="noStrike" baseline="0" dirty="0">
              <a:latin typeface="Verdana" panose="020B0604030504040204" pitchFamily="34" charset="0"/>
              <a:ea typeface="Verdana" panose="020B0604030504040204" pitchFamily="34" charset="0"/>
            </a:endParaRPr>
          </a:p>
          <a:p>
            <a:pPr algn="l"/>
            <a:r>
              <a:rPr lang="en-US" sz="2000" b="0" i="0" u="none" strike="noStrike" baseline="0" dirty="0">
                <a:latin typeface="Verdana" panose="020B0604030504040204" pitchFamily="34" charset="0"/>
                <a:ea typeface="Verdana" panose="020B0604030504040204" pitchFamily="34" charset="0"/>
              </a:rPr>
              <a:t>Virtualization Software load</a:t>
            </a:r>
          </a:p>
          <a:p>
            <a:pPr algn="l"/>
            <a:r>
              <a:rPr lang="en-US" sz="2000" b="0" i="0" u="none" strike="noStrike" baseline="0" dirty="0">
                <a:latin typeface="Verdana" panose="020B0604030504040204" pitchFamily="34" charset="0"/>
                <a:ea typeface="Verdana" panose="020B0604030504040204" pitchFamily="34" charset="0"/>
              </a:rPr>
              <a:t>Virtualized OS(Guest OS)</a:t>
            </a:r>
            <a:endParaRPr lang="en-US" sz="2000" dirty="0">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CB46CF81-2E50-4F3F-A359-60739984E920}"/>
              </a:ext>
            </a:extLst>
          </p:cNvPr>
          <p:cNvSpPr txBox="1"/>
          <p:nvPr/>
        </p:nvSpPr>
        <p:spPr>
          <a:xfrm>
            <a:off x="1537252" y="2199069"/>
            <a:ext cx="6109252" cy="400110"/>
          </a:xfrm>
          <a:prstGeom prst="rect">
            <a:avLst/>
          </a:prstGeom>
          <a:noFill/>
        </p:spPr>
        <p:txBody>
          <a:bodyPr wrap="square">
            <a:spAutoFit/>
          </a:bodyPr>
          <a:lstStyle/>
          <a:p>
            <a:r>
              <a:rPr lang="en-US" sz="2000" b="0" i="0" u="none" strike="noStrike" baseline="0" dirty="0">
                <a:latin typeface="Verdana" panose="020B0604030504040204" pitchFamily="34" charset="0"/>
                <a:ea typeface="Verdana" panose="020B0604030504040204" pitchFamily="34" charset="0"/>
              </a:rPr>
              <a:t>Main operating system (Host OS)</a:t>
            </a:r>
            <a:endParaRPr lang="en-US" sz="2000" dirty="0">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AE52623C-9184-4DC5-AC35-4388DC80DEA3}"/>
              </a:ext>
            </a:extLst>
          </p:cNvPr>
          <p:cNvSpPr txBox="1"/>
          <p:nvPr/>
        </p:nvSpPr>
        <p:spPr>
          <a:xfrm>
            <a:off x="2166731" y="2949431"/>
            <a:ext cx="5022573" cy="369332"/>
          </a:xfrm>
          <a:prstGeom prst="rect">
            <a:avLst/>
          </a:prstGeom>
          <a:noFill/>
        </p:spPr>
        <p:txBody>
          <a:bodyPr wrap="square">
            <a:spAutoFit/>
          </a:bodyPr>
          <a:lstStyle/>
          <a:p>
            <a:r>
              <a:rPr lang="en-US" b="0" i="0" u="none" strike="noStrike" baseline="0" dirty="0">
                <a:solidFill>
                  <a:schemeClr val="accent1"/>
                </a:solidFill>
                <a:latin typeface="Verdana" panose="020B0604030504040204" pitchFamily="34" charset="0"/>
                <a:ea typeface="Verdana" panose="020B0604030504040204" pitchFamily="34" charset="0"/>
              </a:rPr>
              <a:t>VirtualBox(Virtualization Software)</a:t>
            </a:r>
            <a:endParaRPr lang="en-US" dirty="0">
              <a:solidFill>
                <a:schemeClr val="accent1"/>
              </a:solidFill>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6732AA47-54E7-4627-89C5-3E853AAAF2CA}"/>
              </a:ext>
            </a:extLst>
          </p:cNvPr>
          <p:cNvSpPr txBox="1"/>
          <p:nvPr/>
        </p:nvSpPr>
        <p:spPr>
          <a:xfrm>
            <a:off x="2650433" y="3471739"/>
            <a:ext cx="1550505" cy="369332"/>
          </a:xfrm>
          <a:prstGeom prst="rect">
            <a:avLst/>
          </a:prstGeom>
          <a:noFill/>
        </p:spPr>
        <p:txBody>
          <a:bodyPr wrap="square" rtlCol="0">
            <a:spAutoFit/>
          </a:bodyPr>
          <a:lstStyle/>
          <a:p>
            <a:r>
              <a:rPr lang="en-US" b="0" i="0" u="none" strike="noStrike" baseline="0" dirty="0">
                <a:solidFill>
                  <a:schemeClr val="accent1"/>
                </a:solidFill>
                <a:latin typeface="Verdana" panose="020B0604030504040204" pitchFamily="34" charset="0"/>
                <a:ea typeface="Verdana" panose="020B0604030504040204" pitchFamily="34" charset="0"/>
              </a:rPr>
              <a:t>Guest OS</a:t>
            </a:r>
            <a:endParaRPr lang="en-US"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4896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B734F-8F19-4DE9-A29C-7F40980C8240}"/>
              </a:ext>
            </a:extLst>
          </p:cNvPr>
          <p:cNvSpPr txBox="1"/>
          <p:nvPr/>
        </p:nvSpPr>
        <p:spPr>
          <a:xfrm>
            <a:off x="0" y="438187"/>
            <a:ext cx="12191999" cy="461665"/>
          </a:xfrm>
          <a:prstGeom prst="rect">
            <a:avLst/>
          </a:prstGeom>
          <a:noFill/>
        </p:spPr>
        <p:txBody>
          <a:bodyPr wrap="square">
            <a:spAutoFit/>
          </a:bodyPr>
          <a:lstStyle/>
          <a:p>
            <a:pPr algn="ctr"/>
            <a:r>
              <a:rPr lang="en-US" sz="2400" b="1" i="0" u="none" strike="noStrike" baseline="0" dirty="0">
                <a:latin typeface="Verdana" panose="020B0604030504040204" pitchFamily="34" charset="0"/>
                <a:ea typeface="Verdana" panose="020B0604030504040204" pitchFamily="34" charset="0"/>
              </a:rPr>
              <a:t>DaaS Virtualization ( Cloud based Virtualization )</a:t>
            </a:r>
            <a:endParaRPr lang="en-US" sz="2400" b="1" dirty="0">
              <a:latin typeface="Verdana" panose="020B0604030504040204" pitchFamily="34" charset="0"/>
              <a:ea typeface="Verdana" panose="020B0604030504040204" pitchFamily="34" charset="0"/>
            </a:endParaRPr>
          </a:p>
        </p:txBody>
      </p:sp>
      <p:sp>
        <p:nvSpPr>
          <p:cNvPr id="4" name="Cloud 3">
            <a:extLst>
              <a:ext uri="{FF2B5EF4-FFF2-40B4-BE49-F238E27FC236}">
                <a16:creationId xmlns:a16="http://schemas.microsoft.com/office/drawing/2014/main" id="{7BCB022B-EE75-476D-9A4F-C01C62D5194A}"/>
              </a:ext>
            </a:extLst>
          </p:cNvPr>
          <p:cNvSpPr/>
          <p:nvPr/>
        </p:nvSpPr>
        <p:spPr>
          <a:xfrm>
            <a:off x="238539" y="1948070"/>
            <a:ext cx="5632173" cy="4068417"/>
          </a:xfrm>
          <a:prstGeom prst="cloud">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D0F9075A-5363-44B6-BCD1-9E3A84385F15}"/>
              </a:ext>
            </a:extLst>
          </p:cNvPr>
          <p:cNvSpPr/>
          <p:nvPr/>
        </p:nvSpPr>
        <p:spPr>
          <a:xfrm>
            <a:off x="2160105" y="2908851"/>
            <a:ext cx="2769704" cy="1653208"/>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647BB4D-1F5E-42E7-8B45-476598766D4B}"/>
              </a:ext>
            </a:extLst>
          </p:cNvPr>
          <p:cNvSpPr/>
          <p:nvPr/>
        </p:nvSpPr>
        <p:spPr>
          <a:xfrm>
            <a:off x="1311966" y="4724400"/>
            <a:ext cx="3631094" cy="609600"/>
          </a:xfrm>
          <a:prstGeom prst="roundRect">
            <a:avLst/>
          </a:prstGeom>
          <a:effectLst>
            <a:outerShdw blurRad="50800" dist="38100" dir="8100000" algn="tr" rotWithShape="0">
              <a:prstClr val="black">
                <a:alpha val="40000"/>
              </a:prstClr>
            </a:outerShdw>
          </a:effectLst>
        </p:spPr>
        <p:style>
          <a:lnRef idx="1">
            <a:schemeClr val="accent3"/>
          </a:lnRef>
          <a:fillRef idx="1001">
            <a:schemeClr val="lt2"/>
          </a:fillRef>
          <a:effectRef idx="1">
            <a:schemeClr val="accent3"/>
          </a:effectRef>
          <a:fontRef idx="minor">
            <a:schemeClr val="dk1"/>
          </a:fontRef>
        </p:style>
        <p:txBody>
          <a:bodyPr rtlCol="0" anchor="ctr"/>
          <a:lstStyle/>
          <a:p>
            <a:pPr algn="ctr"/>
            <a:r>
              <a:rPr lang="en-US" sz="1800" b="0" i="0" u="none" strike="noStrike" baseline="0" dirty="0">
                <a:latin typeface="ArialMT"/>
              </a:rPr>
              <a:t>Cloud Computing</a:t>
            </a:r>
            <a:endParaRPr lang="en-US" dirty="0"/>
          </a:p>
        </p:txBody>
      </p:sp>
      <p:sp>
        <p:nvSpPr>
          <p:cNvPr id="7" name="Arrow: Left-Up 6">
            <a:extLst>
              <a:ext uri="{FF2B5EF4-FFF2-40B4-BE49-F238E27FC236}">
                <a16:creationId xmlns:a16="http://schemas.microsoft.com/office/drawing/2014/main" id="{C3160E72-0422-411B-9769-3CDA6CBB5799}"/>
              </a:ext>
            </a:extLst>
          </p:cNvPr>
          <p:cNvSpPr/>
          <p:nvPr/>
        </p:nvSpPr>
        <p:spPr>
          <a:xfrm rot="10800000">
            <a:off x="1245704" y="3700670"/>
            <a:ext cx="914401" cy="874643"/>
          </a:xfrm>
          <a:prstGeom prst="leftUpArrow">
            <a:avLst/>
          </a:prstGeom>
          <a:solidFill>
            <a:schemeClr val="accent1">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2B4CC8-0F78-4880-A9A7-F3A9018B172C}"/>
              </a:ext>
            </a:extLst>
          </p:cNvPr>
          <p:cNvSpPr/>
          <p:nvPr/>
        </p:nvSpPr>
        <p:spPr>
          <a:xfrm>
            <a:off x="6944139" y="2773018"/>
            <a:ext cx="3617844" cy="25609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A0CB8F43-0F9F-403C-9F0C-E8BC260F83B4}"/>
              </a:ext>
            </a:extLst>
          </p:cNvPr>
          <p:cNvSpPr/>
          <p:nvPr/>
        </p:nvSpPr>
        <p:spPr>
          <a:xfrm>
            <a:off x="7593496" y="3429000"/>
            <a:ext cx="2425148" cy="1653208"/>
          </a:xfrm>
          <a:prstGeom prst="rect">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69B8171-B724-4649-A7E3-739795B68FB0}"/>
              </a:ext>
            </a:extLst>
          </p:cNvPr>
          <p:cNvCxnSpPr/>
          <p:nvPr/>
        </p:nvCxnSpPr>
        <p:spPr>
          <a:xfrm>
            <a:off x="5764695" y="2994992"/>
            <a:ext cx="1073427" cy="0"/>
          </a:xfrm>
          <a:prstGeom prst="straightConnector1">
            <a:avLst/>
          </a:prstGeom>
          <a:ln w="57150">
            <a:solidFill>
              <a:schemeClr val="bg1">
                <a:alpha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033490-9AC6-46B3-B8F4-63F33E98210D}"/>
              </a:ext>
            </a:extLst>
          </p:cNvPr>
          <p:cNvCxnSpPr>
            <a:cxnSpLocks/>
          </p:cNvCxnSpPr>
          <p:nvPr/>
        </p:nvCxnSpPr>
        <p:spPr>
          <a:xfrm>
            <a:off x="4943060" y="4053509"/>
            <a:ext cx="2650436" cy="521804"/>
          </a:xfrm>
          <a:prstGeom prst="straightConnector1">
            <a:avLst/>
          </a:prstGeom>
          <a:ln w="381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00102F86-5243-4FB9-8C8A-F98057036723}"/>
              </a:ext>
            </a:extLst>
          </p:cNvPr>
          <p:cNvCxnSpPr>
            <a:cxnSpLocks/>
          </p:cNvCxnSpPr>
          <p:nvPr/>
        </p:nvCxnSpPr>
        <p:spPr>
          <a:xfrm>
            <a:off x="7308571" y="4515676"/>
            <a:ext cx="331306" cy="9276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4D404D4C-E870-4FA3-BA7C-1AA8B8C5798E}"/>
              </a:ext>
            </a:extLst>
          </p:cNvPr>
          <p:cNvSpPr txBox="1"/>
          <p:nvPr/>
        </p:nvSpPr>
        <p:spPr>
          <a:xfrm>
            <a:off x="5645426" y="2217509"/>
            <a:ext cx="1948070" cy="707886"/>
          </a:xfrm>
          <a:prstGeom prst="rect">
            <a:avLst/>
          </a:prstGeom>
          <a:noFill/>
        </p:spPr>
        <p:txBody>
          <a:bodyPr wrap="square">
            <a:spAutoFit/>
          </a:bodyPr>
          <a:lstStyle/>
          <a:p>
            <a:pPr algn="l"/>
            <a:r>
              <a:rPr lang="en-US" sz="2000" b="0" i="0" u="none" strike="noStrike" baseline="0" dirty="0">
                <a:latin typeface="Verdana" panose="020B0604030504040204" pitchFamily="34" charset="0"/>
                <a:ea typeface="Verdana" panose="020B0604030504040204" pitchFamily="34" charset="0"/>
              </a:rPr>
              <a:t>Interact via</a:t>
            </a:r>
          </a:p>
          <a:p>
            <a:pPr algn="l"/>
            <a:r>
              <a:rPr lang="en-US" sz="2000" b="0" i="0" u="none" strike="noStrike" baseline="0" dirty="0">
                <a:latin typeface="Verdana" panose="020B0604030504040204" pitchFamily="34" charset="0"/>
                <a:ea typeface="Verdana" panose="020B0604030504040204" pitchFamily="34" charset="0"/>
              </a:rPr>
              <a:t>internet</a:t>
            </a:r>
            <a:endParaRPr lang="en-US" sz="2000" dirty="0">
              <a:latin typeface="Verdana" panose="020B0604030504040204" pitchFamily="34" charset="0"/>
              <a:ea typeface="Verdana" panose="020B0604030504040204" pitchFamily="34" charset="0"/>
            </a:endParaRPr>
          </a:p>
        </p:txBody>
      </p:sp>
      <p:sp>
        <p:nvSpPr>
          <p:cNvPr id="26" name="TextBox 25">
            <a:extLst>
              <a:ext uri="{FF2B5EF4-FFF2-40B4-BE49-F238E27FC236}">
                <a16:creationId xmlns:a16="http://schemas.microsoft.com/office/drawing/2014/main" id="{BE3EA362-E813-4DEE-959E-9C77F222439C}"/>
              </a:ext>
            </a:extLst>
          </p:cNvPr>
          <p:cNvSpPr txBox="1"/>
          <p:nvPr/>
        </p:nvSpPr>
        <p:spPr>
          <a:xfrm>
            <a:off x="8222973" y="1624904"/>
            <a:ext cx="6109252" cy="646331"/>
          </a:xfrm>
          <a:prstGeom prst="rect">
            <a:avLst/>
          </a:prstGeom>
          <a:noFill/>
        </p:spPr>
        <p:txBody>
          <a:bodyPr wrap="square">
            <a:spAutoFit/>
          </a:bodyPr>
          <a:lstStyle/>
          <a:p>
            <a:pPr algn="l"/>
            <a:r>
              <a:rPr lang="en-US" sz="1800" b="0" i="0" u="none" strike="noStrike" baseline="0" dirty="0">
                <a:latin typeface="ArialMT"/>
              </a:rPr>
              <a:t>Client’s Desktop ( Main OS)</a:t>
            </a:r>
          </a:p>
          <a:p>
            <a:pPr algn="l"/>
            <a:r>
              <a:rPr lang="en-US" sz="1800" b="0" i="0" u="none" strike="noStrike" baseline="0" dirty="0">
                <a:latin typeface="ArialMT"/>
              </a:rPr>
              <a:t>Guest OS</a:t>
            </a:r>
            <a:endParaRPr lang="en-US" dirty="0"/>
          </a:p>
        </p:txBody>
      </p:sp>
      <p:sp>
        <p:nvSpPr>
          <p:cNvPr id="27" name="TextBox 26">
            <a:extLst>
              <a:ext uri="{FF2B5EF4-FFF2-40B4-BE49-F238E27FC236}">
                <a16:creationId xmlns:a16="http://schemas.microsoft.com/office/drawing/2014/main" id="{22A9415F-04A1-4100-90A2-C0E67A0C0D7F}"/>
              </a:ext>
            </a:extLst>
          </p:cNvPr>
          <p:cNvSpPr txBox="1"/>
          <p:nvPr/>
        </p:nvSpPr>
        <p:spPr>
          <a:xfrm>
            <a:off x="6944139" y="2825430"/>
            <a:ext cx="4002157" cy="646331"/>
          </a:xfrm>
          <a:prstGeom prst="rect">
            <a:avLst/>
          </a:prstGeom>
          <a:noFill/>
        </p:spPr>
        <p:txBody>
          <a:bodyPr wrap="square" rtlCol="0">
            <a:spAutoFit/>
          </a:bodyPr>
          <a:lstStyle/>
          <a:p>
            <a:r>
              <a:rPr lang="en-US" b="0" i="0" u="none" strike="noStrike" baseline="0" dirty="0">
                <a:solidFill>
                  <a:schemeClr val="accent1"/>
                </a:solidFill>
                <a:latin typeface="Verdana" panose="020B0604030504040204" pitchFamily="34" charset="0"/>
                <a:ea typeface="Verdana" panose="020B0604030504040204" pitchFamily="34" charset="0"/>
              </a:rPr>
              <a:t>Client’s Desktop ( Main OS)</a:t>
            </a:r>
          </a:p>
          <a:p>
            <a:endParaRPr lang="en-US" dirty="0">
              <a:solidFill>
                <a:schemeClr val="accent1"/>
              </a:solidFill>
              <a:latin typeface="Verdana" panose="020B0604030504040204" pitchFamily="34" charset="0"/>
              <a:ea typeface="Verdana" panose="020B0604030504040204" pitchFamily="34" charset="0"/>
            </a:endParaRPr>
          </a:p>
        </p:txBody>
      </p:sp>
      <p:sp>
        <p:nvSpPr>
          <p:cNvPr id="28" name="TextBox 27">
            <a:extLst>
              <a:ext uri="{FF2B5EF4-FFF2-40B4-BE49-F238E27FC236}">
                <a16:creationId xmlns:a16="http://schemas.microsoft.com/office/drawing/2014/main" id="{830F04EA-189E-4B86-9E52-96DCB637FD0E}"/>
              </a:ext>
            </a:extLst>
          </p:cNvPr>
          <p:cNvSpPr txBox="1"/>
          <p:nvPr/>
        </p:nvSpPr>
        <p:spPr>
          <a:xfrm>
            <a:off x="7805529" y="3541140"/>
            <a:ext cx="1408042" cy="646331"/>
          </a:xfrm>
          <a:prstGeom prst="rect">
            <a:avLst/>
          </a:prstGeom>
          <a:noFill/>
        </p:spPr>
        <p:txBody>
          <a:bodyPr wrap="square" rtlCol="0">
            <a:spAutoFit/>
          </a:bodyPr>
          <a:lstStyle/>
          <a:p>
            <a:r>
              <a:rPr lang="en-US" sz="1800" b="0" i="0" u="none" strike="noStrike" baseline="0" dirty="0">
                <a:latin typeface="Verdana" panose="020B0604030504040204" pitchFamily="34" charset="0"/>
                <a:ea typeface="Verdana" panose="020B0604030504040204" pitchFamily="34" charset="0"/>
              </a:rPr>
              <a:t>Guest OS</a:t>
            </a: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
        <p:nvSpPr>
          <p:cNvPr id="29" name="TextBox 28">
            <a:extLst>
              <a:ext uri="{FF2B5EF4-FFF2-40B4-BE49-F238E27FC236}">
                <a16:creationId xmlns:a16="http://schemas.microsoft.com/office/drawing/2014/main" id="{26BF8EDB-2E7B-4B1B-A0CB-861E2C00B340}"/>
              </a:ext>
            </a:extLst>
          </p:cNvPr>
          <p:cNvSpPr txBox="1"/>
          <p:nvPr/>
        </p:nvSpPr>
        <p:spPr>
          <a:xfrm>
            <a:off x="2464904" y="3029851"/>
            <a:ext cx="2160105" cy="646331"/>
          </a:xfrm>
          <a:prstGeom prst="rect">
            <a:avLst/>
          </a:prstGeom>
          <a:noFill/>
        </p:spPr>
        <p:txBody>
          <a:bodyPr wrap="square" rtlCol="0">
            <a:spAutoFit/>
          </a:bodyPr>
          <a:lstStyle/>
          <a:p>
            <a:pPr algn="l"/>
            <a:r>
              <a:rPr lang="en-US" sz="1800" b="0" i="0" u="none" strike="noStrike" baseline="0" dirty="0">
                <a:latin typeface="Verdana" panose="020B0604030504040204" pitchFamily="34" charset="0"/>
                <a:ea typeface="Verdana" panose="020B0604030504040204" pitchFamily="34" charset="0"/>
              </a:rPr>
              <a:t>DaaS or Hosted</a:t>
            </a:r>
          </a:p>
          <a:p>
            <a:pPr algn="l"/>
            <a:r>
              <a:rPr lang="en-US" sz="1800" b="0" i="0" u="none" strike="noStrike" baseline="0" dirty="0">
                <a:latin typeface="Verdana" panose="020B0604030504040204" pitchFamily="34" charset="0"/>
                <a:ea typeface="Verdana" panose="020B0604030504040204" pitchFamily="34" charset="0"/>
              </a:rPr>
              <a:t>Guest OS</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452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D093-DFA7-4FDE-BFE6-D1C797C36822}"/>
              </a:ext>
            </a:extLst>
          </p:cNvPr>
          <p:cNvSpPr txBox="1"/>
          <p:nvPr/>
        </p:nvSpPr>
        <p:spPr>
          <a:xfrm>
            <a:off x="1139688" y="881269"/>
            <a:ext cx="5552661"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Three Types of DaaS</a:t>
            </a:r>
          </a:p>
        </p:txBody>
      </p:sp>
      <p:sp>
        <p:nvSpPr>
          <p:cNvPr id="3" name="TextBox 2">
            <a:extLst>
              <a:ext uri="{FF2B5EF4-FFF2-40B4-BE49-F238E27FC236}">
                <a16:creationId xmlns:a16="http://schemas.microsoft.com/office/drawing/2014/main" id="{6D6B2858-A7D5-4CB5-B0CF-BACCD76467B0}"/>
              </a:ext>
            </a:extLst>
          </p:cNvPr>
          <p:cNvSpPr txBox="1"/>
          <p:nvPr/>
        </p:nvSpPr>
        <p:spPr>
          <a:xfrm>
            <a:off x="1543881" y="2226366"/>
            <a:ext cx="5029197" cy="2215991"/>
          </a:xfrm>
          <a:prstGeom prst="rect">
            <a:avLst/>
          </a:prstGeom>
          <a:noFill/>
        </p:spPr>
        <p:txBody>
          <a:bodyPr wrap="square" rtlCol="0">
            <a:spAutoFit/>
          </a:bodyPr>
          <a:lstStyle/>
          <a:p>
            <a:pPr marL="342900" indent="-342900">
              <a:lnSpc>
                <a:spcPct val="200000"/>
              </a:lnSpc>
              <a:buFont typeface="+mj-lt"/>
              <a:buAutoNum type="arabicPeriod"/>
            </a:pPr>
            <a:r>
              <a:rPr lang="en-US" sz="2000" dirty="0">
                <a:latin typeface="Verdana" panose="020B0604030504040204" pitchFamily="34" charset="0"/>
                <a:ea typeface="Verdana" panose="020B0604030504040204" pitchFamily="34" charset="0"/>
              </a:rPr>
              <a:t>Private Cloud DaaS</a:t>
            </a:r>
          </a:p>
          <a:p>
            <a:pPr marL="342900" indent="-342900">
              <a:lnSpc>
                <a:spcPct val="200000"/>
              </a:lnSpc>
              <a:buFont typeface="+mj-lt"/>
              <a:buAutoNum type="arabicPeriod"/>
            </a:pPr>
            <a:r>
              <a:rPr lang="en-US" sz="2000" dirty="0">
                <a:latin typeface="Verdana" panose="020B0604030504040204" pitchFamily="34" charset="0"/>
                <a:ea typeface="Verdana" panose="020B0604030504040204" pitchFamily="34" charset="0"/>
              </a:rPr>
              <a:t>Virtual Private Cloud DaaS(Hybrid)</a:t>
            </a:r>
          </a:p>
          <a:p>
            <a:pPr marL="342900" indent="-342900">
              <a:lnSpc>
                <a:spcPct val="200000"/>
              </a:lnSpc>
              <a:buFont typeface="+mj-lt"/>
              <a:buAutoNum type="arabicPeriod"/>
            </a:pPr>
            <a:r>
              <a:rPr lang="en-US" sz="2000" dirty="0">
                <a:latin typeface="Verdana" panose="020B0604030504040204" pitchFamily="34" charset="0"/>
                <a:ea typeface="Verdana" panose="020B0604030504040204" pitchFamily="34" charset="0"/>
              </a:rPr>
              <a:t>Public Cloud DaaS</a:t>
            </a:r>
          </a:p>
          <a:p>
            <a:pPr marL="342900" indent="-342900">
              <a:buFont typeface="+mj-lt"/>
              <a:buAutoNum type="arabicPeriod"/>
            </a:pPr>
            <a:endParaRPr lang="en-US" dirty="0">
              <a:latin typeface="Verdana" panose="020B0604030504040204" pitchFamily="34" charset="0"/>
              <a:ea typeface="Verdana" panose="020B0604030504040204" pitchFamily="34" charset="0"/>
            </a:endParaRPr>
          </a:p>
        </p:txBody>
      </p:sp>
      <p:pic>
        <p:nvPicPr>
          <p:cNvPr id="29" name="Picture 28">
            <a:extLst>
              <a:ext uri="{FF2B5EF4-FFF2-40B4-BE49-F238E27FC236}">
                <a16:creationId xmlns:a16="http://schemas.microsoft.com/office/drawing/2014/main" id="{A3DFF202-1409-47C9-AD6C-E977ADF4F1E3}"/>
              </a:ext>
            </a:extLst>
          </p:cNvPr>
          <p:cNvPicPr>
            <a:picLocks noChangeAspect="1"/>
          </p:cNvPicPr>
          <p:nvPr/>
        </p:nvPicPr>
        <p:blipFill>
          <a:blip r:embed="rId2"/>
          <a:stretch>
            <a:fillRect/>
          </a:stretch>
        </p:blipFill>
        <p:spPr>
          <a:xfrm>
            <a:off x="5897218" y="1562675"/>
            <a:ext cx="5886450" cy="25852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374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90199-0E2B-4BEE-BD57-5D2C0269266F}"/>
              </a:ext>
            </a:extLst>
          </p:cNvPr>
          <p:cNvSpPr txBox="1"/>
          <p:nvPr/>
        </p:nvSpPr>
        <p:spPr>
          <a:xfrm>
            <a:off x="1509486" y="930310"/>
            <a:ext cx="7515244"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Benefits of migrating to DaaS</a:t>
            </a:r>
          </a:p>
        </p:txBody>
      </p:sp>
      <p:sp>
        <p:nvSpPr>
          <p:cNvPr id="3" name="TextBox 2">
            <a:extLst>
              <a:ext uri="{FF2B5EF4-FFF2-40B4-BE49-F238E27FC236}">
                <a16:creationId xmlns:a16="http://schemas.microsoft.com/office/drawing/2014/main" id="{9500A24C-8B3F-452F-BD47-41221F4586B4}"/>
              </a:ext>
            </a:extLst>
          </p:cNvPr>
          <p:cNvSpPr txBox="1"/>
          <p:nvPr/>
        </p:nvSpPr>
        <p:spPr>
          <a:xfrm>
            <a:off x="1007164" y="2202093"/>
            <a:ext cx="4664764" cy="2453813"/>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Availability</a:t>
            </a:r>
          </a:p>
          <a:p>
            <a:pPr marL="285750" indent="-285750">
              <a:lnSpc>
                <a:spcPct val="20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Reduced IT Costs</a:t>
            </a:r>
          </a:p>
          <a:p>
            <a:pPr marL="285750" indent="-285750">
              <a:lnSpc>
                <a:spcPct val="20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Centralized Data</a:t>
            </a:r>
          </a:p>
          <a:p>
            <a:pPr marL="285750" indent="-285750">
              <a:lnSpc>
                <a:spcPct val="20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Collaborative Work Environment </a:t>
            </a:r>
          </a:p>
        </p:txBody>
      </p:sp>
      <p:sp>
        <p:nvSpPr>
          <p:cNvPr id="4" name="TextBox 3">
            <a:extLst>
              <a:ext uri="{FF2B5EF4-FFF2-40B4-BE49-F238E27FC236}">
                <a16:creationId xmlns:a16="http://schemas.microsoft.com/office/drawing/2014/main" id="{162BADA9-5EA7-4AC3-B39B-7CCCCFDF9F40}"/>
              </a:ext>
            </a:extLst>
          </p:cNvPr>
          <p:cNvSpPr txBox="1"/>
          <p:nvPr/>
        </p:nvSpPr>
        <p:spPr>
          <a:xfrm>
            <a:off x="5923722" y="2148114"/>
            <a:ext cx="5261114" cy="2831544"/>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Reduce hardware expenses</a:t>
            </a:r>
          </a:p>
          <a:p>
            <a:pPr marL="285750" indent="-285750">
              <a:lnSpc>
                <a:spcPct val="20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Data Safety</a:t>
            </a:r>
          </a:p>
          <a:p>
            <a:pPr marL="285750" indent="-285750">
              <a:lnSpc>
                <a:spcPct val="200000"/>
              </a:lnSpc>
              <a:buFont typeface="Wingdings" panose="05000000000000000000" pitchFamily="2" charset="2"/>
              <a:buChar char="ü"/>
            </a:pPr>
            <a:r>
              <a:rPr lang="en-US" sz="2000" dirty="0">
                <a:latin typeface="Verdana" panose="020B0604030504040204" pitchFamily="34" charset="0"/>
                <a:ea typeface="Verdana" panose="020B0604030504040204" pitchFamily="34" charset="0"/>
              </a:rPr>
              <a:t>Disaster Relief and Prevention : Business Continuity</a:t>
            </a:r>
            <a:endParaRPr lang="en-US"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1892777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42141C-1DE1-43A7-B94D-0411D9F08887}"/>
              </a:ext>
            </a:extLst>
          </p:cNvPr>
          <p:cNvSpPr txBox="1"/>
          <p:nvPr/>
        </p:nvSpPr>
        <p:spPr>
          <a:xfrm>
            <a:off x="1350498" y="760439"/>
            <a:ext cx="5345723"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Disadvantages of DaaS</a:t>
            </a:r>
          </a:p>
        </p:txBody>
      </p:sp>
      <p:sp>
        <p:nvSpPr>
          <p:cNvPr id="3" name="TextBox 2">
            <a:extLst>
              <a:ext uri="{FF2B5EF4-FFF2-40B4-BE49-F238E27FC236}">
                <a16:creationId xmlns:a16="http://schemas.microsoft.com/office/drawing/2014/main" id="{C124D1B0-509D-4297-90AA-2634AB41664D}"/>
              </a:ext>
            </a:extLst>
          </p:cNvPr>
          <p:cNvSpPr txBox="1"/>
          <p:nvPr/>
        </p:nvSpPr>
        <p:spPr>
          <a:xfrm>
            <a:off x="2058668" y="1732924"/>
            <a:ext cx="6485818" cy="2453813"/>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000" dirty="0">
                <a:latin typeface="Verdana" panose="020B0604030504040204" pitchFamily="34" charset="0"/>
                <a:ea typeface="Verdana" panose="020B0604030504040204" pitchFamily="34" charset="0"/>
              </a:rPr>
              <a:t>Resources</a:t>
            </a:r>
          </a:p>
          <a:p>
            <a:pPr marL="342900" indent="-342900">
              <a:lnSpc>
                <a:spcPct val="200000"/>
              </a:lnSpc>
              <a:buFont typeface="Wingdings" panose="05000000000000000000" pitchFamily="2" charset="2"/>
              <a:buChar char="q"/>
            </a:pPr>
            <a:r>
              <a:rPr lang="en-US" sz="2000" dirty="0">
                <a:latin typeface="Verdana" panose="020B0604030504040204" pitchFamily="34" charset="0"/>
                <a:ea typeface="Verdana" panose="020B0604030504040204" pitchFamily="34" charset="0"/>
              </a:rPr>
              <a:t>Single Point of Failure</a:t>
            </a:r>
          </a:p>
          <a:p>
            <a:pPr marL="342900" indent="-342900">
              <a:lnSpc>
                <a:spcPct val="200000"/>
              </a:lnSpc>
              <a:buFont typeface="Wingdings" panose="05000000000000000000" pitchFamily="2" charset="2"/>
              <a:buChar char="q"/>
            </a:pPr>
            <a:r>
              <a:rPr lang="en-US" sz="2000" b="0" i="0" dirty="0">
                <a:effectLst/>
                <a:latin typeface="Verdana" panose="020B0604030504040204" pitchFamily="34" charset="0"/>
                <a:ea typeface="Verdana" panose="020B0604030504040204" pitchFamily="34" charset="0"/>
              </a:rPr>
              <a:t> Multiple Use Cases Require Multiple Images</a:t>
            </a:r>
          </a:p>
          <a:p>
            <a:pPr marL="342900" indent="-342900">
              <a:lnSpc>
                <a:spcPct val="200000"/>
              </a:lnSpc>
              <a:buFont typeface="Wingdings" panose="05000000000000000000" pitchFamily="2" charset="2"/>
              <a:buChar char="q"/>
            </a:pPr>
            <a:r>
              <a:rPr lang="en-US" sz="2000" b="0" i="0" dirty="0">
                <a:effectLst/>
                <a:latin typeface="Verdana" panose="020B0604030504040204" pitchFamily="34" charset="0"/>
                <a:ea typeface="Verdana" panose="020B0604030504040204" pitchFamily="34" charset="0"/>
              </a:rPr>
              <a:t>Long-term ROI</a:t>
            </a:r>
            <a:endParaRPr lang="en-US" sz="20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7E092E27-869E-442D-B134-6A834718F0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8544486" y="1222104"/>
            <a:ext cx="2000252" cy="16052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0" name="Picture 9">
            <a:extLst>
              <a:ext uri="{FF2B5EF4-FFF2-40B4-BE49-F238E27FC236}">
                <a16:creationId xmlns:a16="http://schemas.microsoft.com/office/drawing/2014/main" id="{3B7BD1B7-3EA6-4D04-B47A-B804C0C2FF8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17" b="97195" l="10000" r="90000"/>
                    </a14:imgEffect>
                  </a14:imgLayer>
                </a14:imgProps>
              </a:ext>
            </a:extLst>
          </a:blip>
          <a:stretch>
            <a:fillRect/>
          </a:stretch>
        </p:blipFill>
        <p:spPr>
          <a:xfrm>
            <a:off x="7544360" y="3564437"/>
            <a:ext cx="2000252" cy="1711222"/>
          </a:xfrm>
          <a:prstGeom prst="rect">
            <a:avLst/>
          </a:prstGeom>
        </p:spPr>
      </p:pic>
      <p:sp>
        <p:nvSpPr>
          <p:cNvPr id="12" name="Speech Bubble: Oval 11">
            <a:extLst>
              <a:ext uri="{FF2B5EF4-FFF2-40B4-BE49-F238E27FC236}">
                <a16:creationId xmlns:a16="http://schemas.microsoft.com/office/drawing/2014/main" id="{F3D1A69D-3FED-4AA0-9629-A4F626A46D85}"/>
              </a:ext>
            </a:extLst>
          </p:cNvPr>
          <p:cNvSpPr/>
          <p:nvPr/>
        </p:nvSpPr>
        <p:spPr>
          <a:xfrm>
            <a:off x="8544486" y="957060"/>
            <a:ext cx="2000252" cy="2135292"/>
          </a:xfrm>
          <a:prstGeom prst="wedgeEllipseCallout">
            <a:avLst/>
          </a:prstGeom>
          <a:noFill/>
          <a:ln w="2857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16943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433486-EBAF-49CA-89C8-3B57628DD4E3}"/>
              </a:ext>
            </a:extLst>
          </p:cNvPr>
          <p:cNvSpPr txBox="1"/>
          <p:nvPr/>
        </p:nvSpPr>
        <p:spPr>
          <a:xfrm>
            <a:off x="1255485" y="816434"/>
            <a:ext cx="4542971"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DaaS Providers</a:t>
            </a:r>
          </a:p>
        </p:txBody>
      </p:sp>
      <p:pic>
        <p:nvPicPr>
          <p:cNvPr id="4" name="Picture 3">
            <a:extLst>
              <a:ext uri="{FF2B5EF4-FFF2-40B4-BE49-F238E27FC236}">
                <a16:creationId xmlns:a16="http://schemas.microsoft.com/office/drawing/2014/main" id="{82100436-7DE1-4596-8C0D-05FC4B0161DD}"/>
              </a:ext>
            </a:extLst>
          </p:cNvPr>
          <p:cNvPicPr>
            <a:picLocks noChangeAspect="1"/>
          </p:cNvPicPr>
          <p:nvPr/>
        </p:nvPicPr>
        <p:blipFill>
          <a:blip r:embed="rId2"/>
          <a:stretch>
            <a:fillRect/>
          </a:stretch>
        </p:blipFill>
        <p:spPr>
          <a:xfrm>
            <a:off x="4905830" y="2906180"/>
            <a:ext cx="1698171" cy="1295401"/>
          </a:xfrm>
          <a:prstGeom prst="rect">
            <a:avLst/>
          </a:prstGeom>
        </p:spPr>
      </p:pic>
      <p:sp>
        <p:nvSpPr>
          <p:cNvPr id="5" name="Oval 4">
            <a:extLst>
              <a:ext uri="{FF2B5EF4-FFF2-40B4-BE49-F238E27FC236}">
                <a16:creationId xmlns:a16="http://schemas.microsoft.com/office/drawing/2014/main" id="{B473DFBA-DD51-4EA3-AA45-732BFF3E9688}"/>
              </a:ext>
            </a:extLst>
          </p:cNvPr>
          <p:cNvSpPr/>
          <p:nvPr/>
        </p:nvSpPr>
        <p:spPr>
          <a:xfrm>
            <a:off x="4884056" y="2783643"/>
            <a:ext cx="1828800" cy="1814508"/>
          </a:xfrm>
          <a:prstGeom prst="ellipse">
            <a:avLst/>
          </a:prstGeom>
          <a:noFill/>
          <a:ln w="127000" cap="flat" cmpd="sng" algn="ctr">
            <a:solidFill>
              <a:schemeClr val="tx1"/>
            </a:solidFill>
            <a:prstDash val="solid"/>
            <a:round/>
            <a:headEnd type="none" w="med" len="med"/>
            <a:tailEnd type="none" w="med" len="med"/>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TextBox 5">
            <a:extLst>
              <a:ext uri="{FF2B5EF4-FFF2-40B4-BE49-F238E27FC236}">
                <a16:creationId xmlns:a16="http://schemas.microsoft.com/office/drawing/2014/main" id="{2ACFF2B7-4C75-4FCF-AABF-C799E8F09F16}"/>
              </a:ext>
            </a:extLst>
          </p:cNvPr>
          <p:cNvSpPr txBox="1"/>
          <p:nvPr/>
        </p:nvSpPr>
        <p:spPr>
          <a:xfrm>
            <a:off x="4949371" y="3429000"/>
            <a:ext cx="217715" cy="646331"/>
          </a:xfrm>
          <a:prstGeom prst="rect">
            <a:avLst/>
          </a:prstGeom>
          <a:noFill/>
        </p:spPr>
        <p:txBody>
          <a:bodyPr wrap="square" rtlCol="0">
            <a:spAutoFit/>
          </a:bodyPr>
          <a:lstStyle/>
          <a:p>
            <a:r>
              <a:rPr lang="en-US" b="1" i="1" dirty="0"/>
              <a:t>DA</a:t>
            </a:r>
          </a:p>
        </p:txBody>
      </p:sp>
      <p:sp>
        <p:nvSpPr>
          <p:cNvPr id="7" name="TextBox 6">
            <a:extLst>
              <a:ext uri="{FF2B5EF4-FFF2-40B4-BE49-F238E27FC236}">
                <a16:creationId xmlns:a16="http://schemas.microsoft.com/office/drawing/2014/main" id="{C1B5FF8F-1627-42FE-A214-58F5FBA212CA}"/>
              </a:ext>
            </a:extLst>
          </p:cNvPr>
          <p:cNvSpPr txBox="1"/>
          <p:nvPr/>
        </p:nvSpPr>
        <p:spPr>
          <a:xfrm>
            <a:off x="6317344" y="3428999"/>
            <a:ext cx="326570" cy="646331"/>
          </a:xfrm>
          <a:prstGeom prst="rect">
            <a:avLst/>
          </a:prstGeom>
          <a:noFill/>
        </p:spPr>
        <p:txBody>
          <a:bodyPr wrap="square" rtlCol="0">
            <a:spAutoFit/>
          </a:bodyPr>
          <a:lstStyle/>
          <a:p>
            <a:r>
              <a:rPr lang="en-US" b="1" i="1" dirty="0">
                <a:latin typeface="Verdana" panose="020B0604030504040204" pitchFamily="34" charset="0"/>
                <a:ea typeface="Verdana" panose="020B0604030504040204" pitchFamily="34" charset="0"/>
              </a:rPr>
              <a:t>AS</a:t>
            </a:r>
          </a:p>
        </p:txBody>
      </p:sp>
      <p:sp>
        <p:nvSpPr>
          <p:cNvPr id="9" name="TextBox 8">
            <a:extLst>
              <a:ext uri="{FF2B5EF4-FFF2-40B4-BE49-F238E27FC236}">
                <a16:creationId xmlns:a16="http://schemas.microsoft.com/office/drawing/2014/main" id="{08C75BDF-78DF-471F-BA56-D2C9D8EAD8A2}"/>
              </a:ext>
            </a:extLst>
          </p:cNvPr>
          <p:cNvSpPr txBox="1"/>
          <p:nvPr/>
        </p:nvSpPr>
        <p:spPr>
          <a:xfrm>
            <a:off x="1526211" y="3368516"/>
            <a:ext cx="3239996" cy="400110"/>
          </a:xfrm>
          <a:prstGeom prst="rect">
            <a:avLst/>
          </a:prstGeom>
          <a:noFill/>
        </p:spPr>
        <p:txBody>
          <a:bodyPr wrap="square" rtlCol="0">
            <a:spAutoFit/>
          </a:bodyPr>
          <a:lstStyle/>
          <a:p>
            <a:r>
              <a:rPr lang="en-US" sz="2000" b="0" i="0" dirty="0">
                <a:effectLst/>
                <a:latin typeface="Verdana" panose="020B0604030504040204" pitchFamily="34" charset="0"/>
                <a:ea typeface="Verdana" panose="020B0604030504040204" pitchFamily="34" charset="0"/>
              </a:rPr>
              <a:t>Amazon - Web Services</a:t>
            </a:r>
            <a:endParaRPr lang="en-US" sz="20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34DD7DE7-4A96-4FAE-9F2D-39BD5D943CC4}"/>
              </a:ext>
            </a:extLst>
          </p:cNvPr>
          <p:cNvSpPr txBox="1"/>
          <p:nvPr/>
        </p:nvSpPr>
        <p:spPr>
          <a:xfrm>
            <a:off x="2563586" y="4687300"/>
            <a:ext cx="2913740" cy="707886"/>
          </a:xfrm>
          <a:prstGeom prst="rect">
            <a:avLst/>
          </a:prstGeom>
          <a:noFill/>
        </p:spPr>
        <p:txBody>
          <a:bodyPr wrap="square" rtlCol="0">
            <a:spAutoFit/>
          </a:bodyPr>
          <a:lstStyle/>
          <a:p>
            <a:r>
              <a:rPr lang="en-US" sz="2000" b="0" i="0" dirty="0">
                <a:effectLst/>
                <a:latin typeface="Verdana" panose="020B0604030504040204" pitchFamily="34" charset="0"/>
                <a:ea typeface="Verdana" panose="020B0604030504040204" pitchFamily="34" charset="0"/>
              </a:rPr>
              <a:t>Microsoft - Windows Virtual Desktop</a:t>
            </a:r>
            <a:endParaRPr lang="en-US" sz="20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7A57D349-7D76-49B9-80F8-CBB8CC75D640}"/>
              </a:ext>
            </a:extLst>
          </p:cNvPr>
          <p:cNvSpPr txBox="1"/>
          <p:nvPr/>
        </p:nvSpPr>
        <p:spPr>
          <a:xfrm>
            <a:off x="6948555" y="3352343"/>
            <a:ext cx="3287487" cy="677108"/>
          </a:xfrm>
          <a:prstGeom prst="rect">
            <a:avLst/>
          </a:prstGeom>
          <a:noFill/>
        </p:spPr>
        <p:txBody>
          <a:bodyPr wrap="square" rtlCol="0">
            <a:spAutoFit/>
          </a:bodyPr>
          <a:lstStyle/>
          <a:p>
            <a:r>
              <a:rPr lang="en-US" sz="2000" b="0" i="0" dirty="0">
                <a:effectLst/>
                <a:latin typeface="Verdana" panose="020B0604030504040204" pitchFamily="34" charset="0"/>
                <a:ea typeface="Verdana" panose="020B0604030504040204" pitchFamily="34" charset="0"/>
              </a:rPr>
              <a:t>VMware - Horizon Cloud</a:t>
            </a:r>
          </a:p>
          <a:p>
            <a:endParaRPr lang="en-US"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3882DFDE-B8FD-4B64-BD28-66B052F08DA1}"/>
              </a:ext>
            </a:extLst>
          </p:cNvPr>
          <p:cNvSpPr txBox="1"/>
          <p:nvPr/>
        </p:nvSpPr>
        <p:spPr>
          <a:xfrm>
            <a:off x="6480629" y="4761646"/>
            <a:ext cx="2728685" cy="707886"/>
          </a:xfrm>
          <a:prstGeom prst="rect">
            <a:avLst/>
          </a:prstGeom>
          <a:noFill/>
        </p:spPr>
        <p:txBody>
          <a:bodyPr wrap="square" rtlCol="0">
            <a:spAutoFit/>
          </a:bodyPr>
          <a:lstStyle/>
          <a:p>
            <a:r>
              <a:rPr lang="en-US" sz="2000" b="0" i="0" dirty="0">
                <a:effectLst/>
                <a:latin typeface="Verdana" panose="020B0604030504040204" pitchFamily="34" charset="0"/>
                <a:ea typeface="Verdana" panose="020B0604030504040204" pitchFamily="34" charset="0"/>
              </a:rPr>
              <a:t>MTM Technologies - AnywhereApp</a:t>
            </a:r>
            <a:endParaRPr lang="en-US" sz="20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528C3902-FAC2-4AA2-AFDB-70EAEE80024D}"/>
              </a:ext>
            </a:extLst>
          </p:cNvPr>
          <p:cNvSpPr txBox="1"/>
          <p:nvPr/>
        </p:nvSpPr>
        <p:spPr>
          <a:xfrm>
            <a:off x="4020456" y="2007586"/>
            <a:ext cx="3556000" cy="400110"/>
          </a:xfrm>
          <a:prstGeom prst="rect">
            <a:avLst/>
          </a:prstGeom>
          <a:noFill/>
        </p:spPr>
        <p:txBody>
          <a:bodyPr wrap="square" rtlCol="0">
            <a:spAutoFit/>
          </a:bodyPr>
          <a:lstStyle/>
          <a:p>
            <a:r>
              <a:rPr lang="en-US" sz="2000" b="0" i="0" dirty="0">
                <a:effectLst/>
                <a:latin typeface="Verdana" panose="020B0604030504040204" pitchFamily="34" charset="0"/>
                <a:ea typeface="Verdana" panose="020B0604030504040204" pitchFamily="34" charset="0"/>
              </a:rPr>
              <a:t>dinCloud - dinWorkspace</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404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331D3-5A33-408B-824B-57765D7E278F}"/>
              </a:ext>
            </a:extLst>
          </p:cNvPr>
          <p:cNvSpPr txBox="1"/>
          <p:nvPr/>
        </p:nvSpPr>
        <p:spPr>
          <a:xfrm>
            <a:off x="1245704" y="742122"/>
            <a:ext cx="7142922"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Key difference between PaaS &amp; DaaS</a:t>
            </a:r>
          </a:p>
        </p:txBody>
      </p:sp>
      <p:sp>
        <p:nvSpPr>
          <p:cNvPr id="3" name="TextBox 2">
            <a:extLst>
              <a:ext uri="{FF2B5EF4-FFF2-40B4-BE49-F238E27FC236}">
                <a16:creationId xmlns:a16="http://schemas.microsoft.com/office/drawing/2014/main" id="{B5662B4D-67B2-431F-8DD6-0DDA472A78F4}"/>
              </a:ext>
            </a:extLst>
          </p:cNvPr>
          <p:cNvSpPr txBox="1"/>
          <p:nvPr/>
        </p:nvSpPr>
        <p:spPr>
          <a:xfrm>
            <a:off x="2398643" y="2146852"/>
            <a:ext cx="6467061" cy="122270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Verdana" panose="020B0604030504040204" pitchFamily="34" charset="0"/>
                <a:ea typeface="Verdana" panose="020B0604030504040204" pitchFamily="34" charset="0"/>
              </a:rPr>
              <a:t>PaaS provides a platform in addition to IaaS.</a:t>
            </a:r>
          </a:p>
          <a:p>
            <a:pPr marL="285750" indent="-285750">
              <a:lnSpc>
                <a:spcPct val="200000"/>
              </a:lnSpc>
              <a:buFont typeface="Arial" panose="020B0604020202020204" pitchFamily="34" charset="0"/>
              <a:buChar char="•"/>
            </a:pPr>
            <a:r>
              <a:rPr lang="en-US" sz="2000" dirty="0">
                <a:latin typeface="Verdana" panose="020B0604030504040204" pitchFamily="34" charset="0"/>
                <a:ea typeface="Verdana" panose="020B0604030504040204" pitchFamily="34" charset="0"/>
              </a:rPr>
              <a:t>DaaS provides a virtual desktop environment.</a:t>
            </a:r>
          </a:p>
        </p:txBody>
      </p:sp>
      <p:pic>
        <p:nvPicPr>
          <p:cNvPr id="9" name="Picture 8">
            <a:extLst>
              <a:ext uri="{FF2B5EF4-FFF2-40B4-BE49-F238E27FC236}">
                <a16:creationId xmlns:a16="http://schemas.microsoft.com/office/drawing/2014/main" id="{0B4B62FD-0F86-4F32-B04A-E1D4DE965E3F}"/>
              </a:ext>
            </a:extLst>
          </p:cNvPr>
          <p:cNvPicPr>
            <a:picLocks noChangeAspect="1"/>
          </p:cNvPicPr>
          <p:nvPr/>
        </p:nvPicPr>
        <p:blipFill>
          <a:blip r:embed="rId2"/>
          <a:stretch>
            <a:fillRect/>
          </a:stretch>
        </p:blipFill>
        <p:spPr>
          <a:xfrm>
            <a:off x="6726131" y="3955215"/>
            <a:ext cx="1297411" cy="1615572"/>
          </a:xfrm>
          <a:prstGeom prst="rect">
            <a:avLst/>
          </a:prstGeom>
        </p:spPr>
      </p:pic>
      <p:pic>
        <p:nvPicPr>
          <p:cNvPr id="11" name="Picture 10">
            <a:extLst>
              <a:ext uri="{FF2B5EF4-FFF2-40B4-BE49-F238E27FC236}">
                <a16:creationId xmlns:a16="http://schemas.microsoft.com/office/drawing/2014/main" id="{AC9CB577-6BED-4AD2-AF2F-0527EE6D21DE}"/>
              </a:ext>
            </a:extLst>
          </p:cNvPr>
          <p:cNvPicPr>
            <a:picLocks noChangeAspect="1"/>
          </p:cNvPicPr>
          <p:nvPr/>
        </p:nvPicPr>
        <p:blipFill>
          <a:blip r:embed="rId3"/>
          <a:stretch>
            <a:fillRect/>
          </a:stretch>
        </p:blipFill>
        <p:spPr>
          <a:xfrm>
            <a:off x="3519755" y="3955216"/>
            <a:ext cx="1297410" cy="1615572"/>
          </a:xfrm>
          <a:prstGeom prst="rect">
            <a:avLst/>
          </a:prstGeom>
        </p:spPr>
      </p:pic>
      <p:pic>
        <p:nvPicPr>
          <p:cNvPr id="13" name="Picture 12">
            <a:extLst>
              <a:ext uri="{FF2B5EF4-FFF2-40B4-BE49-F238E27FC236}">
                <a16:creationId xmlns:a16="http://schemas.microsoft.com/office/drawing/2014/main" id="{34560194-1CCB-4A02-A59F-A36E6123090D}"/>
              </a:ext>
            </a:extLst>
          </p:cNvPr>
          <p:cNvPicPr>
            <a:picLocks noChangeAspect="1"/>
          </p:cNvPicPr>
          <p:nvPr/>
        </p:nvPicPr>
        <p:blipFill>
          <a:blip r:embed="rId4"/>
          <a:stretch>
            <a:fillRect/>
          </a:stretch>
        </p:blipFill>
        <p:spPr>
          <a:xfrm>
            <a:off x="5545263" y="4487120"/>
            <a:ext cx="462962" cy="5517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4" name="Rectangle: Rounded Corners 13">
            <a:extLst>
              <a:ext uri="{FF2B5EF4-FFF2-40B4-BE49-F238E27FC236}">
                <a16:creationId xmlns:a16="http://schemas.microsoft.com/office/drawing/2014/main" id="{97896A73-3EC4-4039-92DF-AC6EC061F3F4}"/>
              </a:ext>
            </a:extLst>
          </p:cNvPr>
          <p:cNvSpPr/>
          <p:nvPr/>
        </p:nvSpPr>
        <p:spPr>
          <a:xfrm>
            <a:off x="3499673" y="3955215"/>
            <a:ext cx="1317492" cy="1615572"/>
          </a:xfrm>
          <a:prstGeom prst="roundRect">
            <a:avLst/>
          </a:prstGeom>
          <a:noFill/>
          <a:ln w="139700" cap="flat" cmpd="sng" algn="ctr">
            <a:solidFill>
              <a:srgbClr val="227DAB"/>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3EA29358-8CA3-4A51-90C6-00BD78ECCD69}"/>
              </a:ext>
            </a:extLst>
          </p:cNvPr>
          <p:cNvSpPr/>
          <p:nvPr/>
        </p:nvSpPr>
        <p:spPr>
          <a:xfrm>
            <a:off x="6706050" y="3955215"/>
            <a:ext cx="1317492" cy="1615572"/>
          </a:xfrm>
          <a:prstGeom prst="roundRect">
            <a:avLst/>
          </a:prstGeom>
          <a:noFill/>
          <a:ln w="139700" cap="flat" cmpd="sng" algn="ctr">
            <a:solidFill>
              <a:srgbClr val="227DAB"/>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70121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97D6BF-7339-4FEE-B755-DEA222E6A34D}"/>
              </a:ext>
            </a:extLst>
          </p:cNvPr>
          <p:cNvPicPr>
            <a:picLocks noChangeAspect="1"/>
          </p:cNvPicPr>
          <p:nvPr/>
        </p:nvPicPr>
        <p:blipFill>
          <a:blip r:embed="rId2"/>
          <a:stretch>
            <a:fillRect/>
          </a:stretch>
        </p:blipFill>
        <p:spPr>
          <a:xfrm>
            <a:off x="3761766" y="1368555"/>
            <a:ext cx="2725309" cy="1669491"/>
          </a:xfrm>
          <a:prstGeom prst="rect">
            <a:avLst/>
          </a:prstGeom>
        </p:spPr>
      </p:pic>
    </p:spTree>
    <p:extLst>
      <p:ext uri="{BB962C8B-B14F-4D97-AF65-F5344CB8AC3E}">
        <p14:creationId xmlns:p14="http://schemas.microsoft.com/office/powerpoint/2010/main" val="36658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55CC19-3351-41E6-829D-21381656B73F}"/>
              </a:ext>
            </a:extLst>
          </p:cNvPr>
          <p:cNvSpPr>
            <a:spLocks noGrp="1"/>
          </p:cNvSpPr>
          <p:nvPr/>
        </p:nvSpPr>
        <p:spPr>
          <a:xfrm>
            <a:off x="1143000" y="521297"/>
            <a:ext cx="9905998" cy="4770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dirty="0">
                <a:latin typeface="Verdana" panose="020B0604030504040204" pitchFamily="34" charset="0"/>
                <a:ea typeface="Verdana" panose="020B0604030504040204" pitchFamily="34" charset="0"/>
              </a:rPr>
              <a:t>What is a cloud service?</a:t>
            </a:r>
            <a:endParaRPr lang="en-US" sz="2400" dirty="0"/>
          </a:p>
        </p:txBody>
      </p:sp>
      <p:sp>
        <p:nvSpPr>
          <p:cNvPr id="5" name="Content Placeholder 2">
            <a:extLst>
              <a:ext uri="{FF2B5EF4-FFF2-40B4-BE49-F238E27FC236}">
                <a16:creationId xmlns:a16="http://schemas.microsoft.com/office/drawing/2014/main" id="{83704DEB-5FEF-42DB-8C7F-BFBB923F8562}"/>
              </a:ext>
            </a:extLst>
          </p:cNvPr>
          <p:cNvSpPr>
            <a:spLocks noGrp="1"/>
          </p:cNvSpPr>
          <p:nvPr/>
        </p:nvSpPr>
        <p:spPr>
          <a:xfrm>
            <a:off x="6336202" y="2312006"/>
            <a:ext cx="5312462" cy="255203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lgn="just">
              <a:lnSpc>
                <a:spcPct val="150000"/>
              </a:lnSpc>
            </a:pPr>
            <a:r>
              <a:rPr lang="en-US" dirty="0">
                <a:latin typeface="Verdana" panose="020B0604030504040204" pitchFamily="34" charset="0"/>
                <a:ea typeface="Verdana" panose="020B0604030504040204" pitchFamily="34" charset="0"/>
              </a:rPr>
              <a:t>Infrastructure as a Service(IaaS)</a:t>
            </a:r>
          </a:p>
          <a:p>
            <a:pPr lvl="1" algn="just">
              <a:lnSpc>
                <a:spcPct val="150000"/>
              </a:lnSpc>
            </a:pPr>
            <a:r>
              <a:rPr lang="en-US" dirty="0">
                <a:latin typeface="Verdana" panose="020B0604030504040204" pitchFamily="34" charset="0"/>
                <a:ea typeface="Verdana" panose="020B0604030504040204" pitchFamily="34" charset="0"/>
              </a:rPr>
              <a:t>Platform as a Service(PaaS)</a:t>
            </a:r>
          </a:p>
          <a:p>
            <a:pPr lvl="1" algn="just">
              <a:lnSpc>
                <a:spcPct val="150000"/>
              </a:lnSpc>
            </a:pPr>
            <a:r>
              <a:rPr lang="en-US" dirty="0">
                <a:latin typeface="Verdana" panose="020B0604030504040204" pitchFamily="34" charset="0"/>
                <a:ea typeface="Verdana" panose="020B0604030504040204" pitchFamily="34" charset="0"/>
              </a:rPr>
              <a:t>Software as a Service(SaaS) </a:t>
            </a:r>
          </a:p>
          <a:p>
            <a:pPr lvl="1" algn="just">
              <a:lnSpc>
                <a:spcPct val="150000"/>
              </a:lnSpc>
            </a:pPr>
            <a:r>
              <a:rPr lang="en-US" dirty="0">
                <a:latin typeface="Verdana" panose="020B0604030504040204" pitchFamily="34" charset="0"/>
                <a:ea typeface="Verdana" panose="020B0604030504040204" pitchFamily="34" charset="0"/>
              </a:rPr>
              <a:t>Desktop as a Service(DaaS)</a:t>
            </a:r>
          </a:p>
        </p:txBody>
      </p:sp>
      <p:sp>
        <p:nvSpPr>
          <p:cNvPr id="6" name="Rectangle: Rounded Corners 5">
            <a:extLst>
              <a:ext uri="{FF2B5EF4-FFF2-40B4-BE49-F238E27FC236}">
                <a16:creationId xmlns:a16="http://schemas.microsoft.com/office/drawing/2014/main" id="{13D6B44C-766D-448F-8DBD-D513C79FF858}"/>
              </a:ext>
            </a:extLst>
          </p:cNvPr>
          <p:cNvSpPr/>
          <p:nvPr/>
        </p:nvSpPr>
        <p:spPr>
          <a:xfrm>
            <a:off x="543336" y="1712121"/>
            <a:ext cx="4850295" cy="3445565"/>
          </a:xfrm>
          <a:prstGeom prst="roundRect">
            <a:avLst/>
          </a:prstGeom>
          <a:ln w="38100">
            <a:solidFill>
              <a:srgbClr val="2E8DB7"/>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8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EBB69C84-38AB-46CB-8CC1-3ED58BC8AB2A}"/>
              </a:ext>
            </a:extLst>
          </p:cNvPr>
          <p:cNvSpPr txBox="1"/>
          <p:nvPr/>
        </p:nvSpPr>
        <p:spPr>
          <a:xfrm>
            <a:off x="974032" y="2018365"/>
            <a:ext cx="3988904" cy="3139321"/>
          </a:xfrm>
          <a:prstGeom prst="rect">
            <a:avLst/>
          </a:prstGeom>
          <a:noFill/>
        </p:spPr>
        <p:txBody>
          <a:bodyPr wrap="square" rtlCol="0">
            <a:spAutoFit/>
          </a:bodyPr>
          <a:lstStyle/>
          <a:p>
            <a:pPr marL="285750" indent="-285750">
              <a:buFont typeface="Wingdings" panose="05000000000000000000" pitchFamily="2" charset="2"/>
              <a:buChar char="v"/>
            </a:pPr>
            <a:r>
              <a:rPr lang="en-US" sz="1800" dirty="0">
                <a:solidFill>
                  <a:schemeClr val="accent1">
                    <a:lumMod val="60000"/>
                    <a:lumOff val="40000"/>
                  </a:schemeClr>
                </a:solidFill>
                <a:latin typeface="Verdana" panose="020B0604030504040204" pitchFamily="34" charset="0"/>
                <a:ea typeface="Verdana" panose="020B0604030504040204" pitchFamily="34" charset="0"/>
              </a:rPr>
              <a:t>Cloud services can include software, data storage, databases, servers, networks, computing and other services that are accessible on-demand though internet.</a:t>
            </a:r>
          </a:p>
          <a:p>
            <a:pPr marL="285750" indent="-285750">
              <a:buFont typeface="Wingdings" panose="05000000000000000000" pitchFamily="2" charset="2"/>
              <a:buChar char="v"/>
            </a:pPr>
            <a:r>
              <a:rPr lang="en-US" sz="1800" dirty="0">
                <a:solidFill>
                  <a:schemeClr val="accent1">
                    <a:lumMod val="60000"/>
                    <a:lumOff val="40000"/>
                  </a:schemeClr>
                </a:solidFill>
                <a:latin typeface="Verdana" panose="020B0604030504040204" pitchFamily="34" charset="0"/>
                <a:ea typeface="Verdana" panose="020B0604030504040204" pitchFamily="34" charset="0"/>
              </a:rPr>
              <a:t>As these services are externally located they are referred to as a cloud, thus the term "cloud services". </a:t>
            </a:r>
          </a:p>
          <a:p>
            <a:endParaRPr lang="en-US" dirty="0"/>
          </a:p>
        </p:txBody>
      </p:sp>
      <p:sp>
        <p:nvSpPr>
          <p:cNvPr id="8" name="TextBox 7">
            <a:extLst>
              <a:ext uri="{FF2B5EF4-FFF2-40B4-BE49-F238E27FC236}">
                <a16:creationId xmlns:a16="http://schemas.microsoft.com/office/drawing/2014/main" id="{7D6928D1-67B1-461C-A3EC-98B6428BF58C}"/>
              </a:ext>
            </a:extLst>
          </p:cNvPr>
          <p:cNvSpPr txBox="1"/>
          <p:nvPr/>
        </p:nvSpPr>
        <p:spPr>
          <a:xfrm>
            <a:off x="6336202" y="1727964"/>
            <a:ext cx="4598504"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Four categories of cloud service:</a:t>
            </a:r>
          </a:p>
        </p:txBody>
      </p:sp>
    </p:spTree>
    <p:extLst>
      <p:ext uri="{BB962C8B-B14F-4D97-AF65-F5344CB8AC3E}">
        <p14:creationId xmlns:p14="http://schemas.microsoft.com/office/powerpoint/2010/main" val="243788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BA1C6-99CB-4E46-A7FC-A17A5BD1F046}"/>
              </a:ext>
            </a:extLst>
          </p:cNvPr>
          <p:cNvSpPr txBox="1"/>
          <p:nvPr/>
        </p:nvSpPr>
        <p:spPr>
          <a:xfrm>
            <a:off x="1448971" y="799412"/>
            <a:ext cx="6738425"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Platform as a Service (PaaS)</a:t>
            </a:r>
          </a:p>
        </p:txBody>
      </p:sp>
      <p:sp>
        <p:nvSpPr>
          <p:cNvPr id="3" name="Rectangle: Rounded Corners 2">
            <a:extLst>
              <a:ext uri="{FF2B5EF4-FFF2-40B4-BE49-F238E27FC236}">
                <a16:creationId xmlns:a16="http://schemas.microsoft.com/office/drawing/2014/main" id="{4E01A7D1-22E7-4EE2-A41A-31BD6E69080F}"/>
              </a:ext>
            </a:extLst>
          </p:cNvPr>
          <p:cNvSpPr/>
          <p:nvPr/>
        </p:nvSpPr>
        <p:spPr>
          <a:xfrm>
            <a:off x="6954534" y="1922807"/>
            <a:ext cx="2138289" cy="2560320"/>
          </a:xfrm>
          <a:prstGeom prst="roundRect">
            <a:avLst/>
          </a:prstGeom>
          <a:ln w="127000">
            <a:solidFill>
              <a:srgbClr val="227DAB"/>
            </a:solidFill>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050" name="Picture 2" descr="Platform as a Service | Microchannel Hosting Australia">
            <a:extLst>
              <a:ext uri="{FF2B5EF4-FFF2-40B4-BE49-F238E27FC236}">
                <a16:creationId xmlns:a16="http://schemas.microsoft.com/office/drawing/2014/main" id="{957DBE4B-A941-4849-A3AB-D1779BAD9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804" y="2084585"/>
            <a:ext cx="2025748" cy="22367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1FA265-0067-4166-804B-251B006F6D7E}"/>
              </a:ext>
            </a:extLst>
          </p:cNvPr>
          <p:cNvSpPr txBox="1"/>
          <p:nvPr/>
        </p:nvSpPr>
        <p:spPr>
          <a:xfrm>
            <a:off x="1786597" y="1922807"/>
            <a:ext cx="4754880" cy="3569503"/>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Verdana" panose="020B0604030504040204" pitchFamily="34" charset="0"/>
                <a:ea typeface="Verdana" panose="020B0604030504040204" pitchFamily="34" charset="0"/>
              </a:rPr>
              <a:t>Cloud computing model.</a:t>
            </a:r>
          </a:p>
          <a:p>
            <a:pPr marL="285750" indent="-285750">
              <a:lnSpc>
                <a:spcPct val="150000"/>
              </a:lnSpc>
              <a:buFont typeface="Wingdings" panose="05000000000000000000" pitchFamily="2" charset="2"/>
              <a:buChar char="v"/>
            </a:pPr>
            <a:r>
              <a:rPr lang="en-US" sz="2000" dirty="0">
                <a:latin typeface="Verdana" panose="020B0604030504040204" pitchFamily="34" charset="0"/>
                <a:ea typeface="Verdana" panose="020B0604030504040204" pitchFamily="34" charset="0"/>
              </a:rPr>
              <a:t>Support soft/hardware tools to users by third-party provider on the internet.</a:t>
            </a:r>
          </a:p>
          <a:p>
            <a:pPr marL="285750" indent="-285750">
              <a:lnSpc>
                <a:spcPct val="150000"/>
              </a:lnSpc>
              <a:buFont typeface="Wingdings" panose="05000000000000000000" pitchFamily="2" charset="2"/>
              <a:buChar char="v"/>
            </a:pPr>
            <a:r>
              <a:rPr lang="en-US" sz="2000" dirty="0">
                <a:latin typeface="Verdana" panose="020B0604030504040204" pitchFamily="34" charset="0"/>
                <a:ea typeface="Verdana" panose="020B0604030504040204" pitchFamily="34" charset="0"/>
              </a:rPr>
              <a:t>Hosts </a:t>
            </a:r>
            <a:r>
              <a:rPr lang="en-US" sz="2000" dirty="0">
                <a:effectLst/>
                <a:latin typeface="Verdana" panose="020B0604030504040204" pitchFamily="34" charset="0"/>
                <a:ea typeface="Verdana" panose="020B0604030504040204" pitchFamily="34" charset="0"/>
              </a:rPr>
              <a:t>on its own infrastructure. </a:t>
            </a:r>
          </a:p>
          <a:p>
            <a:pPr marL="285750" indent="-285750">
              <a:lnSpc>
                <a:spcPct val="150000"/>
              </a:lnSpc>
              <a:buFont typeface="Wingdings" panose="05000000000000000000" pitchFamily="2" charset="2"/>
              <a:buChar char="v"/>
            </a:pPr>
            <a:r>
              <a:rPr lang="en-US" sz="2000" dirty="0">
                <a:effectLst/>
                <a:latin typeface="Verdana" panose="020B0604030504040204" pitchFamily="34" charset="0"/>
                <a:ea typeface="Verdana" panose="020B0604030504040204" pitchFamily="34" charset="0"/>
              </a:rPr>
              <a:t>PaaS tools tend to be touted as simple to use and convenient.</a:t>
            </a:r>
          </a:p>
          <a:p>
            <a:pPr marL="285750" indent="-285750">
              <a:lnSpc>
                <a:spcPct val="150000"/>
              </a:lnSpc>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8756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EF286-06EC-4151-8677-2B810FF0F575}"/>
              </a:ext>
            </a:extLst>
          </p:cNvPr>
          <p:cNvSpPr txBox="1"/>
          <p:nvPr/>
        </p:nvSpPr>
        <p:spPr>
          <a:xfrm>
            <a:off x="1795669" y="795995"/>
            <a:ext cx="6109252" cy="461665"/>
          </a:xfrm>
          <a:prstGeom prst="rect">
            <a:avLst/>
          </a:prstGeom>
          <a:noFill/>
        </p:spPr>
        <p:txBody>
          <a:bodyPr wrap="square">
            <a:spAutoFit/>
          </a:bodyPr>
          <a:lstStyle/>
          <a:p>
            <a:r>
              <a:rPr lang="en-US" sz="2400" b="1" dirty="0">
                <a:effectLst/>
                <a:latin typeface="Verdana" panose="020B0604030504040204" pitchFamily="34" charset="0"/>
                <a:ea typeface="Verdana" panose="020B0604030504040204" pitchFamily="34" charset="0"/>
              </a:rPr>
              <a:t>How PaaS works</a:t>
            </a:r>
            <a:endParaRPr lang="en-US" sz="2400" b="1" dirty="0"/>
          </a:p>
        </p:txBody>
      </p:sp>
      <p:sp>
        <p:nvSpPr>
          <p:cNvPr id="5" name="TextBox 4">
            <a:extLst>
              <a:ext uri="{FF2B5EF4-FFF2-40B4-BE49-F238E27FC236}">
                <a16:creationId xmlns:a16="http://schemas.microsoft.com/office/drawing/2014/main" id="{3F9C6CCF-4BAA-40D0-B995-1ABE5CE8CF01}"/>
              </a:ext>
            </a:extLst>
          </p:cNvPr>
          <p:cNvSpPr txBox="1"/>
          <p:nvPr/>
        </p:nvSpPr>
        <p:spPr>
          <a:xfrm>
            <a:off x="371061" y="1415284"/>
            <a:ext cx="9448800" cy="4646721"/>
          </a:xfrm>
          <a:prstGeom prst="rect">
            <a:avLst/>
          </a:prstGeom>
          <a:noFill/>
        </p:spPr>
        <p:txBody>
          <a:bodyPr wrap="square">
            <a:spAutoFit/>
          </a:bodyPr>
          <a:lstStyle/>
          <a:p>
            <a:pPr marL="1257300" lvl="2" indent="-342900">
              <a:lnSpc>
                <a:spcPct val="150000"/>
              </a:lnSpc>
              <a:buFont typeface="Wingdings" panose="05000000000000000000" pitchFamily="2" charset="2"/>
              <a:buChar char="v"/>
            </a:pPr>
            <a:r>
              <a:rPr lang="en-US" sz="2000" dirty="0">
                <a:effectLst/>
                <a:latin typeface="Verdana" panose="020B0604030504040204" pitchFamily="34" charset="0"/>
                <a:ea typeface="Verdana" panose="020B0604030504040204" pitchFamily="34" charset="0"/>
              </a:rPr>
              <a:t>Platform as a Service allows users to create software applications using tools supplied by the provider.</a:t>
            </a:r>
          </a:p>
          <a:p>
            <a:pPr marL="1257300" lvl="2" indent="-342900">
              <a:lnSpc>
                <a:spcPct val="150000"/>
              </a:lnSpc>
              <a:buFont typeface="Wingdings" panose="05000000000000000000" pitchFamily="2" charset="2"/>
              <a:buChar char="v"/>
            </a:pPr>
            <a:r>
              <a:rPr lang="en-US" sz="2000" dirty="0">
                <a:effectLst/>
                <a:latin typeface="Verdana" panose="020B0604030504040204" pitchFamily="34" charset="0"/>
                <a:ea typeface="Verdana" panose="020B0604030504040204" pitchFamily="34" charset="0"/>
              </a:rPr>
              <a:t>PaaS services can consist of preconfigured features that customers can subscribe to; they can choose to include the features that meet their requirements while discarding those that do not.</a:t>
            </a:r>
          </a:p>
          <a:p>
            <a:pPr marL="1257300" lvl="2" indent="-342900">
              <a:lnSpc>
                <a:spcPct val="150000"/>
              </a:lnSpc>
              <a:buFont typeface="Wingdings" panose="05000000000000000000" pitchFamily="2" charset="2"/>
              <a:buChar char="v"/>
            </a:pPr>
            <a:r>
              <a:rPr lang="en-US" sz="2000" dirty="0">
                <a:effectLst/>
                <a:latin typeface="Verdana" panose="020B0604030504040204" pitchFamily="34" charset="0"/>
                <a:ea typeface="Verdana" panose="020B0604030504040204" pitchFamily="34" charset="0"/>
              </a:rPr>
              <a:t>The infrastructure and applications are managed for customers and support is available.</a:t>
            </a:r>
          </a:p>
          <a:p>
            <a:pPr marL="1257300" lvl="2" indent="-342900">
              <a:lnSpc>
                <a:spcPct val="150000"/>
              </a:lnSpc>
              <a:buFont typeface="Wingdings" panose="05000000000000000000" pitchFamily="2" charset="2"/>
              <a:buChar char="v"/>
            </a:pPr>
            <a:r>
              <a:rPr lang="en-US" sz="2000" dirty="0">
                <a:effectLst/>
                <a:latin typeface="Verdana" panose="020B0604030504040204" pitchFamily="34" charset="0"/>
                <a:ea typeface="Verdana" panose="020B0604030504040204" pitchFamily="34" charset="0"/>
              </a:rPr>
              <a:t>Services are constantly updated, with existing features upgraded and additional features added.</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6380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3A2FC2-EF4A-4F53-9632-15E0F06DC7D2}"/>
              </a:ext>
            </a:extLst>
          </p:cNvPr>
          <p:cNvSpPr/>
          <p:nvPr/>
        </p:nvSpPr>
        <p:spPr>
          <a:xfrm>
            <a:off x="4625007" y="1258957"/>
            <a:ext cx="1948070" cy="914400"/>
          </a:xfrm>
          <a:prstGeom prst="roundRect">
            <a:avLst/>
          </a:prstGeom>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8E9BA329-F084-4AFC-9BD3-1A35FB15779A}"/>
              </a:ext>
            </a:extLst>
          </p:cNvPr>
          <p:cNvSpPr txBox="1"/>
          <p:nvPr/>
        </p:nvSpPr>
        <p:spPr>
          <a:xfrm>
            <a:off x="5042450" y="1531491"/>
            <a:ext cx="1113183"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PaaS</a:t>
            </a:r>
          </a:p>
        </p:txBody>
      </p:sp>
      <p:cxnSp>
        <p:nvCxnSpPr>
          <p:cNvPr id="5" name="Straight Connector 4">
            <a:extLst>
              <a:ext uri="{FF2B5EF4-FFF2-40B4-BE49-F238E27FC236}">
                <a16:creationId xmlns:a16="http://schemas.microsoft.com/office/drawing/2014/main" id="{7F1C5F03-A407-4FB9-95B1-BFC744E21226}"/>
              </a:ext>
            </a:extLst>
          </p:cNvPr>
          <p:cNvCxnSpPr>
            <a:cxnSpLocks/>
            <a:stCxn id="2" idx="2"/>
          </p:cNvCxnSpPr>
          <p:nvPr/>
        </p:nvCxnSpPr>
        <p:spPr>
          <a:xfrm flipH="1">
            <a:off x="5599041" y="2173357"/>
            <a:ext cx="1" cy="649356"/>
          </a:xfrm>
          <a:prstGeom prst="line">
            <a:avLst/>
          </a:prstGeom>
          <a:ln w="57150">
            <a:solidFill>
              <a:schemeClr val="tx1">
                <a:lumMod val="50000"/>
              </a:schemeClr>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18ABAD3-1E7A-4864-8843-DF072B4E857E}"/>
              </a:ext>
            </a:extLst>
          </p:cNvPr>
          <p:cNvCxnSpPr>
            <a:cxnSpLocks/>
          </p:cNvCxnSpPr>
          <p:nvPr/>
        </p:nvCxnSpPr>
        <p:spPr>
          <a:xfrm>
            <a:off x="2160104" y="2809461"/>
            <a:ext cx="6815756" cy="13252"/>
          </a:xfrm>
          <a:prstGeom prst="line">
            <a:avLst/>
          </a:prstGeom>
          <a:ln w="57150">
            <a:solidFill>
              <a:schemeClr val="tx1">
                <a:lumMod val="50000"/>
              </a:schemeClr>
            </a:solidFill>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B498B73B-BD0B-43C9-AA89-6C17D61B45B5}"/>
              </a:ext>
            </a:extLst>
          </p:cNvPr>
          <p:cNvSpPr/>
          <p:nvPr/>
        </p:nvSpPr>
        <p:spPr>
          <a:xfrm>
            <a:off x="1526482" y="3313982"/>
            <a:ext cx="1338470" cy="1057647"/>
          </a:xfrm>
          <a:prstGeom prst="roundRect">
            <a:avLst/>
          </a:prstGeom>
          <a:ln>
            <a:solidFill>
              <a:schemeClr val="tx1">
                <a:lumMod val="50000"/>
                <a:alpha val="60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Public     PaaS</a:t>
            </a:r>
          </a:p>
        </p:txBody>
      </p:sp>
      <p:sp>
        <p:nvSpPr>
          <p:cNvPr id="18" name="Rectangle: Rounded Corners 17">
            <a:extLst>
              <a:ext uri="{FF2B5EF4-FFF2-40B4-BE49-F238E27FC236}">
                <a16:creationId xmlns:a16="http://schemas.microsoft.com/office/drawing/2014/main" id="{0B2E3F22-E1A6-4E61-97B1-36363C1504F7}"/>
              </a:ext>
            </a:extLst>
          </p:cNvPr>
          <p:cNvSpPr/>
          <p:nvPr/>
        </p:nvSpPr>
        <p:spPr>
          <a:xfrm>
            <a:off x="4187688" y="3313981"/>
            <a:ext cx="1338470" cy="1057647"/>
          </a:xfrm>
          <a:prstGeom prst="roundRect">
            <a:avLst/>
          </a:prstGeom>
          <a:ln>
            <a:solidFill>
              <a:schemeClr val="tx1">
                <a:lumMod val="50000"/>
                <a:alpha val="60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Hybrid PaaS</a:t>
            </a:r>
          </a:p>
        </p:txBody>
      </p:sp>
      <p:sp>
        <p:nvSpPr>
          <p:cNvPr id="20" name="Rectangle: Rounded Corners 19">
            <a:extLst>
              <a:ext uri="{FF2B5EF4-FFF2-40B4-BE49-F238E27FC236}">
                <a16:creationId xmlns:a16="http://schemas.microsoft.com/office/drawing/2014/main" id="{2BB5E426-7FCF-48A8-B024-5E8E3A49A987}"/>
              </a:ext>
            </a:extLst>
          </p:cNvPr>
          <p:cNvSpPr/>
          <p:nvPr/>
        </p:nvSpPr>
        <p:spPr>
          <a:xfrm>
            <a:off x="5567982" y="4508262"/>
            <a:ext cx="1338470" cy="1057647"/>
          </a:xfrm>
          <a:prstGeom prst="roundRect">
            <a:avLst/>
          </a:prstGeom>
          <a:ln>
            <a:solidFill>
              <a:schemeClr val="tx1">
                <a:lumMod val="50000"/>
                <a:alpha val="60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Commni-cations PaaS</a:t>
            </a:r>
          </a:p>
        </p:txBody>
      </p:sp>
      <p:sp>
        <p:nvSpPr>
          <p:cNvPr id="22" name="Rectangle: Rounded Corners 21">
            <a:extLst>
              <a:ext uri="{FF2B5EF4-FFF2-40B4-BE49-F238E27FC236}">
                <a16:creationId xmlns:a16="http://schemas.microsoft.com/office/drawing/2014/main" id="{A944D40E-EFE7-4939-A2CD-86B608B73300}"/>
              </a:ext>
            </a:extLst>
          </p:cNvPr>
          <p:cNvSpPr/>
          <p:nvPr/>
        </p:nvSpPr>
        <p:spPr>
          <a:xfrm>
            <a:off x="2849218" y="4508262"/>
            <a:ext cx="1338470" cy="1057647"/>
          </a:xfrm>
          <a:prstGeom prst="roundRect">
            <a:avLst/>
          </a:prstGeom>
          <a:ln>
            <a:solidFill>
              <a:schemeClr val="tx1">
                <a:lumMod val="50000"/>
                <a:alpha val="60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Private PaaS</a:t>
            </a:r>
          </a:p>
        </p:txBody>
      </p:sp>
      <p:sp>
        <p:nvSpPr>
          <p:cNvPr id="24" name="Rectangle: Rounded Corners 23">
            <a:extLst>
              <a:ext uri="{FF2B5EF4-FFF2-40B4-BE49-F238E27FC236}">
                <a16:creationId xmlns:a16="http://schemas.microsoft.com/office/drawing/2014/main" id="{F781EE7B-D735-4767-BE39-D8DABFF4CEDB}"/>
              </a:ext>
            </a:extLst>
          </p:cNvPr>
          <p:cNvSpPr/>
          <p:nvPr/>
        </p:nvSpPr>
        <p:spPr>
          <a:xfrm>
            <a:off x="6959047" y="3359109"/>
            <a:ext cx="1338470" cy="1057647"/>
          </a:xfrm>
          <a:prstGeom prst="roundRect">
            <a:avLst/>
          </a:prstGeom>
          <a:ln>
            <a:solidFill>
              <a:schemeClr val="tx1">
                <a:lumMod val="50000"/>
                <a:alpha val="60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Mobile PaaS</a:t>
            </a:r>
          </a:p>
        </p:txBody>
      </p:sp>
      <p:sp>
        <p:nvSpPr>
          <p:cNvPr id="26" name="Rectangle: Rounded Corners 25">
            <a:extLst>
              <a:ext uri="{FF2B5EF4-FFF2-40B4-BE49-F238E27FC236}">
                <a16:creationId xmlns:a16="http://schemas.microsoft.com/office/drawing/2014/main" id="{74B6CBCE-B1E7-4BF0-98AB-7442617BDB4B}"/>
              </a:ext>
            </a:extLst>
          </p:cNvPr>
          <p:cNvSpPr/>
          <p:nvPr/>
        </p:nvSpPr>
        <p:spPr>
          <a:xfrm>
            <a:off x="8306625" y="4508262"/>
            <a:ext cx="1338470" cy="1057647"/>
          </a:xfrm>
          <a:prstGeom prst="roundRect">
            <a:avLst/>
          </a:prstGeom>
          <a:ln>
            <a:solidFill>
              <a:schemeClr val="tx1">
                <a:lumMod val="50000"/>
                <a:alpha val="60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Open PaaS</a:t>
            </a:r>
          </a:p>
        </p:txBody>
      </p:sp>
      <p:cxnSp>
        <p:nvCxnSpPr>
          <p:cNvPr id="33" name="Straight Arrow Connector 32">
            <a:extLst>
              <a:ext uri="{FF2B5EF4-FFF2-40B4-BE49-F238E27FC236}">
                <a16:creationId xmlns:a16="http://schemas.microsoft.com/office/drawing/2014/main" id="{57E4F126-A51A-4513-884A-E3D9B03B060A}"/>
              </a:ext>
            </a:extLst>
          </p:cNvPr>
          <p:cNvCxnSpPr>
            <a:endCxn id="26" idx="0"/>
          </p:cNvCxnSpPr>
          <p:nvPr/>
        </p:nvCxnSpPr>
        <p:spPr>
          <a:xfrm>
            <a:off x="8975860" y="2822713"/>
            <a:ext cx="0" cy="1685549"/>
          </a:xfrm>
          <a:prstGeom prst="straightConnector1">
            <a:avLst/>
          </a:prstGeom>
          <a:ln w="57150">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29E09398-2F9F-4451-8E88-0C9AD153CE80}"/>
              </a:ext>
            </a:extLst>
          </p:cNvPr>
          <p:cNvCxnSpPr>
            <a:endCxn id="24" idx="0"/>
          </p:cNvCxnSpPr>
          <p:nvPr/>
        </p:nvCxnSpPr>
        <p:spPr>
          <a:xfrm>
            <a:off x="7628282" y="2822713"/>
            <a:ext cx="0" cy="536396"/>
          </a:xfrm>
          <a:prstGeom prst="straightConnector1">
            <a:avLst/>
          </a:prstGeom>
          <a:ln w="57150">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6F381DA2-0C77-4C8D-8667-07C75FAC3339}"/>
              </a:ext>
            </a:extLst>
          </p:cNvPr>
          <p:cNvCxnSpPr>
            <a:cxnSpLocks/>
          </p:cNvCxnSpPr>
          <p:nvPr/>
        </p:nvCxnSpPr>
        <p:spPr>
          <a:xfrm>
            <a:off x="6237217" y="2822713"/>
            <a:ext cx="0" cy="1685549"/>
          </a:xfrm>
          <a:prstGeom prst="straightConnector1">
            <a:avLst/>
          </a:prstGeom>
          <a:ln w="57150">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38ED7D7-A3DD-4AF8-B8A2-C0F6999C793D}"/>
              </a:ext>
            </a:extLst>
          </p:cNvPr>
          <p:cNvCxnSpPr>
            <a:cxnSpLocks/>
          </p:cNvCxnSpPr>
          <p:nvPr/>
        </p:nvCxnSpPr>
        <p:spPr>
          <a:xfrm>
            <a:off x="3529217" y="2822713"/>
            <a:ext cx="0" cy="1685549"/>
          </a:xfrm>
          <a:prstGeom prst="straightConnector1">
            <a:avLst/>
          </a:prstGeom>
          <a:ln w="57150">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FEBF5023-FB8F-4530-A940-D35FE7D37B95}"/>
              </a:ext>
            </a:extLst>
          </p:cNvPr>
          <p:cNvCxnSpPr>
            <a:cxnSpLocks/>
          </p:cNvCxnSpPr>
          <p:nvPr/>
        </p:nvCxnSpPr>
        <p:spPr>
          <a:xfrm>
            <a:off x="4856923" y="2816087"/>
            <a:ext cx="0" cy="536396"/>
          </a:xfrm>
          <a:prstGeom prst="straightConnector1">
            <a:avLst/>
          </a:prstGeom>
          <a:ln w="57150">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089FD37A-3BE2-4AC7-9F66-3517735FA46A}"/>
              </a:ext>
            </a:extLst>
          </p:cNvPr>
          <p:cNvCxnSpPr>
            <a:cxnSpLocks/>
          </p:cNvCxnSpPr>
          <p:nvPr/>
        </p:nvCxnSpPr>
        <p:spPr>
          <a:xfrm>
            <a:off x="2161760" y="2822713"/>
            <a:ext cx="0" cy="536396"/>
          </a:xfrm>
          <a:prstGeom prst="straightConnector1">
            <a:avLst/>
          </a:prstGeom>
          <a:ln w="57150">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7616175F-5101-4B9D-A25E-2A6A90B39832}"/>
              </a:ext>
            </a:extLst>
          </p:cNvPr>
          <p:cNvSpPr txBox="1"/>
          <p:nvPr/>
        </p:nvSpPr>
        <p:spPr>
          <a:xfrm>
            <a:off x="1451117" y="687162"/>
            <a:ext cx="3405806"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Types of PaaS</a:t>
            </a:r>
          </a:p>
        </p:txBody>
      </p:sp>
    </p:spTree>
    <p:extLst>
      <p:ext uri="{BB962C8B-B14F-4D97-AF65-F5344CB8AC3E}">
        <p14:creationId xmlns:p14="http://schemas.microsoft.com/office/powerpoint/2010/main" val="382053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9CA61-96EB-4647-A9F6-DC04DA8B421B}"/>
              </a:ext>
            </a:extLst>
          </p:cNvPr>
          <p:cNvSpPr txBox="1"/>
          <p:nvPr/>
        </p:nvSpPr>
        <p:spPr>
          <a:xfrm>
            <a:off x="1616765" y="848139"/>
            <a:ext cx="3843131"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Examples of PaaS</a:t>
            </a:r>
          </a:p>
        </p:txBody>
      </p:sp>
      <p:sp>
        <p:nvSpPr>
          <p:cNvPr id="3" name="Oval 2">
            <a:extLst>
              <a:ext uri="{FF2B5EF4-FFF2-40B4-BE49-F238E27FC236}">
                <a16:creationId xmlns:a16="http://schemas.microsoft.com/office/drawing/2014/main" id="{C6B8E1A2-4D3B-4B56-B3F7-E06AE26F8117}"/>
              </a:ext>
            </a:extLst>
          </p:cNvPr>
          <p:cNvSpPr/>
          <p:nvPr/>
        </p:nvSpPr>
        <p:spPr>
          <a:xfrm>
            <a:off x="4227446" y="2279150"/>
            <a:ext cx="2537788" cy="1802296"/>
          </a:xfrm>
          <a:prstGeom prst="ellipse">
            <a:avLst/>
          </a:prstGeom>
          <a:solidFill>
            <a:schemeClr val="accent1">
              <a:alpha val="5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4E6AC9-BE02-4358-97CD-2E4AF9161727}"/>
              </a:ext>
            </a:extLst>
          </p:cNvPr>
          <p:cNvSpPr txBox="1"/>
          <p:nvPr/>
        </p:nvSpPr>
        <p:spPr>
          <a:xfrm>
            <a:off x="4446105" y="2911111"/>
            <a:ext cx="2027582"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PaaS</a:t>
            </a:r>
          </a:p>
        </p:txBody>
      </p:sp>
      <p:sp>
        <p:nvSpPr>
          <p:cNvPr id="5" name="Oval 4">
            <a:extLst>
              <a:ext uri="{FF2B5EF4-FFF2-40B4-BE49-F238E27FC236}">
                <a16:creationId xmlns:a16="http://schemas.microsoft.com/office/drawing/2014/main" id="{473DD6EA-66BF-4D58-BB1A-64EF502C6FB0}"/>
              </a:ext>
            </a:extLst>
          </p:cNvPr>
          <p:cNvSpPr/>
          <p:nvPr/>
        </p:nvSpPr>
        <p:spPr>
          <a:xfrm>
            <a:off x="2786271" y="1529616"/>
            <a:ext cx="2358886" cy="1374913"/>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890C9-98F2-4CE3-8C95-2B26AF869257}"/>
              </a:ext>
            </a:extLst>
          </p:cNvPr>
          <p:cNvSpPr/>
          <p:nvPr/>
        </p:nvSpPr>
        <p:spPr>
          <a:xfrm>
            <a:off x="5847523" y="1486345"/>
            <a:ext cx="2219738" cy="1374913"/>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AD2CDCB-5C69-4E36-9087-43B66448E1E2}"/>
              </a:ext>
            </a:extLst>
          </p:cNvPr>
          <p:cNvSpPr/>
          <p:nvPr/>
        </p:nvSpPr>
        <p:spPr>
          <a:xfrm>
            <a:off x="4191001" y="3745344"/>
            <a:ext cx="2537789" cy="1374913"/>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68ABA5-E626-47F1-AF05-377775C0C7D9}"/>
              </a:ext>
            </a:extLst>
          </p:cNvPr>
          <p:cNvSpPr txBox="1"/>
          <p:nvPr/>
        </p:nvSpPr>
        <p:spPr>
          <a:xfrm flipH="1">
            <a:off x="3120389" y="2004733"/>
            <a:ext cx="1690649" cy="677108"/>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Google</a:t>
            </a:r>
          </a:p>
          <a:p>
            <a:pPr algn="ctr"/>
            <a:endParaRPr lang="en-US" dirty="0"/>
          </a:p>
        </p:txBody>
      </p:sp>
      <p:sp>
        <p:nvSpPr>
          <p:cNvPr id="12" name="TextBox 11">
            <a:extLst>
              <a:ext uri="{FF2B5EF4-FFF2-40B4-BE49-F238E27FC236}">
                <a16:creationId xmlns:a16="http://schemas.microsoft.com/office/drawing/2014/main" id="{AEF0903B-7581-4958-B9F4-00DDC935A118}"/>
              </a:ext>
            </a:extLst>
          </p:cNvPr>
          <p:cNvSpPr txBox="1"/>
          <p:nvPr/>
        </p:nvSpPr>
        <p:spPr>
          <a:xfrm>
            <a:off x="6096001" y="2017017"/>
            <a:ext cx="1722782" cy="400110"/>
          </a:xfrm>
          <a:prstGeom prst="rect">
            <a:avLst/>
          </a:prstGeom>
          <a:noFill/>
        </p:spPr>
        <p:txBody>
          <a:bodyPr wrap="square">
            <a:spAutoFit/>
          </a:bodyPr>
          <a:lstStyle/>
          <a:p>
            <a:pPr algn="just"/>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Microsoft</a:t>
            </a:r>
          </a:p>
        </p:txBody>
      </p:sp>
      <p:sp>
        <p:nvSpPr>
          <p:cNvPr id="14" name="TextBox 13">
            <a:extLst>
              <a:ext uri="{FF2B5EF4-FFF2-40B4-BE49-F238E27FC236}">
                <a16:creationId xmlns:a16="http://schemas.microsoft.com/office/drawing/2014/main" id="{6057EDA5-7B66-44AD-8BE2-094A265BC988}"/>
              </a:ext>
            </a:extLst>
          </p:cNvPr>
          <p:cNvSpPr txBox="1"/>
          <p:nvPr/>
        </p:nvSpPr>
        <p:spPr>
          <a:xfrm>
            <a:off x="4280452" y="4123094"/>
            <a:ext cx="2358886" cy="707886"/>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Amazon Web Services </a:t>
            </a:r>
            <a:endParaRPr lang="en-US" sz="2000" b="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18519950-2146-4106-B4BB-B91B252BE5FD}"/>
              </a:ext>
            </a:extLst>
          </p:cNvPr>
          <p:cNvSpPr txBox="1"/>
          <p:nvPr/>
        </p:nvSpPr>
        <p:spPr>
          <a:xfrm>
            <a:off x="964346" y="2279150"/>
            <a:ext cx="2709572" cy="1323439"/>
          </a:xfrm>
          <a:prstGeom prst="rect">
            <a:avLst/>
          </a:prstGeom>
          <a:noFill/>
        </p:spPr>
        <p:txBody>
          <a:bodyPr wrap="square">
            <a:spAutoFit/>
          </a:bodyPr>
          <a:lstStyle/>
          <a:p>
            <a:pPr marL="0" indent="0">
              <a:buNone/>
            </a:pPr>
            <a:r>
              <a:rPr lang="en-US" sz="1600" i="1" dirty="0">
                <a:solidFill>
                  <a:schemeClr val="bg1">
                    <a:lumMod val="85000"/>
                    <a:lumOff val="15000"/>
                  </a:schemeClr>
                </a:solidFill>
                <a:effectLst/>
                <a:latin typeface="Verdana" panose="020B0604030504040204" pitchFamily="34" charset="0"/>
                <a:ea typeface="Verdana" panose="020B0604030504040204" pitchFamily="34" charset="0"/>
              </a:rPr>
              <a:t>Google App Engine </a:t>
            </a:r>
            <a:r>
              <a:rPr lang="en-US" sz="1600" dirty="0">
                <a:effectLst/>
                <a:latin typeface="Verdana" panose="020B0604030504040204" pitchFamily="34" charset="0"/>
                <a:ea typeface="Verdana" panose="020B0604030504040204" pitchFamily="34" charset="0"/>
              </a:rPr>
              <a:t>supports distributed web applications using Java, Python, PHP, and Go.</a:t>
            </a:r>
          </a:p>
        </p:txBody>
      </p:sp>
      <p:sp>
        <p:nvSpPr>
          <p:cNvPr id="17" name="TextBox 16">
            <a:extLst>
              <a:ext uri="{FF2B5EF4-FFF2-40B4-BE49-F238E27FC236}">
                <a16:creationId xmlns:a16="http://schemas.microsoft.com/office/drawing/2014/main" id="{DDECC527-EC35-43F1-A165-487E257D3567}"/>
              </a:ext>
            </a:extLst>
          </p:cNvPr>
          <p:cNvSpPr txBox="1"/>
          <p:nvPr/>
        </p:nvSpPr>
        <p:spPr>
          <a:xfrm>
            <a:off x="6801679" y="3429000"/>
            <a:ext cx="3322985" cy="2308324"/>
          </a:xfrm>
          <a:prstGeom prst="rect">
            <a:avLst/>
          </a:prstGeom>
          <a:noFill/>
        </p:spPr>
        <p:txBody>
          <a:bodyPr wrap="square" rtlCol="0">
            <a:spAutoFit/>
          </a:bodyPr>
          <a:lstStyle/>
          <a:p>
            <a:r>
              <a:rPr lang="en-US" sz="1600" i="1" dirty="0">
                <a:solidFill>
                  <a:schemeClr val="bg1"/>
                </a:solidFill>
                <a:effectLst/>
                <a:latin typeface="Verdana" panose="020B0604030504040204" pitchFamily="34" charset="0"/>
                <a:ea typeface="Verdana" panose="020B0604030504040204" pitchFamily="34" charset="0"/>
              </a:rPr>
              <a:t>AWS Elastic Beanstalk </a:t>
            </a:r>
            <a:r>
              <a:rPr lang="en-US" sz="1600" dirty="0">
                <a:effectLst/>
                <a:latin typeface="Verdana" panose="020B0604030504040204" pitchFamily="34" charset="0"/>
                <a:ea typeface="Verdana" panose="020B0604030504040204" pitchFamily="34" charset="0"/>
              </a:rPr>
              <a:t>allows users to create, deploy and scale web applications and services developed with Java, .NET, PHP, Node.js, Python, Ruby, Go and Docker on common servers, such as Apache, Nginx, Passenger and IIS.</a:t>
            </a:r>
            <a:endParaRPr lang="en-US" sz="1600" dirty="0"/>
          </a:p>
        </p:txBody>
      </p:sp>
    </p:spTree>
    <p:extLst>
      <p:ext uri="{BB962C8B-B14F-4D97-AF65-F5344CB8AC3E}">
        <p14:creationId xmlns:p14="http://schemas.microsoft.com/office/powerpoint/2010/main" val="376009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FBDD7A-4FDA-4131-8BEC-963C9AAC89D6}"/>
              </a:ext>
            </a:extLst>
          </p:cNvPr>
          <p:cNvSpPr txBox="1"/>
          <p:nvPr/>
        </p:nvSpPr>
        <p:spPr>
          <a:xfrm>
            <a:off x="1505243" y="829994"/>
            <a:ext cx="4951828"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Three ways to send PaaS</a:t>
            </a:r>
          </a:p>
        </p:txBody>
      </p:sp>
      <p:sp>
        <p:nvSpPr>
          <p:cNvPr id="3" name="TextBox 2">
            <a:extLst>
              <a:ext uri="{FF2B5EF4-FFF2-40B4-BE49-F238E27FC236}">
                <a16:creationId xmlns:a16="http://schemas.microsoft.com/office/drawing/2014/main" id="{CD989047-7BEA-476C-8FBB-15B8EBA5621C}"/>
              </a:ext>
            </a:extLst>
          </p:cNvPr>
          <p:cNvSpPr txBox="1"/>
          <p:nvPr/>
        </p:nvSpPr>
        <p:spPr>
          <a:xfrm>
            <a:off x="2372139" y="1908313"/>
            <a:ext cx="7447722" cy="1838260"/>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r>
              <a:rPr lang="en-US" sz="2000" dirty="0">
                <a:latin typeface="Verdana" panose="020B0604030504040204" pitchFamily="34" charset="0"/>
                <a:ea typeface="Verdana" panose="020B0604030504040204" pitchFamily="34" charset="0"/>
              </a:rPr>
              <a:t>As a cloud service from a provider.</a:t>
            </a:r>
          </a:p>
          <a:p>
            <a:pPr marL="342900" indent="-342900">
              <a:lnSpc>
                <a:spcPct val="200000"/>
              </a:lnSpc>
              <a:buFont typeface="Wingdings" panose="05000000000000000000" pitchFamily="2" charset="2"/>
              <a:buChar char="v"/>
            </a:pPr>
            <a:r>
              <a:rPr lang="en-US" sz="2000" dirty="0">
                <a:latin typeface="Verdana" panose="020B0604030504040204" pitchFamily="34" charset="0"/>
                <a:ea typeface="Verdana" panose="020B0604030504040204" pitchFamily="34" charset="0"/>
              </a:rPr>
              <a:t>As a private service behind a firewall.</a:t>
            </a:r>
          </a:p>
          <a:p>
            <a:pPr marL="342900" indent="-342900">
              <a:lnSpc>
                <a:spcPct val="200000"/>
              </a:lnSpc>
              <a:buFont typeface="Wingdings" panose="05000000000000000000" pitchFamily="2" charset="2"/>
              <a:buChar char="v"/>
            </a:pPr>
            <a:r>
              <a:rPr lang="en-US" sz="2000" dirty="0">
                <a:latin typeface="Verdana" panose="020B0604030504040204" pitchFamily="34" charset="0"/>
                <a:ea typeface="Verdana" panose="020B0604030504040204" pitchFamily="34" charset="0"/>
              </a:rPr>
              <a:t>As software deployed.</a:t>
            </a:r>
          </a:p>
        </p:txBody>
      </p:sp>
    </p:spTree>
    <p:extLst>
      <p:ext uri="{BB962C8B-B14F-4D97-AF65-F5344CB8AC3E}">
        <p14:creationId xmlns:p14="http://schemas.microsoft.com/office/powerpoint/2010/main" val="244421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E9416-9FD7-460C-8ADA-3EC090D4D2D5}"/>
              </a:ext>
            </a:extLst>
          </p:cNvPr>
          <p:cNvSpPr txBox="1"/>
          <p:nvPr/>
        </p:nvSpPr>
        <p:spPr>
          <a:xfrm>
            <a:off x="1406769" y="928468"/>
            <a:ext cx="7934179"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Advantages of PaaS</a:t>
            </a:r>
          </a:p>
        </p:txBody>
      </p:sp>
      <p:sp>
        <p:nvSpPr>
          <p:cNvPr id="3" name="TextBox 2">
            <a:extLst>
              <a:ext uri="{FF2B5EF4-FFF2-40B4-BE49-F238E27FC236}">
                <a16:creationId xmlns:a16="http://schemas.microsoft.com/office/drawing/2014/main" id="{6AEA61D1-2183-4684-B7CA-5E22263B7F40}"/>
              </a:ext>
            </a:extLst>
          </p:cNvPr>
          <p:cNvSpPr txBox="1"/>
          <p:nvPr/>
        </p:nvSpPr>
        <p:spPr>
          <a:xfrm>
            <a:off x="1828800" y="2078349"/>
            <a:ext cx="4164037" cy="1667059"/>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dirty="0"/>
              <a:t>Flexibility</a:t>
            </a:r>
          </a:p>
          <a:p>
            <a:pPr marL="285750" indent="-285750">
              <a:lnSpc>
                <a:spcPct val="200000"/>
              </a:lnSpc>
              <a:buFont typeface="Wingdings" panose="05000000000000000000" pitchFamily="2" charset="2"/>
              <a:buChar char="ü"/>
            </a:pPr>
            <a:r>
              <a:rPr lang="en-US" dirty="0"/>
              <a:t>Simplicity and Convenience</a:t>
            </a:r>
          </a:p>
          <a:p>
            <a:pPr marL="285750" indent="-285750">
              <a:lnSpc>
                <a:spcPct val="200000"/>
              </a:lnSpc>
              <a:buFont typeface="Wingdings" panose="05000000000000000000" pitchFamily="2" charset="2"/>
              <a:buChar char="ü"/>
            </a:pPr>
            <a:r>
              <a:rPr lang="en-US" dirty="0"/>
              <a:t>Faster coding</a:t>
            </a:r>
          </a:p>
        </p:txBody>
      </p:sp>
      <p:sp>
        <p:nvSpPr>
          <p:cNvPr id="5" name="TextBox 4">
            <a:extLst>
              <a:ext uri="{FF2B5EF4-FFF2-40B4-BE49-F238E27FC236}">
                <a16:creationId xmlns:a16="http://schemas.microsoft.com/office/drawing/2014/main" id="{CEFE8AB3-C0FE-4465-9BC6-985A9542E6DB}"/>
              </a:ext>
            </a:extLst>
          </p:cNvPr>
          <p:cNvSpPr txBox="1"/>
          <p:nvPr/>
        </p:nvSpPr>
        <p:spPr>
          <a:xfrm>
            <a:off x="7136397" y="2078349"/>
            <a:ext cx="3770142" cy="1667059"/>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US" dirty="0"/>
              <a:t>Scalability</a:t>
            </a:r>
          </a:p>
          <a:p>
            <a:pPr marL="285750" indent="-285750">
              <a:lnSpc>
                <a:spcPct val="200000"/>
              </a:lnSpc>
              <a:buFont typeface="Wingdings" panose="05000000000000000000" pitchFamily="2" charset="2"/>
              <a:buChar char="ü"/>
            </a:pPr>
            <a:r>
              <a:rPr lang="en-US" dirty="0"/>
              <a:t>Lower cost</a:t>
            </a:r>
          </a:p>
          <a:p>
            <a:pPr marL="285750" indent="-285750">
              <a:lnSpc>
                <a:spcPct val="200000"/>
              </a:lnSpc>
              <a:buFont typeface="Wingdings" panose="05000000000000000000" pitchFamily="2" charset="2"/>
              <a:buChar char="ü"/>
            </a:pPr>
            <a:r>
              <a:rPr lang="en-US" dirty="0"/>
              <a:t>Less staff required</a:t>
            </a:r>
          </a:p>
        </p:txBody>
      </p:sp>
    </p:spTree>
    <p:extLst>
      <p:ext uri="{BB962C8B-B14F-4D97-AF65-F5344CB8AC3E}">
        <p14:creationId xmlns:p14="http://schemas.microsoft.com/office/powerpoint/2010/main" val="32602741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TM02900771[[fn=Slice]]</Template>
  <TotalTime>1089</TotalTime>
  <Words>663</Words>
  <Application>Microsoft Office PowerPoint</Application>
  <PresentationFormat>Widescreen</PresentationFormat>
  <Paragraphs>146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ArialMT</vt:lpstr>
      <vt:lpstr>Century Gothic</vt:lpstr>
      <vt:lpstr>Verdana</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Htet Arkar Linn</dc:creator>
  <cp:lastModifiedBy>DELL</cp:lastModifiedBy>
  <cp:revision>9</cp:revision>
  <dcterms:created xsi:type="dcterms:W3CDTF">2020-08-04T03:52:11Z</dcterms:created>
  <dcterms:modified xsi:type="dcterms:W3CDTF">2020-08-06T07:58:51Z</dcterms:modified>
</cp:coreProperties>
</file>