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7" r:id="rId7"/>
    <p:sldId id="265" r:id="rId8"/>
    <p:sldId id="264" r:id="rId9"/>
    <p:sldId id="268" r:id="rId10"/>
    <p:sldId id="269" r:id="rId11"/>
    <p:sldId id="270" r:id="rId12"/>
    <p:sldId id="271" r:id="rId13"/>
    <p:sldId id="273" r:id="rId14"/>
    <p:sldId id="27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C5DFCC-1FB3-4B03-8932-3B6135BE09C6}">
          <p14:sldIdLst>
            <p14:sldId id="256"/>
            <p14:sldId id="257"/>
            <p14:sldId id="258"/>
            <p14:sldId id="261"/>
            <p14:sldId id="262"/>
          </p14:sldIdLst>
        </p14:section>
        <p14:section name="Untitled Section" id="{98104E83-5B08-42DB-A2F0-BF74ED64FD01}">
          <p14:sldIdLst>
            <p14:sldId id="267"/>
            <p14:sldId id="265"/>
            <p14:sldId id="264"/>
            <p14:sldId id="268"/>
            <p14:sldId id="269"/>
            <p14:sldId id="270"/>
            <p14:sldId id="271"/>
            <p14:sldId id="273"/>
            <p14:sldId id="27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logging with </a:t>
            </a:r>
            <a:r>
              <a:rPr lang="en-US" dirty="0" err="1" smtClean="0"/>
              <a:t>mqtt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Logging Zero to Hero with </a:t>
            </a:r>
            <a:r>
              <a:rPr lang="en-GB" dirty="0" err="1"/>
              <a:t>CircuitPython</a:t>
            </a:r>
            <a:r>
              <a:rPr lang="en-GB" dirty="0"/>
              <a:t> and MQTT</a:t>
            </a:r>
          </a:p>
        </p:txBody>
      </p:sp>
    </p:spTree>
    <p:extLst>
      <p:ext uri="{BB962C8B-B14F-4D97-AF65-F5344CB8AC3E}">
        <p14:creationId xmlns:p14="http://schemas.microsoft.com/office/powerpoint/2010/main" val="348322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4584474" cy="1371600"/>
          </a:xfrm>
        </p:spPr>
        <p:txBody>
          <a:bodyPr>
            <a:normAutofit/>
          </a:bodyPr>
          <a:lstStyle/>
          <a:p>
            <a:r>
              <a:rPr lang="en-US" sz="2800" dirty="0"/>
              <a:t>How MQTT works?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6" y="2057400"/>
            <a:ext cx="5943600" cy="328506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439331" cy="3132667"/>
          </a:xfrm>
        </p:spPr>
        <p:txBody>
          <a:bodyPr>
            <a:normAutofit/>
          </a:bodyPr>
          <a:lstStyle/>
          <a:p>
            <a:r>
              <a:rPr lang="en-GB" sz="2000" dirty="0"/>
              <a:t>These clients are publishing and subscribing to topics. So, the broker here is the one that handles the publishing/subscribing actions to the target topics.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558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457" y="333828"/>
            <a:ext cx="10189029" cy="1001485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MQTT Components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297" y="1817913"/>
            <a:ext cx="10172474" cy="464820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b="1" dirty="0"/>
              <a:t>Broker</a:t>
            </a:r>
            <a:r>
              <a:rPr lang="en-GB" sz="2000" dirty="0"/>
              <a:t>, which is the server that handles the data transmission between the clients</a:t>
            </a:r>
            <a:r>
              <a:rPr lang="en-GB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b="1" dirty="0"/>
              <a:t>A topic</a:t>
            </a:r>
            <a:r>
              <a:rPr lang="en-GB" sz="2000" dirty="0"/>
              <a:t>, which is the place a device want to put or retrieve a message to/from</a:t>
            </a:r>
            <a:r>
              <a:rPr lang="en-GB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b="1" dirty="0"/>
              <a:t>The message</a:t>
            </a:r>
            <a:r>
              <a:rPr lang="en-GB" sz="2000" dirty="0"/>
              <a:t>, which is the data that a device receives “when subscribing” from a topic or send “when publishing” to a topic</a:t>
            </a:r>
            <a:r>
              <a:rPr lang="en-GB" sz="2000" dirty="0" smtClean="0"/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GB" sz="2000" b="1" dirty="0"/>
              <a:t>Publish</a:t>
            </a:r>
            <a:r>
              <a:rPr lang="en-GB" sz="2000" dirty="0"/>
              <a:t>, is the process a device does to send its message to the broker</a:t>
            </a:r>
            <a:r>
              <a:rPr lang="en-GB" sz="2000" dirty="0" smtClean="0"/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GB" sz="2000" b="1" dirty="0"/>
              <a:t>Subscribe</a:t>
            </a:r>
            <a:r>
              <a:rPr lang="en-GB" sz="2000" dirty="0"/>
              <a:t>, where a device does to retrieve a message from the broker.</a:t>
            </a:r>
          </a:p>
          <a:p>
            <a:pPr fontAlgn="base"/>
            <a:endParaRPr lang="en-GB" sz="2000" dirty="0"/>
          </a:p>
          <a:p>
            <a:r>
              <a:rPr lang="en-GB" sz="2000" dirty="0"/>
              <a:t/>
            </a:r>
            <a:br>
              <a:rPr lang="en-GB" sz="2000" dirty="0"/>
            </a:b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1621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10807544" cy="576262"/>
          </a:xfrm>
        </p:spPr>
        <p:txBody>
          <a:bodyPr/>
          <a:lstStyle/>
          <a:p>
            <a:pPr algn="ctr"/>
            <a:r>
              <a:rPr lang="en-US" dirty="0" smtClean="0"/>
              <a:t>Why Not HTTP?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8"/>
            <a:ext cx="11095413" cy="496890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sz="7200" dirty="0"/>
              <a:t>HTTP is slower, more overhead and power consuming protocol than MQTT. So, let’s get into each one separately</a:t>
            </a:r>
            <a:r>
              <a:rPr lang="en-GB" sz="7200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7200" b="1" dirty="0"/>
              <a:t>Slower</a:t>
            </a:r>
            <a:r>
              <a:rPr lang="en-GB" sz="7200" dirty="0"/>
              <a:t>: because it uses bigger data packets to communicate with the server.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7200" b="1" dirty="0"/>
              <a:t>Overhead</a:t>
            </a:r>
            <a:r>
              <a:rPr lang="en-GB" sz="7200" dirty="0"/>
              <a:t>: HTTP request opens and closes the connection at each request, while MQTT stays online to make the channel always open between the broker “server” and </a:t>
            </a:r>
            <a:r>
              <a:rPr lang="en-GB" sz="7200" dirty="0" smtClean="0"/>
              <a:t>clients.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7200" b="1" dirty="0"/>
              <a:t>Power consuming</a:t>
            </a:r>
            <a:r>
              <a:rPr lang="en-GB" sz="7200" dirty="0"/>
              <a:t>: since it takes a longer time and more data packets, therefore it uses much power</a:t>
            </a:r>
            <a:r>
              <a:rPr lang="en-GB" sz="7200" dirty="0" smtClean="0"/>
              <a:t>.</a:t>
            </a:r>
            <a:endParaRPr lang="en-GB" sz="7200" dirty="0"/>
          </a:p>
          <a:p>
            <a:pPr marL="0" indent="0">
              <a:buNone/>
            </a:pPr>
            <a:endParaRPr lang="en-GB" sz="7200" dirty="0"/>
          </a:p>
          <a:p>
            <a:pPr>
              <a:buFont typeface="Wingdings" panose="05000000000000000000" pitchFamily="2" charset="2"/>
              <a:buChar char="v"/>
            </a:pPr>
            <a:endParaRPr lang="en-GB" sz="1800" dirty="0"/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2900" b="1" dirty="0"/>
              <a:t/>
            </a:r>
            <a:br>
              <a:rPr lang="en-US" sz="2900" b="1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4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30" y="217714"/>
            <a:ext cx="10653484" cy="16546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100" dirty="0" smtClean="0"/>
              <a:t>Which </a:t>
            </a:r>
            <a:r>
              <a:rPr lang="en-US" sz="3100" dirty="0"/>
              <a:t>broker to use?</a:t>
            </a:r>
            <a:br>
              <a:rPr lang="en-US" sz="31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34" y="1872343"/>
            <a:ext cx="5431444" cy="347012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1" y="1872343"/>
            <a:ext cx="4439331" cy="3470123"/>
          </a:xfrm>
        </p:spPr>
        <p:txBody>
          <a:bodyPr>
            <a:normAutofit/>
          </a:bodyPr>
          <a:lstStyle/>
          <a:p>
            <a:r>
              <a:rPr lang="en-GB" sz="2000" b="1" u="sng" dirty="0" err="1"/>
              <a:t>Mosquitto</a:t>
            </a:r>
            <a:r>
              <a:rPr lang="en-GB" sz="2000" b="1" u="sng" dirty="0"/>
              <a:t> </a:t>
            </a:r>
            <a:r>
              <a:rPr lang="en-GB" sz="2000" b="1" u="sng" dirty="0" smtClean="0"/>
              <a:t>Broker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 err="1"/>
              <a:t>Mosquitto</a:t>
            </a:r>
            <a:r>
              <a:rPr lang="en-GB" sz="2000" dirty="0"/>
              <a:t> is an open source message broker that implements the MQTT protocol. It’s lightweight and suitable for use on all devices from a low power single board like Arduino, ESP8266 to full computers and servers.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209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30" y="217714"/>
            <a:ext cx="10653484" cy="16546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100" dirty="0" err="1" smtClean="0"/>
              <a:t>CloudMQTT</a:t>
            </a:r>
            <a:r>
              <a:rPr lang="en-US" sz="3100" dirty="0" smtClean="0"/>
              <a:t> broker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2017486"/>
            <a:ext cx="6023392" cy="397691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74874" y="1872343"/>
            <a:ext cx="5628439" cy="442685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 err="1"/>
              <a:t>CloudMQTT</a:t>
            </a:r>
            <a:r>
              <a:rPr lang="en-GB" sz="2000" dirty="0"/>
              <a:t> is one of the best and easiest cloud-based </a:t>
            </a:r>
            <a:r>
              <a:rPr lang="en-GB" sz="2000" dirty="0" err="1"/>
              <a:t>Mosquitto</a:t>
            </a:r>
            <a:r>
              <a:rPr lang="en-GB" sz="2000" dirty="0"/>
              <a:t> broker</a:t>
            </a:r>
            <a:r>
              <a:rPr lang="en-GB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 err="1"/>
              <a:t>CloudMQTT</a:t>
            </a:r>
            <a:r>
              <a:rPr lang="en-GB" sz="2000" dirty="0"/>
              <a:t> has a free plan that allows you to set up your own </a:t>
            </a:r>
            <a:r>
              <a:rPr lang="en-GB" sz="2000" dirty="0" err="1"/>
              <a:t>CloudMQTT</a:t>
            </a:r>
            <a:r>
              <a:rPr lang="en-GB" sz="2000" dirty="0"/>
              <a:t> broker instance that will run on their hardware servers. Hence, you can have an online broker that’s ready to use in your </a:t>
            </a:r>
            <a:r>
              <a:rPr lang="en-GB" sz="2000" dirty="0" err="1"/>
              <a:t>IoT</a:t>
            </a:r>
            <a:r>
              <a:rPr lang="en-GB" sz="2000" dirty="0"/>
              <a:t> project</a:t>
            </a:r>
            <a:r>
              <a:rPr lang="en-GB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/>
              <a:t>It also has a well designed GUI to monitor the publishing and subscribing processes and topics through an easy to use </a:t>
            </a:r>
            <a:r>
              <a:rPr lang="en-GB" sz="2000" dirty="0" err="1"/>
              <a:t>WebSocket</a:t>
            </a:r>
            <a:r>
              <a:rPr lang="en-GB" sz="2000" dirty="0"/>
              <a:t> UI</a:t>
            </a:r>
            <a:r>
              <a:rPr lang="en-GB" sz="2000" dirty="0" smtClean="0"/>
              <a:t>.</a:t>
            </a: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000" dirty="0"/>
          </a:p>
          <a:p>
            <a:endParaRPr lang="en-GB" sz="2000" dirty="0" err="1" smtClean="0"/>
          </a:p>
        </p:txBody>
      </p:sp>
    </p:spTree>
    <p:extLst>
      <p:ext uri="{BB962C8B-B14F-4D97-AF65-F5344CB8AC3E}">
        <p14:creationId xmlns:p14="http://schemas.microsoft.com/office/powerpoint/2010/main" val="421866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8118" y="1519518"/>
            <a:ext cx="10071846" cy="2070848"/>
          </a:xfrm>
        </p:spPr>
        <p:txBody>
          <a:bodyPr/>
          <a:lstStyle/>
          <a:p>
            <a:r>
              <a:rPr lang="en-US" dirty="0" smtClean="0"/>
              <a:t>Thank you 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8"/>
            <a:ext cx="11232018" cy="44335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To familiarize with the world of hardware and build a full-stack Io T(Internet-of-Things) solution.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To publish data from a sensor over MQTT, persist the data and visualize it in real time. 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 smtClean="0"/>
              <a:t>To </a:t>
            </a:r>
            <a:r>
              <a:rPr lang="en-GB" sz="2400" dirty="0"/>
              <a:t>demonstrate a </a:t>
            </a:r>
            <a:r>
              <a:rPr lang="en-GB" sz="2400" dirty="0" smtClean="0"/>
              <a:t>beginner </a:t>
            </a:r>
            <a:r>
              <a:rPr lang="en-GB" sz="2400" dirty="0"/>
              <a:t>friendly workflow that is not too complicated using </a:t>
            </a:r>
            <a:r>
              <a:rPr lang="en-GB" sz="2400" dirty="0" smtClean="0"/>
              <a:t>Circuit Python.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 smtClean="0"/>
              <a:t>To demonstrates </a:t>
            </a:r>
            <a:r>
              <a:rPr lang="en-GB" sz="2400" dirty="0"/>
              <a:t>a solution that has real world applications - logging sensor data over a network, storing it in a database and displaying the data on a </a:t>
            </a:r>
            <a:r>
              <a:rPr lang="en-GB" sz="2400" dirty="0" smtClean="0"/>
              <a:t>dashboard.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680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&amp; Objectives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10302036" cy="46058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 system </a:t>
            </a:r>
            <a:r>
              <a:rPr lang="en-GB" dirty="0" smtClean="0"/>
              <a:t>allows to remotely monitor and water plants over the internet. The system </a:t>
            </a:r>
            <a:r>
              <a:rPr lang="en-GB" dirty="0"/>
              <a:t>m</a:t>
            </a:r>
            <a:r>
              <a:rPr lang="en-GB" dirty="0" smtClean="0"/>
              <a:t>onitor </a:t>
            </a:r>
            <a:r>
              <a:rPr lang="en-GB" dirty="0"/>
              <a:t>the moisture of your favourite houseplant and be able to water it from anywhere you can get an internet </a:t>
            </a:r>
            <a:r>
              <a:rPr lang="en-GB" dirty="0" smtClean="0"/>
              <a:t>connection.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This project aims is to measure the various parameters like </a:t>
            </a:r>
            <a:r>
              <a:rPr lang="en-GB" dirty="0"/>
              <a:t>moisture values, and can water the plant accordingly by sending a request to the web </a:t>
            </a:r>
            <a:r>
              <a:rPr lang="en-GB" dirty="0" smtClean="0"/>
              <a:t>server. The data can be stored online, </a:t>
            </a: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moisture value is sent from the NodeMCU to the web server, and the watering command is sent from the web server to the NodeMCU. 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08449" cy="576262"/>
          </a:xfrm>
        </p:spPr>
        <p:txBody>
          <a:bodyPr/>
          <a:lstStyle/>
          <a:p>
            <a:r>
              <a:rPr lang="en-US" dirty="0" smtClean="0"/>
              <a:t>Hardware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8"/>
            <a:ext cx="5571446" cy="4820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Maximum Integrated DS18B20 Programmable Resolution 1-Wire Digital Thermometer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Adafruit</a:t>
            </a:r>
            <a:r>
              <a:rPr lang="en-US" dirty="0" smtClean="0"/>
              <a:t> Metro M4 Express </a:t>
            </a:r>
            <a:r>
              <a:rPr lang="en-US" dirty="0" err="1" smtClean="0"/>
              <a:t>AirLift</a:t>
            </a:r>
            <a:r>
              <a:rPr lang="en-US" dirty="0" smtClean="0"/>
              <a:t>(</a:t>
            </a:r>
            <a:r>
              <a:rPr lang="en-US" dirty="0" err="1" smtClean="0"/>
              <a:t>WiFi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530790" y="1262062"/>
            <a:ext cx="5544665" cy="49733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Basic knowledge of </a:t>
            </a:r>
            <a:r>
              <a:rPr lang="en-US" dirty="0" smtClean="0"/>
              <a:t>Python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 text editor or IDE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Open source software that doesn't require internet connection, maintaining privacy and keeping life simple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414247" y="685799"/>
            <a:ext cx="5777753" cy="607639"/>
          </a:xfrm>
        </p:spPr>
        <p:txBody>
          <a:bodyPr/>
          <a:lstStyle/>
          <a:p>
            <a:r>
              <a:rPr lang="en-US" dirty="0" smtClean="0"/>
              <a:t>Software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9129" y="121024"/>
            <a:ext cx="4933483" cy="75303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84" y="995082"/>
            <a:ext cx="3979058" cy="448918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543" y="995082"/>
            <a:ext cx="6093740" cy="2285147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 smtClean="0"/>
              <a:t>DS18B20 is a digital temperature sensor which follows 1-wire protocol and can measure temperature.</a:t>
            </a:r>
            <a:endParaRPr lang="en-GB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 smtClean="0"/>
              <a:t>Data received from the single wir</a:t>
            </a:r>
            <a:r>
              <a:rPr lang="en-GB" sz="2000" dirty="0" smtClean="0"/>
              <a:t>e is in the ranges of 9-bit to 12-bit.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524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92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10807544" cy="576262"/>
          </a:xfrm>
        </p:spPr>
        <p:txBody>
          <a:bodyPr/>
          <a:lstStyle/>
          <a:p>
            <a:pPr algn="ctr"/>
            <a:r>
              <a:rPr lang="en-US" dirty="0" smtClean="0"/>
              <a:t>MQTT Discussion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9940246" cy="4128786"/>
          </a:xfrm>
        </p:spPr>
        <p:txBody>
          <a:bodyPr>
            <a:normAutofit fontScale="25000" lnSpcReduction="20000"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GB" sz="9600" dirty="0"/>
              <a:t>MQTT is one of the most commonly used protocols in </a:t>
            </a:r>
            <a:r>
              <a:rPr lang="en-GB" sz="9600" dirty="0" smtClean="0"/>
              <a:t>Io T </a:t>
            </a:r>
            <a:r>
              <a:rPr lang="en-GB" sz="9600" dirty="0"/>
              <a:t>projects. It stands for Message Queuing Telemetry Transport</a:t>
            </a:r>
            <a:r>
              <a:rPr lang="en-GB" sz="9600" dirty="0" smtClean="0"/>
              <a:t>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GB" sz="9600" dirty="0" smtClean="0"/>
              <a:t>It </a:t>
            </a:r>
            <a:r>
              <a:rPr lang="en-GB" sz="9600" dirty="0"/>
              <a:t>is designed as a lightweight messaging protocol that uses publish/subscribe operations to exchange data between clients and the server. </a:t>
            </a:r>
            <a:endParaRPr lang="en-GB" sz="9600" dirty="0" smtClean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GB" sz="9600" dirty="0" smtClean="0"/>
              <a:t>Furthermore</a:t>
            </a:r>
            <a:r>
              <a:rPr lang="en-GB" sz="9600" dirty="0"/>
              <a:t>, its small size, low power usage, minimized data packets and ease of implementation make the protocol ideal of the “machine-to-machine” or “Internet of Things” world. </a:t>
            </a:r>
            <a:endParaRPr lang="en-GB" sz="9600" dirty="0" smtClean="0"/>
          </a:p>
          <a:p>
            <a:pPr marL="0" indent="0" fontAlgn="base">
              <a:buNone/>
            </a:pPr>
            <a:endParaRPr lang="en-GB" sz="6800" dirty="0" smtClean="0"/>
          </a:p>
          <a:p>
            <a:pPr fontAlgn="base">
              <a:buFont typeface="Wingdings" panose="05000000000000000000" pitchFamily="2" charset="2"/>
              <a:buChar char="v"/>
            </a:pPr>
            <a:endParaRPr lang="en-GB" sz="2200" dirty="0" smtClean="0"/>
          </a:p>
          <a:p>
            <a:pPr fontAlgn="base">
              <a:buFont typeface="Wingdings" panose="05000000000000000000" pitchFamily="2" charset="2"/>
              <a:buChar char="v"/>
            </a:pPr>
            <a:endParaRPr lang="en-GB" sz="2200" dirty="0"/>
          </a:p>
          <a:p>
            <a:r>
              <a:rPr lang="en-GB" sz="800" dirty="0"/>
              <a:t/>
            </a:r>
            <a:br>
              <a:rPr lang="en-GB" sz="800" dirty="0"/>
            </a:br>
            <a:endParaRPr lang="en-GB" sz="7200" dirty="0"/>
          </a:p>
          <a:p>
            <a:pPr>
              <a:buFont typeface="Wingdings" panose="05000000000000000000" pitchFamily="2" charset="2"/>
              <a:buChar char="v"/>
            </a:pPr>
            <a:endParaRPr lang="en-GB" sz="1800" dirty="0"/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2900" b="1" dirty="0"/>
              <a:t/>
            </a:r>
            <a:br>
              <a:rPr lang="en-US" sz="2900" b="1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6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10807544" cy="576262"/>
          </a:xfrm>
        </p:spPr>
        <p:txBody>
          <a:bodyPr/>
          <a:lstStyle/>
          <a:p>
            <a:pPr algn="ctr"/>
            <a:r>
              <a:rPr lang="en-US" dirty="0" smtClean="0"/>
              <a:t>Why MQTT?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8"/>
            <a:ext cx="11095413" cy="496890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sz="7200" dirty="0"/>
              <a:t>MQTT has unique features you can hardly find in other protocols, </a:t>
            </a:r>
            <a:r>
              <a:rPr lang="en-GB" sz="7200" dirty="0" smtClean="0"/>
              <a:t>like: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7200" dirty="0"/>
              <a:t>It’s a lightweight protocol. So, it’s easy to implement in software and fast in data </a:t>
            </a:r>
            <a:r>
              <a:rPr lang="en-GB" sz="7200" dirty="0" smtClean="0"/>
              <a:t>transmission.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7200" dirty="0"/>
              <a:t>It’s based on a messaging technique. Of course, you know how fast your </a:t>
            </a:r>
            <a:r>
              <a:rPr lang="en-GB" sz="7200" dirty="0" smtClean="0"/>
              <a:t>messenger/</a:t>
            </a:r>
            <a:r>
              <a:rPr lang="en-GB" sz="7200" dirty="0" err="1" smtClean="0"/>
              <a:t>WhatsApp</a:t>
            </a:r>
            <a:r>
              <a:rPr lang="en-GB" sz="7200" dirty="0" smtClean="0"/>
              <a:t> </a:t>
            </a:r>
            <a:r>
              <a:rPr lang="en-GB" sz="7200" dirty="0"/>
              <a:t>message delivery is. Likewise, the MQTT </a:t>
            </a:r>
            <a:r>
              <a:rPr lang="en-GB" sz="7200" dirty="0" smtClean="0"/>
              <a:t>protocol.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7200" dirty="0"/>
              <a:t>Minimized data packets. Hence, low network usage</a:t>
            </a:r>
            <a:r>
              <a:rPr lang="en-GB" sz="72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7200" dirty="0"/>
              <a:t>Low power usage. As a result, it saves the connected device’s battery</a:t>
            </a:r>
            <a:r>
              <a:rPr lang="en-GB" sz="72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7200" dirty="0"/>
              <a:t>It’s real time! That’s is specifically what makes it perfect for </a:t>
            </a:r>
            <a:r>
              <a:rPr lang="en-GB" sz="7200" dirty="0" err="1" smtClean="0"/>
              <a:t>IoT</a:t>
            </a:r>
            <a:r>
              <a:rPr lang="en-GB" sz="7200" dirty="0" smtClean="0"/>
              <a:t> </a:t>
            </a:r>
            <a:r>
              <a:rPr lang="en-GB" sz="7200" dirty="0"/>
              <a:t>applications.</a:t>
            </a:r>
          </a:p>
          <a:p>
            <a:pPr marL="0" indent="0">
              <a:buNone/>
            </a:pPr>
            <a:endParaRPr lang="en-GB" sz="7200" dirty="0"/>
          </a:p>
          <a:p>
            <a:pPr>
              <a:buFont typeface="Wingdings" panose="05000000000000000000" pitchFamily="2" charset="2"/>
              <a:buChar char="v"/>
            </a:pPr>
            <a:endParaRPr lang="en-GB" sz="1800" dirty="0"/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2900" b="1" dirty="0"/>
              <a:t/>
            </a:r>
            <a:br>
              <a:rPr lang="en-US" sz="2900" b="1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2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10807544" cy="576262"/>
          </a:xfrm>
        </p:spPr>
        <p:txBody>
          <a:bodyPr/>
          <a:lstStyle/>
          <a:p>
            <a:pPr algn="ctr"/>
            <a:r>
              <a:rPr lang="en-US" dirty="0" smtClean="0"/>
              <a:t>How MQTT works?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8"/>
            <a:ext cx="11095413" cy="496890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sz="7200" dirty="0"/>
              <a:t>Like any other internet protocol, MQTT is based on clients and a server. Likewise, the server is the guy who is responsible for handling the client’s requests of receiving or sending data between each other.</a:t>
            </a:r>
          </a:p>
          <a:p>
            <a:pPr marL="0" indent="0">
              <a:buNone/>
            </a:pPr>
            <a:r>
              <a:rPr lang="en-GB" sz="7200" dirty="0"/>
              <a:t>MQTT server is called a broker and the clients are simply the connected </a:t>
            </a:r>
            <a:r>
              <a:rPr lang="en-GB" sz="7200" dirty="0" smtClean="0"/>
              <a:t>devices.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7200" dirty="0"/>
              <a:t>When a device (a client) wants to send data to the broker, we call this operation a “publish”.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7200" dirty="0"/>
              <a:t>When a device (a client) wants to receive data from the broker, we call this operation a “subscribe”.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7200" dirty="0"/>
          </a:p>
          <a:p>
            <a:pPr marL="0" indent="0">
              <a:buNone/>
            </a:pPr>
            <a:endParaRPr lang="en-GB" sz="7200" dirty="0"/>
          </a:p>
          <a:p>
            <a:pPr>
              <a:buFont typeface="Wingdings" panose="05000000000000000000" pitchFamily="2" charset="2"/>
              <a:buChar char="v"/>
            </a:pPr>
            <a:endParaRPr lang="en-GB" sz="1800" dirty="0"/>
          </a:p>
          <a:p>
            <a:pPr marL="0" indent="0">
              <a:buNone/>
            </a:pPr>
            <a:r>
              <a:rPr lang="en-US" sz="2900" b="1" dirty="0"/>
              <a:t/>
            </a:r>
            <a:br>
              <a:rPr lang="en-US" sz="2900" b="1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638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330</TotalTime>
  <Words>891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Wingdings</vt:lpstr>
      <vt:lpstr>Wingdings 3</vt:lpstr>
      <vt:lpstr>Slice</vt:lpstr>
      <vt:lpstr>Data logging with mqtt</vt:lpstr>
      <vt:lpstr>PowerPoint Presentation</vt:lpstr>
      <vt:lpstr>PowerPoint Presentation</vt:lpstr>
      <vt:lpstr>PowerPoint Presentation</vt:lpstr>
      <vt:lpstr>Hardware</vt:lpstr>
      <vt:lpstr>PowerPoint Presentation</vt:lpstr>
      <vt:lpstr>PowerPoint Presentation</vt:lpstr>
      <vt:lpstr>PowerPoint Presentation</vt:lpstr>
      <vt:lpstr>PowerPoint Presentation</vt:lpstr>
      <vt:lpstr>How MQTT works? </vt:lpstr>
      <vt:lpstr>MQTT Components </vt:lpstr>
      <vt:lpstr>PowerPoint Presentation</vt:lpstr>
      <vt:lpstr>   Which broker to use?  </vt:lpstr>
      <vt:lpstr>   CloudMQTT broker  </vt:lpstr>
      <vt:lpstr>Thank you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reporting system</dc:title>
  <dc:creator>Windows User</dc:creator>
  <cp:lastModifiedBy>Windows User</cp:lastModifiedBy>
  <cp:revision>31</cp:revision>
  <dcterms:created xsi:type="dcterms:W3CDTF">2019-12-20T14:25:11Z</dcterms:created>
  <dcterms:modified xsi:type="dcterms:W3CDTF">2019-12-26T13:28:44Z</dcterms:modified>
</cp:coreProperties>
</file>