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60" r:id="rId6"/>
    <p:sldId id="275" r:id="rId7"/>
    <p:sldId id="26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7" d="100"/>
          <a:sy n="67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E35C2-95C0-49C4-8F2B-BD647936F413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D3E5E-AD3C-4BF4-A242-8F2282682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8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4326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25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24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0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2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91EC3-4185-4FDA-A3F9-D3A7E713EA2E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5B4793-0A13-4164-958C-0CC10B210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8136904" cy="2808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TECHNOLOGICAL UNIVERSITY(THANLYIN)</a:t>
            </a:r>
            <a:br>
              <a:rPr lang="en-US" sz="31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INFORMATION </a:t>
            </a:r>
            <a:r>
              <a:rPr lang="en-US" sz="31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/>
              <a:t> 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Logging With MQTT and HTTP</a:t>
            </a:r>
            <a:endParaRPr lang="en-US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725144"/>
            <a:ext cx="8653264" cy="144016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Supervised By: </a:t>
            </a:r>
          </a:p>
          <a:p>
            <a:pPr algn="r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Daw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Aye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Kyi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Pyar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Shwe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		Ma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Khine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Thwe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 VI IT - 6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482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MQTT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MQTT was originally invented and developed by IBM in the late 1990s. Its original purpose was to link sensors on oil pipelines with satellites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the name suggests, it is a messaging protocol that supports asynchronous communication between parties.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asynchronous message protocol separates the message sender from the receiver in space and time, so it can be expanded in an unreliable network environment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Although it is called message queue telemetry transmission, it has nothing to do with message queue, but uses a publish and subscribe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116632"/>
            <a:ext cx="8229600" cy="12510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Architecture (HTTP)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2060848"/>
            <a:ext cx="14401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1979712" y="2708920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36096" y="2060848"/>
            <a:ext cx="14401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>
            <a:off x="6156176" y="2708920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79712" y="3212976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79712" y="3933056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277792" y="6155865"/>
            <a:ext cx="15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 protocol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616" y="2812286"/>
            <a:ext cx="155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 Request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20083" y="4144434"/>
            <a:ext cx="169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 Response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HTTP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Internet network is built to communicate via HTTP (Hyper Text Transfer Protocol). Various data,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images to texts, are sent over internet every day. HTTP is as a primary protocol interface to move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wide range of data quickly, easily, and stable from server to user devices such as browser.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TCP.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ensures that data transmitted from one device to another will not corrupt so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integrity of data transmitted is assured.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open communication protocol that can be read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any devices that have been developed for HTTP protocol as browser or smartphone through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browser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HTTP transaction consists of two parts: request command (request) sent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server, and response command (response) sent from server to client.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process of response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request is submitted using a data block with specific format known as HTTP Message.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messages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sent by HTTP which moves in one direction.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116632"/>
            <a:ext cx="8229600" cy="12510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Block Diagram(MQTT)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99592" y="3356992"/>
            <a:ext cx="129614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79912" y="2852936"/>
            <a:ext cx="1584176" cy="1512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MQTT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Broker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88224" y="2348880"/>
            <a:ext cx="129614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8224" y="4005064"/>
            <a:ext cx="129614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eft Arrow 34"/>
          <p:cNvSpPr/>
          <p:nvPr/>
        </p:nvSpPr>
        <p:spPr>
          <a:xfrm rot="-900000">
            <a:off x="5294769" y="2611584"/>
            <a:ext cx="936104" cy="14401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/>
          <p:cNvSpPr/>
          <p:nvPr/>
        </p:nvSpPr>
        <p:spPr>
          <a:xfrm rot="-900000" flipH="1">
            <a:off x="5421481" y="2954679"/>
            <a:ext cx="936104" cy="14401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rot="900000">
            <a:off x="5395124" y="3831313"/>
            <a:ext cx="936104" cy="14401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 rot="900000" flipH="1">
            <a:off x="5521836" y="4174408"/>
            <a:ext cx="936104" cy="144016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267744" y="3573016"/>
            <a:ext cx="1440160" cy="1036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70343" y="320368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Publish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900000">
            <a:off x="5541977" y="4328939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Publish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rot="900000">
            <a:off x="5630076" y="3615242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Subscribe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 rot="-900000">
            <a:off x="5722462" y="313183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Publish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rot="-900000">
            <a:off x="5392658" y="2365937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Subscribe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116632"/>
            <a:ext cx="8229600" cy="12510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Block Diagram(HTTP)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0272" y="2276872"/>
            <a:ext cx="1512168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3648" y="2276872"/>
            <a:ext cx="1440160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203848" y="2402886"/>
            <a:ext cx="3672408" cy="59406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 Request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3203848" y="3429000"/>
            <a:ext cx="3672408" cy="56706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 Response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MQTT is data centric whereas HTTP is document-centric. HTTP is request-response protocol for client-server computing and not always optimized for mobile devices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Besides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, publish/subscribe model provides clients with independent existence from one another and enhance the reliability of the whole system.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MQTT Protocol is easy of use. It is essential when response 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time, throughput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, lower battery and bandwidth usage are on the first place for future solutions. It’s also perfect in case of intermittent connectivity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HTTP is worthy and extendable. But MQTT is more suitable when it is referred to </a:t>
            </a:r>
            <a:r>
              <a:rPr lang="en-US" sz="2000" b="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 development.</a:t>
            </a:r>
          </a:p>
        </p:txBody>
      </p:sp>
    </p:spTree>
    <p:extLst>
      <p:ext uri="{BB962C8B-B14F-4D97-AF65-F5344CB8AC3E}">
        <p14:creationId xmlns:p14="http://schemas.microsoft.com/office/powerpoint/2010/main" val="409407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Outlines of presentation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q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Aim and Objectives</a:t>
            </a:r>
          </a:p>
          <a:p>
            <a:pPr>
              <a:buFont typeface="Wingdings" pitchFamily="2" charset="2"/>
              <a:buChar char="q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</a:p>
          <a:p>
            <a:pPr>
              <a:buFont typeface="Wingdings" pitchFamily="2" charset="2"/>
              <a:buChar char="q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Flow Chart</a:t>
            </a:r>
          </a:p>
          <a:p>
            <a:pPr>
              <a:buFont typeface="Wingdings" pitchFamily="2" charset="2"/>
              <a:buChar char="q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>
              <a:buFont typeface="Wingdings" pitchFamily="2" charset="2"/>
              <a:buChar char="q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buFont typeface="Wingdings" pitchFamily="2" charset="2"/>
              <a:buChar char="q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System Overview</a:t>
            </a:r>
          </a:p>
          <a:p>
            <a:pPr>
              <a:buFont typeface="Wingdings" pitchFamily="2" charset="2"/>
              <a:buChar char="q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§"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5272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demonstrates the basic functionality of reading and visualizing sensor data using a Circuit Python board.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starts demonstrating reading sensor data in only a few lines or Python, following a simple workflow.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progresses from zero to hero to show how user can send data over a network 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MQTT and HTTP,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liberating user’s data and persisting it to a database for long term storage and visualization.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Aim and Objectives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familiarize with the world of hardware and build a full-stack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(Internet-of-Things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solution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publish data from a sensor over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MQTT and HTTP,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 the data and visualize it in real time.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a beginner friendly workflow that is not too complicated using Circuit Python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demonstrates a solution that has real world applications - logging sensor data over a network, storing it in a database and displaying the data on a dashboard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research MQTT and HTTP to know which one is the best for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Hardware</a:t>
            </a:r>
          </a:p>
          <a:p>
            <a:pPr marL="118872" indent="0">
              <a:buNone/>
            </a:pPr>
            <a:endParaRPr lang="en-US" sz="21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84286"/>
              </p:ext>
            </p:extLst>
          </p:nvPr>
        </p:nvGraphicFramePr>
        <p:xfrm>
          <a:off x="827584" y="2819804"/>
          <a:ext cx="6096000" cy="3362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20080"/>
                <a:gridCol w="1944216"/>
                <a:gridCol w="1368152"/>
                <a:gridCol w="844352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Devices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Price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Raspberry Pi 3 B+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70,000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70,000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ESP8266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NodeMCU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7,000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7,000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Breadboard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2,500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2,500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M-M Jumper Wires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1,000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1,000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Push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button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10K resistor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Push Button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80600 Kyats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3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marL="461772" indent="-342900">
              <a:buFont typeface="Wingdings" pitchFamily="2" charset="2"/>
              <a:buChar char="q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Python </a:t>
            </a:r>
          </a:p>
          <a:p>
            <a:pPr marL="461772" indent="-342900">
              <a:buFont typeface="Wingdings" pitchFamily="2" charset="2"/>
              <a:buChar char="q"/>
            </a:pPr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61772" indent="-342900">
              <a:buFont typeface="Wingdings" pitchFamily="2" charset="2"/>
              <a:buChar char="q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Text Editor</a:t>
            </a:r>
          </a:p>
          <a:p>
            <a:pPr marL="461772" indent="-342900">
              <a:buFont typeface="Wingdings" pitchFamily="2" charset="2"/>
              <a:buChar char="q"/>
            </a:pPr>
            <a:endParaRPr lang="en-US" sz="21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61772" indent="-342900">
              <a:buFont typeface="Wingdings" pitchFamily="2" charset="2"/>
              <a:buChar char="q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Putty</a:t>
            </a:r>
          </a:p>
          <a:p>
            <a:pPr marL="461772" indent="-342900">
              <a:buFont typeface="Wingdings" pitchFamily="2" charset="2"/>
              <a:buChar char="q"/>
            </a:pPr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marL="461772" indent="-342900">
              <a:buFont typeface="Wingdings" pitchFamily="2" charset="2"/>
              <a:buChar char="q"/>
            </a:pPr>
            <a:r>
              <a:rPr lang="en-US" sz="2100" b="0" dirty="0" smtClean="0">
                <a:latin typeface="Times New Roman" pitchFamily="18" charset="0"/>
                <a:cs typeface="Times New Roman" pitchFamily="18" charset="0"/>
              </a:rPr>
              <a:t> Mosquito Broker</a:t>
            </a:r>
          </a:p>
          <a:p>
            <a:pPr marL="461772" indent="-342900">
              <a:buFont typeface="Wingdings" pitchFamily="2" charset="2"/>
              <a:buChar char="q"/>
            </a:pPr>
            <a:endParaRPr lang="en-US" sz="2100" b="0" dirty="0">
              <a:latin typeface="Times New Roman" pitchFamily="18" charset="0"/>
              <a:cs typeface="Times New Roman" pitchFamily="18" charset="0"/>
            </a:endParaRPr>
          </a:p>
          <a:p>
            <a:pPr marL="461772" indent="-342900">
              <a:buFont typeface="Wingdings" pitchFamily="2" charset="2"/>
              <a:buChar char="q"/>
            </a:pPr>
            <a:r>
              <a:rPr lang="en-US" sz="2100" b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smtClean="0">
                <a:latin typeface="Times New Roman" pitchFamily="18" charset="0"/>
                <a:cs typeface="Times New Roman" pitchFamily="18" charset="0"/>
              </a:rPr>
              <a:t>Node-Red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116632"/>
            <a:ext cx="8229600" cy="12510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Flow Chart(MQTT)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55976" y="1257253"/>
            <a:ext cx="72008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9932" y="1844824"/>
            <a:ext cx="151216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Attached temp and humidity sensor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9922" y="2348880"/>
            <a:ext cx="16921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Raspberry pi 3b+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69922" y="2924944"/>
            <a:ext cx="16921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 data to broker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1620" y="3573016"/>
            <a:ext cx="7128792" cy="1800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47764" y="3717032"/>
            <a:ext cx="16921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Humidity data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20072" y="3717032"/>
            <a:ext cx="16921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Temperature data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779912" y="4365104"/>
            <a:ext cx="1872208" cy="9361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Humidity data and Temperature data ?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6228184" y="4365104"/>
            <a:ext cx="1872208" cy="9361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Temperature data ?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1335431" y="4365104"/>
            <a:ext cx="1872208" cy="93610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Humidity data ?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18194" y="5589240"/>
            <a:ext cx="16921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who subscribe Temperature data only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69922" y="5589240"/>
            <a:ext cx="16921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who subscribe Temperature data and Humidity data.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25441" y="5589240"/>
            <a:ext cx="169218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who subscribe Humidity data only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355976" y="6494989"/>
            <a:ext cx="72008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26810" y="3200578"/>
            <a:ext cx="558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latin typeface="Times New Roman" pitchFamily="18" charset="0"/>
                <a:cs typeface="Times New Roman" pitchFamily="18" charset="0"/>
              </a:rPr>
              <a:t>Broker</a:t>
            </a:r>
            <a:endParaRPr lang="en-US" sz="105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3" idx="2"/>
            <a:endCxn id="4" idx="0"/>
          </p:cNvCxnSpPr>
          <p:nvPr/>
        </p:nvCxnSpPr>
        <p:spPr>
          <a:xfrm>
            <a:off x="4716016" y="1617293"/>
            <a:ext cx="0" cy="2275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716016" y="2204864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24" idx="0"/>
          </p:cNvCxnSpPr>
          <p:nvPr/>
        </p:nvCxnSpPr>
        <p:spPr>
          <a:xfrm>
            <a:off x="4716016" y="2780928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4" idx="2"/>
            <a:endCxn id="7" idx="0"/>
          </p:cNvCxnSpPr>
          <p:nvPr/>
        </p:nvCxnSpPr>
        <p:spPr>
          <a:xfrm>
            <a:off x="4716016" y="335699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93858" y="3573016"/>
            <a:ext cx="27723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8" idx="0"/>
          </p:cNvCxnSpPr>
          <p:nvPr/>
        </p:nvCxnSpPr>
        <p:spPr>
          <a:xfrm>
            <a:off x="6066166" y="3573016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5" idx="0"/>
          </p:cNvCxnSpPr>
          <p:nvPr/>
        </p:nvCxnSpPr>
        <p:spPr>
          <a:xfrm>
            <a:off x="3293858" y="3573016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5" idx="3"/>
            <a:endCxn id="28" idx="1"/>
          </p:cNvCxnSpPr>
          <p:nvPr/>
        </p:nvCxnSpPr>
        <p:spPr>
          <a:xfrm>
            <a:off x="4139952" y="3933056"/>
            <a:ext cx="1080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8" idx="0"/>
          </p:cNvCxnSpPr>
          <p:nvPr/>
        </p:nvCxnSpPr>
        <p:spPr>
          <a:xfrm>
            <a:off x="4716016" y="3933056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5" idx="1"/>
            <a:endCxn id="30" idx="0"/>
          </p:cNvCxnSpPr>
          <p:nvPr/>
        </p:nvCxnSpPr>
        <p:spPr>
          <a:xfrm rot="10800000" flipV="1">
            <a:off x="2271536" y="3933056"/>
            <a:ext cx="176229" cy="4320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8" idx="3"/>
            <a:endCxn id="29" idx="0"/>
          </p:cNvCxnSpPr>
          <p:nvPr/>
        </p:nvCxnSpPr>
        <p:spPr>
          <a:xfrm>
            <a:off x="6912260" y="3933056"/>
            <a:ext cx="252028" cy="4320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0" idx="2"/>
            <a:endCxn id="34" idx="0"/>
          </p:cNvCxnSpPr>
          <p:nvPr/>
        </p:nvCxnSpPr>
        <p:spPr>
          <a:xfrm>
            <a:off x="2271535" y="530120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2"/>
            <a:endCxn id="33" idx="0"/>
          </p:cNvCxnSpPr>
          <p:nvPr/>
        </p:nvCxnSpPr>
        <p:spPr>
          <a:xfrm>
            <a:off x="4716016" y="530120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9" idx="2"/>
            <a:endCxn id="31" idx="0"/>
          </p:cNvCxnSpPr>
          <p:nvPr/>
        </p:nvCxnSpPr>
        <p:spPr>
          <a:xfrm>
            <a:off x="7164288" y="530120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271535" y="6309320"/>
            <a:ext cx="4892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2"/>
          </p:cNvCxnSpPr>
          <p:nvPr/>
        </p:nvCxnSpPr>
        <p:spPr>
          <a:xfrm>
            <a:off x="2271535" y="61653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3" idx="2"/>
            <a:endCxn id="35" idx="0"/>
          </p:cNvCxnSpPr>
          <p:nvPr/>
        </p:nvCxnSpPr>
        <p:spPr>
          <a:xfrm>
            <a:off x="4716016" y="6165304"/>
            <a:ext cx="0" cy="329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1" idx="2"/>
          </p:cNvCxnSpPr>
          <p:nvPr/>
        </p:nvCxnSpPr>
        <p:spPr>
          <a:xfrm>
            <a:off x="7164288" y="61653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665076" y="5335324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4210472" y="5335324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6718938" y="5335324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Yes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535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116632"/>
            <a:ext cx="8229600" cy="12510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Flow Chart(HTTP)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55976" y="1257253"/>
            <a:ext cx="72008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9932" y="1844824"/>
            <a:ext cx="151216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Attached temp and humidity sensor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9922" y="2564904"/>
            <a:ext cx="16921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Raspberry pi 3b+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355976" y="5301208"/>
            <a:ext cx="72008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>
            <a:stCxn id="3" idx="2"/>
            <a:endCxn id="4" idx="0"/>
          </p:cNvCxnSpPr>
          <p:nvPr/>
        </p:nvCxnSpPr>
        <p:spPr>
          <a:xfrm>
            <a:off x="4716016" y="1617293"/>
            <a:ext cx="0" cy="2275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4716016" y="22048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40" idx="0"/>
          </p:cNvCxnSpPr>
          <p:nvPr/>
        </p:nvCxnSpPr>
        <p:spPr>
          <a:xfrm>
            <a:off x="4716016" y="299695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869922" y="3356992"/>
            <a:ext cx="16921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Send temperature and humidity data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69922" y="4293096"/>
            <a:ext cx="1692188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</a:t>
            </a:r>
            <a:endParaRPr lang="en-US" sz="105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40" idx="2"/>
            <a:endCxn id="41" idx="0"/>
          </p:cNvCxnSpPr>
          <p:nvPr/>
        </p:nvCxnSpPr>
        <p:spPr>
          <a:xfrm>
            <a:off x="4716016" y="3789040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1" idx="2"/>
            <a:endCxn id="35" idx="0"/>
          </p:cNvCxnSpPr>
          <p:nvPr/>
        </p:nvCxnSpPr>
        <p:spPr>
          <a:xfrm>
            <a:off x="4716016" y="472514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116632"/>
            <a:ext cx="8229600" cy="1251062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Architecture (MQTT)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2060848"/>
            <a:ext cx="14401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1979712" y="2708920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779912" y="2060848"/>
            <a:ext cx="14401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Broker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>
            <a:off x="4499992" y="2708920"/>
            <a:ext cx="0" cy="32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372200" y="2060848"/>
            <a:ext cx="1440160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Subcriber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Connector 25"/>
          <p:cNvCxnSpPr>
            <a:stCxn id="25" idx="2"/>
          </p:cNvCxnSpPr>
          <p:nvPr/>
        </p:nvCxnSpPr>
        <p:spPr>
          <a:xfrm>
            <a:off x="7092280" y="2708920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79712" y="3212976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979712" y="3501008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99992" y="3717032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99992" y="4077072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99992" y="4653136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99992" y="5013176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499992" y="5517232"/>
            <a:ext cx="2592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979712" y="5301208"/>
            <a:ext cx="2520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55708" y="290481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onnect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11992" y="3356992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onnect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0692" y="4351841"/>
            <a:ext cx="1417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Subscribe(Topic)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73465" y="4705399"/>
            <a:ext cx="1308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Subscribe ACK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6271" y="3817169"/>
            <a:ext cx="119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Connect ACK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97413" y="3255366"/>
            <a:ext cx="119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Connect ACK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54408" y="4968724"/>
            <a:ext cx="1722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Publish(Topic , Data)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80426" y="5209455"/>
            <a:ext cx="1722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Publish(Topic , Data)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08718" y="6155865"/>
            <a:ext cx="29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Broker Based MQTT protocol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1107</TotalTime>
  <Words>813</Words>
  <Application>Microsoft Office PowerPoint</Application>
  <PresentationFormat>On-screen Show (4:3)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TECHNOLOGICAL UNIVERSITY(THANLYIN) DEPARTMENT OF INFORMATION TECHNOLOGY   Data Logging With MQTT and HTTP</vt:lpstr>
      <vt:lpstr>Outlines of presentation</vt:lpstr>
      <vt:lpstr>Introduction</vt:lpstr>
      <vt:lpstr>Aim and Objectives</vt:lpstr>
      <vt:lpstr>System Requirements</vt:lpstr>
      <vt:lpstr>System Requirements</vt:lpstr>
      <vt:lpstr>Flow Chart(MQTT) </vt:lpstr>
      <vt:lpstr>Flow Chart(HTTP) </vt:lpstr>
      <vt:lpstr>Architecture (MQTT) </vt:lpstr>
      <vt:lpstr>MQTT</vt:lpstr>
      <vt:lpstr>Architecture (HTTP) </vt:lpstr>
      <vt:lpstr>HTTP</vt:lpstr>
      <vt:lpstr>Block Diagram(MQTT) </vt:lpstr>
      <vt:lpstr>Block Diagram(HTTP) </vt:lpstr>
      <vt:lpstr>System Overview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Automatic plant Watering System</dc:title>
  <dc:creator>DELL</dc:creator>
  <cp:lastModifiedBy>Windows User</cp:lastModifiedBy>
  <cp:revision>99</cp:revision>
  <dcterms:created xsi:type="dcterms:W3CDTF">2020-06-03T13:38:55Z</dcterms:created>
  <dcterms:modified xsi:type="dcterms:W3CDTF">2020-07-25T12:07:03Z</dcterms:modified>
</cp:coreProperties>
</file>