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notesMasterIdLst>
    <p:notesMasterId r:id="rId23"/>
  </p:notesMasterIdLst>
  <p:sldIdLst>
    <p:sldId id="256" r:id="rId2"/>
    <p:sldId id="271" r:id="rId3"/>
    <p:sldId id="257" r:id="rId4"/>
    <p:sldId id="285" r:id="rId5"/>
    <p:sldId id="284" r:id="rId6"/>
    <p:sldId id="258" r:id="rId7"/>
    <p:sldId id="260" r:id="rId8"/>
    <p:sldId id="275" r:id="rId9"/>
    <p:sldId id="262" r:id="rId10"/>
    <p:sldId id="276" r:id="rId11"/>
    <p:sldId id="277" r:id="rId12"/>
    <p:sldId id="278" r:id="rId13"/>
    <p:sldId id="279" r:id="rId14"/>
    <p:sldId id="280" r:id="rId15"/>
    <p:sldId id="281" r:id="rId16"/>
    <p:sldId id="282" r:id="rId17"/>
    <p:sldId id="287" r:id="rId18"/>
    <p:sldId id="288" r:id="rId19"/>
    <p:sldId id="265" r:id="rId20"/>
    <p:sldId id="283" r:id="rId21"/>
    <p:sldId id="26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varScale="1">
        <p:scale>
          <a:sx n="67" d="100"/>
          <a:sy n="67" d="100"/>
        </p:scale>
        <p:origin x="133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4E35C2-95C0-49C4-8F2B-BD647936F413}" type="datetimeFigureOut">
              <a:rPr lang="en-US" smtClean="0"/>
              <a:t>7/25/2020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ED3E5E-AD3C-4BF4-A242-8F2282682203}" type="slidenum">
              <a:rPr lang="en-US" smtClean="0"/>
              <a:t>‹#›</a:t>
            </a:fld>
            <a:endParaRPr lang="en-US"/>
          </a:p>
        </p:txBody>
      </p:sp>
    </p:spTree>
    <p:extLst>
      <p:ext uri="{BB962C8B-B14F-4D97-AF65-F5344CB8AC3E}">
        <p14:creationId xmlns:p14="http://schemas.microsoft.com/office/powerpoint/2010/main" val="4106986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691EC3-4185-4FDA-A3F9-D3A7E713EA2E}"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14876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691EC3-4185-4FDA-A3F9-D3A7E713EA2E}"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2707765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691EC3-4185-4FDA-A3F9-D3A7E713EA2E}"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84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691EC3-4185-4FDA-A3F9-D3A7E713EA2E}"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1833595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691EC3-4185-4FDA-A3F9-D3A7E713EA2E}"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72096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691EC3-4185-4FDA-A3F9-D3A7E713EA2E}"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1351435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91EC3-4185-4FDA-A3F9-D3A7E713EA2E}"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236118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91EC3-4185-4FDA-A3F9-D3A7E713EA2E}"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34054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91EC3-4185-4FDA-A3F9-D3A7E713EA2E}"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587047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691EC3-4185-4FDA-A3F9-D3A7E713EA2E}"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326481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691EC3-4185-4FDA-A3F9-D3A7E713EA2E}"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748994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691EC3-4185-4FDA-A3F9-D3A7E713EA2E}" type="datetimeFigureOut">
              <a:rPr lang="en-US" smtClean="0"/>
              <a:t>7/25/2020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1037027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D691EC3-4185-4FDA-A3F9-D3A7E713EA2E}" type="datetimeFigureOut">
              <a:rPr lang="en-US" smtClean="0"/>
              <a:t>7/25/2020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3215845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691EC3-4185-4FDA-A3F9-D3A7E713EA2E}" type="datetimeFigureOut">
              <a:rPr lang="en-US" smtClean="0"/>
              <a:t>7/25/2020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3441193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691EC3-4185-4FDA-A3F9-D3A7E713EA2E}"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1903521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691EC3-4185-4FDA-A3F9-D3A7E713EA2E}"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B4793-0A13-4164-958C-0CC10B210566}" type="slidenum">
              <a:rPr lang="en-US" smtClean="0"/>
              <a:t>‹#›</a:t>
            </a:fld>
            <a:endParaRPr lang="en-US"/>
          </a:p>
        </p:txBody>
      </p:sp>
    </p:spTree>
    <p:extLst>
      <p:ext uri="{BB962C8B-B14F-4D97-AF65-F5344CB8AC3E}">
        <p14:creationId xmlns:p14="http://schemas.microsoft.com/office/powerpoint/2010/main" val="27664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691EC3-4185-4FDA-A3F9-D3A7E713EA2E}" type="datetimeFigureOut">
              <a:rPr lang="en-US" smtClean="0"/>
              <a:t>7/25/2020</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3A5B4793-0A13-4164-958C-0CC10B210566}" type="slidenum">
              <a:rPr lang="en-US" smtClean="0"/>
              <a:t>‹#›</a:t>
            </a:fld>
            <a:endParaRPr lang="en-US"/>
          </a:p>
        </p:txBody>
      </p:sp>
    </p:spTree>
    <p:extLst>
      <p:ext uri="{BB962C8B-B14F-4D97-AF65-F5344CB8AC3E}">
        <p14:creationId xmlns:p14="http://schemas.microsoft.com/office/powerpoint/2010/main" val="1186020546"/>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 id="2147484033" r:id="rId13"/>
    <p:sldLayoutId id="2147484034" r:id="rId14"/>
    <p:sldLayoutId id="2147484035" r:id="rId15"/>
    <p:sldLayoutId id="21474840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32656"/>
            <a:ext cx="8136904" cy="2808312"/>
          </a:xfrm>
        </p:spPr>
        <p:txBody>
          <a:bodyPr>
            <a:normAutofit fontScale="90000"/>
          </a:bodyPr>
          <a:lstStyle/>
          <a:p>
            <a:pPr algn="ctr"/>
            <a:r>
              <a:rPr lang="en-US" sz="3100" b="0" dirty="0">
                <a:solidFill>
                  <a:schemeClr val="tx1"/>
                </a:solidFill>
                <a:latin typeface="Times New Roman" pitchFamily="18" charset="0"/>
                <a:cs typeface="Times New Roman" pitchFamily="18" charset="0"/>
              </a:rPr>
              <a:t>TECHNOLOGICAL UNIVERSITY(THANLYIN)</a:t>
            </a:r>
            <a:br>
              <a:rPr lang="en-US" sz="3100" b="0" dirty="0">
                <a:solidFill>
                  <a:schemeClr val="tx1"/>
                </a:solidFill>
                <a:latin typeface="Times New Roman" pitchFamily="18" charset="0"/>
                <a:cs typeface="Times New Roman" pitchFamily="18" charset="0"/>
              </a:rPr>
            </a:br>
            <a:r>
              <a:rPr lang="en-US" sz="3100" b="0" dirty="0">
                <a:solidFill>
                  <a:schemeClr val="tx1"/>
                </a:solidFill>
                <a:latin typeface="Times New Roman" pitchFamily="18" charset="0"/>
                <a:cs typeface="Times New Roman" pitchFamily="18" charset="0"/>
              </a:rPr>
              <a:t>DEPARTMENT OF INFORMATION </a:t>
            </a:r>
            <a:r>
              <a:rPr lang="en-US" sz="3100" b="0" dirty="0" smtClean="0">
                <a:solidFill>
                  <a:schemeClr val="tx1"/>
                </a:solidFill>
                <a:latin typeface="Times New Roman" pitchFamily="18" charset="0"/>
                <a:cs typeface="Times New Roman" pitchFamily="18" charset="0"/>
              </a:rPr>
              <a:t>TECHNOLOGY</a:t>
            </a:r>
            <a:r>
              <a:rPr lang="en-US" b="0" dirty="0" smtClean="0">
                <a:effectLst>
                  <a:outerShdw blurRad="38100" dist="38100" dir="2700000" algn="tl">
                    <a:srgbClr val="000000">
                      <a:alpha val="43137"/>
                    </a:srgbClr>
                  </a:outerShdw>
                </a:effectLst>
                <a:latin typeface="Times New Roman" pitchFamily="18" charset="0"/>
                <a:cs typeface="Times New Roman" pitchFamily="18" charset="0"/>
              </a:rPr>
              <a:t/>
            </a:r>
            <a:br>
              <a:rPr lang="en-US" b="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3200" b="1" dirty="0"/>
              <a:t> </a:t>
            </a:r>
            <a:r>
              <a:rPr lang="en-US" sz="3200" dirty="0"/>
              <a:t/>
            </a:r>
            <a:br>
              <a:rPr lang="en-US" sz="3200" dirty="0"/>
            </a:br>
            <a:r>
              <a:rPr lang="en-US" sz="3200" b="1" dirty="0" smtClean="0">
                <a:latin typeface="Times New Roman" pitchFamily="18" charset="0"/>
                <a:cs typeface="Times New Roman" pitchFamily="18" charset="0"/>
              </a:rPr>
              <a:t>Data Logging With MQTT and HTTP</a:t>
            </a:r>
            <a:endParaRPr lang="en-US" sz="3100" b="1" dirty="0">
              <a:latin typeface="Times New Roman" pitchFamily="18" charset="0"/>
              <a:cs typeface="Times New Roman" pitchFamily="18" charset="0"/>
            </a:endParaRPr>
          </a:p>
        </p:txBody>
      </p:sp>
      <p:sp>
        <p:nvSpPr>
          <p:cNvPr id="3" name="Subtitle 2"/>
          <p:cNvSpPr>
            <a:spLocks noGrp="1"/>
          </p:cNvSpPr>
          <p:nvPr>
            <p:ph type="subTitle" idx="1"/>
          </p:nvPr>
        </p:nvSpPr>
        <p:spPr>
          <a:xfrm>
            <a:off x="395536" y="4725144"/>
            <a:ext cx="8653264" cy="1440160"/>
          </a:xfrm>
        </p:spPr>
        <p:txBody>
          <a:bodyPr>
            <a:normAutofit fontScale="70000" lnSpcReduction="20000"/>
          </a:bodyPr>
          <a:lstStyle/>
          <a:p>
            <a:pPr algn="r"/>
            <a:r>
              <a:rPr lang="en-US" sz="1800" dirty="0" smtClean="0">
                <a:latin typeface="Times New Roman" pitchFamily="18" charset="0"/>
                <a:cs typeface="Times New Roman" pitchFamily="18" charset="0"/>
              </a:rPr>
              <a:t>Supervised By: </a:t>
            </a:r>
          </a:p>
          <a:p>
            <a:pPr algn="r"/>
            <a:r>
              <a:rPr lang="en-US" sz="1800" dirty="0" err="1">
                <a:latin typeface="Times New Roman" pitchFamily="18" charset="0"/>
                <a:cs typeface="Times New Roman" pitchFamily="18" charset="0"/>
              </a:rPr>
              <a:t>Daw</a:t>
            </a:r>
            <a:r>
              <a:rPr lang="en-US" sz="1800" dirty="0">
                <a:latin typeface="Times New Roman" pitchFamily="18" charset="0"/>
                <a:cs typeface="Times New Roman" pitchFamily="18" charset="0"/>
              </a:rPr>
              <a:t> Aye </a:t>
            </a:r>
            <a:r>
              <a:rPr lang="en-US" sz="1800" dirty="0" err="1">
                <a:latin typeface="Times New Roman" pitchFamily="18" charset="0"/>
                <a:cs typeface="Times New Roman" pitchFamily="18" charset="0"/>
              </a:rPr>
              <a:t>Kyi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Pyar</a:t>
            </a: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Shwe</a:t>
            </a:r>
            <a:endParaRPr lang="en-US" sz="1800" dirty="0" smtClean="0">
              <a:latin typeface="Times New Roman" pitchFamily="18" charset="0"/>
              <a:cs typeface="Times New Roman" pitchFamily="18" charset="0"/>
            </a:endParaRPr>
          </a:p>
          <a:p>
            <a:pPr algn="r"/>
            <a:endParaRPr lang="en-US" sz="1800" dirty="0" smtClean="0">
              <a:latin typeface="Times New Roman" pitchFamily="18" charset="0"/>
              <a:cs typeface="Times New Roman" pitchFamily="18" charset="0"/>
            </a:endParaRPr>
          </a:p>
          <a:p>
            <a:pPr algn="r"/>
            <a:r>
              <a:rPr lang="en-US" sz="1800" dirty="0" smtClean="0">
                <a:latin typeface="Times New Roman" pitchFamily="18" charset="0"/>
                <a:cs typeface="Times New Roman" pitchFamily="18" charset="0"/>
              </a:rPr>
              <a:t>Presented By:</a:t>
            </a:r>
          </a:p>
          <a:p>
            <a:pPr algn="r"/>
            <a:r>
              <a:rPr lang="en-US" sz="1800" dirty="0" smtClean="0">
                <a:latin typeface="Times New Roman" pitchFamily="18" charset="0"/>
                <a:cs typeface="Times New Roman" pitchFamily="18" charset="0"/>
              </a:rPr>
              <a:t>				Ma </a:t>
            </a:r>
            <a:r>
              <a:rPr lang="en-US" sz="1800" dirty="0" err="1">
                <a:latin typeface="Times New Roman" pitchFamily="18" charset="0"/>
                <a:cs typeface="Times New Roman" pitchFamily="18" charset="0"/>
              </a:rPr>
              <a:t>Khine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Zar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Thwe</a:t>
            </a:r>
            <a:r>
              <a:rPr lang="en-US" sz="1800" dirty="0">
                <a:latin typeface="Times New Roman" pitchFamily="18" charset="0"/>
                <a:cs typeface="Times New Roman" pitchFamily="18" charset="0"/>
              </a:rPr>
              <a:t> ( VI IT - 6 </a:t>
            </a:r>
            <a:r>
              <a:rPr lang="en-US" sz="1800" dirty="0" smtClean="0">
                <a:latin typeface="Times New Roman" pitchFamily="18" charset="0"/>
                <a:cs typeface="Times New Roman" pitchFamily="18" charset="0"/>
              </a:rPr>
              <a:t>) </a:t>
            </a:r>
          </a:p>
        </p:txBody>
      </p:sp>
    </p:spTree>
    <p:extLst>
      <p:ext uri="{BB962C8B-B14F-4D97-AF65-F5344CB8AC3E}">
        <p14:creationId xmlns:p14="http://schemas.microsoft.com/office/powerpoint/2010/main" val="548208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116632"/>
            <a:ext cx="8229600" cy="1251062"/>
          </a:xfrm>
        </p:spPr>
        <p:txBody>
          <a:bodyPr/>
          <a:lstStyle/>
          <a:p>
            <a:r>
              <a:rPr lang="en-US" b="1" dirty="0" smtClean="0">
                <a:latin typeface="Times New Roman" pitchFamily="18" charset="0"/>
                <a:cs typeface="Times New Roman" pitchFamily="18" charset="0"/>
              </a:rPr>
              <a:t>Flow Chart(HTTP) </a:t>
            </a:r>
            <a:endParaRPr lang="en-US" b="1" dirty="0">
              <a:latin typeface="Times New Roman" pitchFamily="18" charset="0"/>
              <a:cs typeface="Times New Roman" pitchFamily="18" charset="0"/>
            </a:endParaRPr>
          </a:p>
        </p:txBody>
      </p:sp>
      <p:sp>
        <p:nvSpPr>
          <p:cNvPr id="3" name="Rounded Rectangle 2"/>
          <p:cNvSpPr/>
          <p:nvPr/>
        </p:nvSpPr>
        <p:spPr>
          <a:xfrm>
            <a:off x="4355976" y="1257253"/>
            <a:ext cx="720080"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ysClr val="windowText" lastClr="000000"/>
                </a:solidFill>
                <a:latin typeface="Times New Roman" pitchFamily="18" charset="0"/>
                <a:cs typeface="Times New Roman" pitchFamily="18" charset="0"/>
              </a:rPr>
              <a:t>Start</a:t>
            </a:r>
            <a:endParaRPr lang="en-US" sz="1200" dirty="0">
              <a:solidFill>
                <a:sysClr val="windowText" lastClr="000000"/>
              </a:solidFill>
              <a:latin typeface="Times New Roman" pitchFamily="18" charset="0"/>
              <a:cs typeface="Times New Roman" pitchFamily="18" charset="0"/>
            </a:endParaRPr>
          </a:p>
        </p:txBody>
      </p:sp>
      <p:sp>
        <p:nvSpPr>
          <p:cNvPr id="4" name="Rectangle 3"/>
          <p:cNvSpPr/>
          <p:nvPr/>
        </p:nvSpPr>
        <p:spPr>
          <a:xfrm>
            <a:off x="3959932" y="1844824"/>
            <a:ext cx="1512168"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Times New Roman" pitchFamily="18" charset="0"/>
                <a:cs typeface="Times New Roman" pitchFamily="18" charset="0"/>
              </a:rPr>
              <a:t>Attached temp and humidity sensor</a:t>
            </a:r>
            <a:endParaRPr lang="en-US" sz="1050" dirty="0">
              <a:solidFill>
                <a:schemeClr val="tx1"/>
              </a:solidFill>
              <a:latin typeface="Times New Roman" pitchFamily="18" charset="0"/>
              <a:cs typeface="Times New Roman" pitchFamily="18" charset="0"/>
            </a:endParaRPr>
          </a:p>
        </p:txBody>
      </p:sp>
      <p:sp>
        <p:nvSpPr>
          <p:cNvPr id="6" name="Rectangle 5"/>
          <p:cNvSpPr/>
          <p:nvPr/>
        </p:nvSpPr>
        <p:spPr>
          <a:xfrm>
            <a:off x="3869922" y="2564904"/>
            <a:ext cx="169218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Times New Roman" pitchFamily="18" charset="0"/>
                <a:cs typeface="Times New Roman" pitchFamily="18" charset="0"/>
              </a:rPr>
              <a:t>Raspberry pi 3b+</a:t>
            </a:r>
            <a:endParaRPr lang="en-US" sz="1050" dirty="0">
              <a:solidFill>
                <a:schemeClr val="tx1"/>
              </a:solidFill>
              <a:latin typeface="Times New Roman" pitchFamily="18" charset="0"/>
              <a:cs typeface="Times New Roman" pitchFamily="18" charset="0"/>
            </a:endParaRPr>
          </a:p>
        </p:txBody>
      </p:sp>
      <p:sp>
        <p:nvSpPr>
          <p:cNvPr id="35" name="Rounded Rectangle 34"/>
          <p:cNvSpPr/>
          <p:nvPr/>
        </p:nvSpPr>
        <p:spPr>
          <a:xfrm>
            <a:off x="4355976" y="5301208"/>
            <a:ext cx="720080"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ysClr val="windowText" lastClr="000000"/>
                </a:solidFill>
                <a:latin typeface="Times New Roman" pitchFamily="18" charset="0"/>
                <a:cs typeface="Times New Roman" pitchFamily="18" charset="0"/>
              </a:rPr>
              <a:t>End</a:t>
            </a:r>
            <a:endParaRPr lang="en-US" sz="1200" dirty="0">
              <a:solidFill>
                <a:sysClr val="windowText" lastClr="000000"/>
              </a:solidFill>
              <a:latin typeface="Times New Roman" pitchFamily="18" charset="0"/>
              <a:cs typeface="Times New Roman" pitchFamily="18" charset="0"/>
            </a:endParaRPr>
          </a:p>
        </p:txBody>
      </p:sp>
      <p:cxnSp>
        <p:nvCxnSpPr>
          <p:cNvPr id="11" name="Straight Arrow Connector 10"/>
          <p:cNvCxnSpPr>
            <a:stCxn id="3" idx="2"/>
            <a:endCxn id="4" idx="0"/>
          </p:cNvCxnSpPr>
          <p:nvPr/>
        </p:nvCxnSpPr>
        <p:spPr>
          <a:xfrm>
            <a:off x="4716016" y="1617293"/>
            <a:ext cx="0" cy="2275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2"/>
            <a:endCxn id="6" idx="0"/>
          </p:cNvCxnSpPr>
          <p:nvPr/>
        </p:nvCxnSpPr>
        <p:spPr>
          <a:xfrm>
            <a:off x="4716016" y="2204864"/>
            <a:ext cx="0"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a:endCxn id="40" idx="0"/>
          </p:cNvCxnSpPr>
          <p:nvPr/>
        </p:nvCxnSpPr>
        <p:spPr>
          <a:xfrm>
            <a:off x="4716016" y="2996952"/>
            <a:ext cx="0"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3869922" y="3356992"/>
            <a:ext cx="169218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Times New Roman" pitchFamily="18" charset="0"/>
                <a:cs typeface="Times New Roman" pitchFamily="18" charset="0"/>
              </a:rPr>
              <a:t> Send temperature and humidity data</a:t>
            </a:r>
            <a:endParaRPr lang="en-US" sz="1050" dirty="0">
              <a:solidFill>
                <a:schemeClr val="tx1"/>
              </a:solidFill>
              <a:latin typeface="Times New Roman" pitchFamily="18" charset="0"/>
              <a:cs typeface="Times New Roman" pitchFamily="18" charset="0"/>
            </a:endParaRPr>
          </a:p>
        </p:txBody>
      </p:sp>
      <p:sp>
        <p:nvSpPr>
          <p:cNvPr id="41" name="Rectangle 40"/>
          <p:cNvSpPr/>
          <p:nvPr/>
        </p:nvSpPr>
        <p:spPr>
          <a:xfrm>
            <a:off x="3869922" y="4293096"/>
            <a:ext cx="169218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Times New Roman" pitchFamily="18" charset="0"/>
                <a:cs typeface="Times New Roman" pitchFamily="18" charset="0"/>
              </a:rPr>
              <a:t>User </a:t>
            </a:r>
            <a:endParaRPr lang="en-US" sz="1050" dirty="0">
              <a:solidFill>
                <a:schemeClr val="tx1"/>
              </a:solidFill>
              <a:latin typeface="Times New Roman" pitchFamily="18" charset="0"/>
              <a:cs typeface="Times New Roman" pitchFamily="18" charset="0"/>
            </a:endParaRPr>
          </a:p>
        </p:txBody>
      </p:sp>
      <p:cxnSp>
        <p:nvCxnSpPr>
          <p:cNvPr id="12" name="Straight Arrow Connector 11"/>
          <p:cNvCxnSpPr>
            <a:stCxn id="40" idx="2"/>
            <a:endCxn id="41" idx="0"/>
          </p:cNvCxnSpPr>
          <p:nvPr/>
        </p:nvCxnSpPr>
        <p:spPr>
          <a:xfrm>
            <a:off x="4716016" y="3789040"/>
            <a:ext cx="0" cy="5040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1" idx="2"/>
            <a:endCxn id="35" idx="0"/>
          </p:cNvCxnSpPr>
          <p:nvPr/>
        </p:nvCxnSpPr>
        <p:spPr>
          <a:xfrm>
            <a:off x="4716016" y="4725144"/>
            <a:ext cx="0" cy="576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2420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116632"/>
            <a:ext cx="8229600" cy="1251062"/>
          </a:xfrm>
        </p:spPr>
        <p:txBody>
          <a:bodyPr/>
          <a:lstStyle/>
          <a:p>
            <a:r>
              <a:rPr lang="en-US" b="1" dirty="0" smtClean="0">
                <a:latin typeface="Times New Roman" pitchFamily="18" charset="0"/>
                <a:cs typeface="Times New Roman" pitchFamily="18" charset="0"/>
              </a:rPr>
              <a:t>Architecture (MQTT) </a:t>
            </a:r>
            <a:endParaRPr lang="en-US" b="1" dirty="0">
              <a:latin typeface="Times New Roman" pitchFamily="18" charset="0"/>
              <a:cs typeface="Times New Roman" pitchFamily="18" charset="0"/>
            </a:endParaRPr>
          </a:p>
        </p:txBody>
      </p:sp>
      <p:sp>
        <p:nvSpPr>
          <p:cNvPr id="5" name="Rectangle 4"/>
          <p:cNvSpPr/>
          <p:nvPr/>
        </p:nvSpPr>
        <p:spPr>
          <a:xfrm>
            <a:off x="1259632" y="2060848"/>
            <a:ext cx="1440160"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Publisher</a:t>
            </a:r>
            <a:endParaRPr lang="en-US" dirty="0">
              <a:solidFill>
                <a:schemeClr val="tx1"/>
              </a:solidFill>
              <a:latin typeface="Times New Roman" pitchFamily="18" charset="0"/>
              <a:cs typeface="Times New Roman" pitchFamily="18" charset="0"/>
            </a:endParaRPr>
          </a:p>
        </p:txBody>
      </p:sp>
      <p:cxnSp>
        <p:nvCxnSpPr>
          <p:cNvPr id="8" name="Straight Connector 7"/>
          <p:cNvCxnSpPr>
            <a:stCxn id="5" idx="2"/>
          </p:cNvCxnSpPr>
          <p:nvPr/>
        </p:nvCxnSpPr>
        <p:spPr>
          <a:xfrm>
            <a:off x="1979712" y="2708920"/>
            <a:ext cx="0" cy="3240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779912" y="2060848"/>
            <a:ext cx="1440160"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Broker</a:t>
            </a:r>
            <a:endParaRPr lang="en-US" dirty="0">
              <a:solidFill>
                <a:schemeClr val="tx1"/>
              </a:solidFill>
              <a:latin typeface="Times New Roman" pitchFamily="18" charset="0"/>
              <a:cs typeface="Times New Roman" pitchFamily="18" charset="0"/>
            </a:endParaRPr>
          </a:p>
        </p:txBody>
      </p:sp>
      <p:cxnSp>
        <p:nvCxnSpPr>
          <p:cNvPr id="24" name="Straight Connector 23"/>
          <p:cNvCxnSpPr>
            <a:stCxn id="23" idx="2"/>
          </p:cNvCxnSpPr>
          <p:nvPr/>
        </p:nvCxnSpPr>
        <p:spPr>
          <a:xfrm>
            <a:off x="4499992" y="2708920"/>
            <a:ext cx="0" cy="3240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372200" y="2060848"/>
            <a:ext cx="1440160"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latin typeface="Times New Roman" pitchFamily="18" charset="0"/>
                <a:cs typeface="Times New Roman" pitchFamily="18" charset="0"/>
              </a:rPr>
              <a:t>Subcriber</a:t>
            </a:r>
            <a:endParaRPr lang="en-US" dirty="0">
              <a:solidFill>
                <a:schemeClr val="tx1"/>
              </a:solidFill>
              <a:latin typeface="Times New Roman" pitchFamily="18" charset="0"/>
              <a:cs typeface="Times New Roman" pitchFamily="18" charset="0"/>
            </a:endParaRPr>
          </a:p>
        </p:txBody>
      </p:sp>
      <p:cxnSp>
        <p:nvCxnSpPr>
          <p:cNvPr id="26" name="Straight Connector 25"/>
          <p:cNvCxnSpPr>
            <a:stCxn id="25" idx="2"/>
          </p:cNvCxnSpPr>
          <p:nvPr/>
        </p:nvCxnSpPr>
        <p:spPr>
          <a:xfrm>
            <a:off x="7092280" y="2708920"/>
            <a:ext cx="0" cy="30963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979712" y="3212976"/>
            <a:ext cx="25202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1979712" y="3501008"/>
            <a:ext cx="25202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499992" y="3717032"/>
            <a:ext cx="25922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4499992" y="4077072"/>
            <a:ext cx="25922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499992" y="4653136"/>
            <a:ext cx="25922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499992" y="5013176"/>
            <a:ext cx="25922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499992" y="5517232"/>
            <a:ext cx="25922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979712" y="5301208"/>
            <a:ext cx="25202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855708" y="2904811"/>
            <a:ext cx="784189" cy="307777"/>
          </a:xfrm>
          <a:prstGeom prst="rect">
            <a:avLst/>
          </a:prstGeom>
          <a:noFill/>
        </p:spPr>
        <p:txBody>
          <a:bodyPr wrap="none" rtlCol="0">
            <a:spAutoFit/>
          </a:bodyPr>
          <a:lstStyle/>
          <a:p>
            <a:r>
              <a:rPr lang="en-US" sz="1400" dirty="0">
                <a:latin typeface="Times New Roman" pitchFamily="18" charset="0"/>
                <a:cs typeface="Times New Roman" pitchFamily="18" charset="0"/>
              </a:rPr>
              <a:t>C</a:t>
            </a:r>
            <a:r>
              <a:rPr lang="en-US" sz="1400" dirty="0" smtClean="0">
                <a:latin typeface="Times New Roman" pitchFamily="18" charset="0"/>
                <a:cs typeface="Times New Roman" pitchFamily="18" charset="0"/>
              </a:rPr>
              <a:t>onnect</a:t>
            </a:r>
            <a:endParaRPr lang="en-US" sz="1400" dirty="0">
              <a:latin typeface="Times New Roman" pitchFamily="18" charset="0"/>
              <a:cs typeface="Times New Roman" pitchFamily="18" charset="0"/>
            </a:endParaRPr>
          </a:p>
        </p:txBody>
      </p:sp>
      <p:sp>
        <p:nvSpPr>
          <p:cNvPr id="44" name="TextBox 43"/>
          <p:cNvSpPr txBox="1"/>
          <p:nvPr/>
        </p:nvSpPr>
        <p:spPr>
          <a:xfrm>
            <a:off x="5411992" y="3356992"/>
            <a:ext cx="784189" cy="307777"/>
          </a:xfrm>
          <a:prstGeom prst="rect">
            <a:avLst/>
          </a:prstGeom>
          <a:noFill/>
        </p:spPr>
        <p:txBody>
          <a:bodyPr wrap="none" rtlCol="0">
            <a:spAutoFit/>
          </a:bodyPr>
          <a:lstStyle/>
          <a:p>
            <a:r>
              <a:rPr lang="en-US" sz="1400" dirty="0">
                <a:latin typeface="Times New Roman" pitchFamily="18" charset="0"/>
                <a:cs typeface="Times New Roman" pitchFamily="18" charset="0"/>
              </a:rPr>
              <a:t>C</a:t>
            </a:r>
            <a:r>
              <a:rPr lang="en-US" sz="1400" dirty="0" smtClean="0">
                <a:latin typeface="Times New Roman" pitchFamily="18" charset="0"/>
                <a:cs typeface="Times New Roman" pitchFamily="18" charset="0"/>
              </a:rPr>
              <a:t>onnect</a:t>
            </a:r>
            <a:endParaRPr lang="en-US" sz="1400" dirty="0">
              <a:latin typeface="Times New Roman" pitchFamily="18" charset="0"/>
              <a:cs typeface="Times New Roman" pitchFamily="18" charset="0"/>
            </a:endParaRPr>
          </a:p>
        </p:txBody>
      </p:sp>
      <p:sp>
        <p:nvSpPr>
          <p:cNvPr id="45" name="TextBox 44"/>
          <p:cNvSpPr txBox="1"/>
          <p:nvPr/>
        </p:nvSpPr>
        <p:spPr>
          <a:xfrm>
            <a:off x="5110692" y="4351841"/>
            <a:ext cx="1417632" cy="307777"/>
          </a:xfrm>
          <a:prstGeom prst="rect">
            <a:avLst/>
          </a:prstGeom>
          <a:noFill/>
        </p:spPr>
        <p:txBody>
          <a:bodyPr wrap="none" rtlCol="0">
            <a:spAutoFit/>
          </a:bodyPr>
          <a:lstStyle/>
          <a:p>
            <a:r>
              <a:rPr lang="en-US" sz="1400" dirty="0" smtClean="0">
                <a:latin typeface="Times New Roman" pitchFamily="18" charset="0"/>
                <a:cs typeface="Times New Roman" pitchFamily="18" charset="0"/>
              </a:rPr>
              <a:t>Subscribe(Topic)</a:t>
            </a:r>
            <a:endParaRPr lang="en-US" sz="1400" dirty="0">
              <a:latin typeface="Times New Roman" pitchFamily="18" charset="0"/>
              <a:cs typeface="Times New Roman" pitchFamily="18" charset="0"/>
            </a:endParaRPr>
          </a:p>
        </p:txBody>
      </p:sp>
      <p:sp>
        <p:nvSpPr>
          <p:cNvPr id="49" name="TextBox 48"/>
          <p:cNvSpPr txBox="1"/>
          <p:nvPr/>
        </p:nvSpPr>
        <p:spPr>
          <a:xfrm>
            <a:off x="5173465" y="4705399"/>
            <a:ext cx="1308115" cy="307777"/>
          </a:xfrm>
          <a:prstGeom prst="rect">
            <a:avLst/>
          </a:prstGeom>
          <a:noFill/>
        </p:spPr>
        <p:txBody>
          <a:bodyPr wrap="none" rtlCol="0">
            <a:spAutoFit/>
          </a:bodyPr>
          <a:lstStyle/>
          <a:p>
            <a:r>
              <a:rPr lang="en-US" sz="1400" dirty="0" smtClean="0">
                <a:latin typeface="Times New Roman" pitchFamily="18" charset="0"/>
                <a:cs typeface="Times New Roman" pitchFamily="18" charset="0"/>
              </a:rPr>
              <a:t>Subscribe ACK</a:t>
            </a:r>
            <a:endParaRPr lang="en-US" sz="1400" dirty="0">
              <a:latin typeface="Times New Roman" pitchFamily="18" charset="0"/>
              <a:cs typeface="Times New Roman" pitchFamily="18" charset="0"/>
            </a:endParaRPr>
          </a:p>
        </p:txBody>
      </p:sp>
      <p:sp>
        <p:nvSpPr>
          <p:cNvPr id="50" name="TextBox 49"/>
          <p:cNvSpPr txBox="1"/>
          <p:nvPr/>
        </p:nvSpPr>
        <p:spPr>
          <a:xfrm>
            <a:off x="5496271" y="3817169"/>
            <a:ext cx="1199111" cy="307777"/>
          </a:xfrm>
          <a:prstGeom prst="rect">
            <a:avLst/>
          </a:prstGeom>
          <a:noFill/>
        </p:spPr>
        <p:txBody>
          <a:bodyPr wrap="none" rtlCol="0">
            <a:spAutoFit/>
          </a:bodyPr>
          <a:lstStyle/>
          <a:p>
            <a:r>
              <a:rPr lang="en-US" sz="1400" dirty="0" smtClean="0">
                <a:latin typeface="Times New Roman" pitchFamily="18" charset="0"/>
                <a:cs typeface="Times New Roman" pitchFamily="18" charset="0"/>
              </a:rPr>
              <a:t>Connect ACK</a:t>
            </a:r>
            <a:endParaRPr lang="en-US" sz="1400" dirty="0">
              <a:latin typeface="Times New Roman" pitchFamily="18" charset="0"/>
              <a:cs typeface="Times New Roman" pitchFamily="18" charset="0"/>
            </a:endParaRPr>
          </a:p>
        </p:txBody>
      </p:sp>
      <p:sp>
        <p:nvSpPr>
          <p:cNvPr id="52" name="TextBox 51"/>
          <p:cNvSpPr txBox="1"/>
          <p:nvPr/>
        </p:nvSpPr>
        <p:spPr>
          <a:xfrm>
            <a:off x="2697413" y="3255366"/>
            <a:ext cx="1199111" cy="307777"/>
          </a:xfrm>
          <a:prstGeom prst="rect">
            <a:avLst/>
          </a:prstGeom>
          <a:noFill/>
        </p:spPr>
        <p:txBody>
          <a:bodyPr wrap="none" rtlCol="0">
            <a:spAutoFit/>
          </a:bodyPr>
          <a:lstStyle/>
          <a:p>
            <a:r>
              <a:rPr lang="en-US" sz="1400" dirty="0" smtClean="0">
                <a:latin typeface="Times New Roman" pitchFamily="18" charset="0"/>
                <a:cs typeface="Times New Roman" pitchFamily="18" charset="0"/>
              </a:rPr>
              <a:t>Connect ACK</a:t>
            </a:r>
            <a:endParaRPr lang="en-US" sz="1400" dirty="0">
              <a:latin typeface="Times New Roman" pitchFamily="18" charset="0"/>
              <a:cs typeface="Times New Roman" pitchFamily="18" charset="0"/>
            </a:endParaRPr>
          </a:p>
        </p:txBody>
      </p:sp>
      <p:sp>
        <p:nvSpPr>
          <p:cNvPr id="54" name="TextBox 53"/>
          <p:cNvSpPr txBox="1"/>
          <p:nvPr/>
        </p:nvSpPr>
        <p:spPr>
          <a:xfrm>
            <a:off x="2554408" y="4968724"/>
            <a:ext cx="1722203" cy="307777"/>
          </a:xfrm>
          <a:prstGeom prst="rect">
            <a:avLst/>
          </a:prstGeom>
          <a:noFill/>
        </p:spPr>
        <p:txBody>
          <a:bodyPr wrap="none" rtlCol="0">
            <a:spAutoFit/>
          </a:bodyPr>
          <a:lstStyle/>
          <a:p>
            <a:r>
              <a:rPr lang="en-US" sz="1400" dirty="0" smtClean="0">
                <a:latin typeface="Times New Roman" pitchFamily="18" charset="0"/>
                <a:cs typeface="Times New Roman" pitchFamily="18" charset="0"/>
              </a:rPr>
              <a:t>Publish(Topic , Data)</a:t>
            </a:r>
            <a:endParaRPr lang="en-US" sz="1400" dirty="0">
              <a:latin typeface="Times New Roman" pitchFamily="18" charset="0"/>
              <a:cs typeface="Times New Roman" pitchFamily="18" charset="0"/>
            </a:endParaRPr>
          </a:p>
        </p:txBody>
      </p:sp>
      <p:sp>
        <p:nvSpPr>
          <p:cNvPr id="55" name="TextBox 54"/>
          <p:cNvSpPr txBox="1"/>
          <p:nvPr/>
        </p:nvSpPr>
        <p:spPr>
          <a:xfrm>
            <a:off x="5080426" y="5209455"/>
            <a:ext cx="1722203" cy="307777"/>
          </a:xfrm>
          <a:prstGeom prst="rect">
            <a:avLst/>
          </a:prstGeom>
          <a:noFill/>
        </p:spPr>
        <p:txBody>
          <a:bodyPr wrap="none" rtlCol="0">
            <a:spAutoFit/>
          </a:bodyPr>
          <a:lstStyle/>
          <a:p>
            <a:r>
              <a:rPr lang="en-US" sz="1400" dirty="0" smtClean="0">
                <a:latin typeface="Times New Roman" pitchFamily="18" charset="0"/>
                <a:cs typeface="Times New Roman" pitchFamily="18" charset="0"/>
              </a:rPr>
              <a:t>Publish(Topic , Data)</a:t>
            </a:r>
            <a:endParaRPr lang="en-US" sz="1400" dirty="0">
              <a:latin typeface="Times New Roman" pitchFamily="18" charset="0"/>
              <a:cs typeface="Times New Roman" pitchFamily="18" charset="0"/>
            </a:endParaRPr>
          </a:p>
        </p:txBody>
      </p:sp>
      <p:sp>
        <p:nvSpPr>
          <p:cNvPr id="56" name="TextBox 55"/>
          <p:cNvSpPr txBox="1"/>
          <p:nvPr/>
        </p:nvSpPr>
        <p:spPr>
          <a:xfrm>
            <a:off x="3008718" y="6155865"/>
            <a:ext cx="2982548" cy="369332"/>
          </a:xfrm>
          <a:prstGeom prst="rect">
            <a:avLst/>
          </a:prstGeom>
          <a:noFill/>
        </p:spPr>
        <p:txBody>
          <a:bodyPr wrap="none" rtlCol="0">
            <a:spAutoFit/>
          </a:bodyPr>
          <a:lstStyle/>
          <a:p>
            <a:r>
              <a:rPr lang="en-US" dirty="0" smtClean="0">
                <a:latin typeface="Times New Roman" pitchFamily="18" charset="0"/>
                <a:cs typeface="Times New Roman" pitchFamily="18" charset="0"/>
              </a:rPr>
              <a:t>Broker Based MQTT protocol</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60131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MQTT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US" dirty="0">
                <a:latin typeface="Times New Roman" pitchFamily="18" charset="0"/>
                <a:cs typeface="Times New Roman" pitchFamily="18" charset="0"/>
              </a:rPr>
              <a:t>MQTT was originally invented and developed by IBM in the late 1990s. Its original purpose was to link sensors on oil pipelines with satellites</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As the name suggests, it is a messaging protocol that supports asynchronous communication between parties.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asynchronous message protocol separates the message sender from the receiver in space and time, so it can be expanded in an unreliable network environment</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Although it is called message queue telemetry transmission, it has nothing to do with message queue, but uses a publish and subscribe model.</a:t>
            </a:r>
          </a:p>
          <a:p>
            <a:endParaRPr lang="en-US" dirty="0"/>
          </a:p>
        </p:txBody>
      </p:sp>
    </p:spTree>
    <p:extLst>
      <p:ext uri="{BB962C8B-B14F-4D97-AF65-F5344CB8AC3E}">
        <p14:creationId xmlns:p14="http://schemas.microsoft.com/office/powerpoint/2010/main" val="35493600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116632"/>
            <a:ext cx="8229600" cy="1251062"/>
          </a:xfrm>
        </p:spPr>
        <p:txBody>
          <a:bodyPr/>
          <a:lstStyle/>
          <a:p>
            <a:r>
              <a:rPr lang="en-US" b="1" dirty="0" smtClean="0">
                <a:latin typeface="Times New Roman" pitchFamily="18" charset="0"/>
                <a:cs typeface="Times New Roman" pitchFamily="18" charset="0"/>
              </a:rPr>
              <a:t>Architecture (HTTP) </a:t>
            </a:r>
            <a:endParaRPr lang="en-US" b="1" dirty="0">
              <a:latin typeface="Times New Roman" pitchFamily="18" charset="0"/>
              <a:cs typeface="Times New Roman" pitchFamily="18" charset="0"/>
            </a:endParaRPr>
          </a:p>
        </p:txBody>
      </p:sp>
      <p:sp>
        <p:nvSpPr>
          <p:cNvPr id="5" name="Rectangle 4"/>
          <p:cNvSpPr/>
          <p:nvPr/>
        </p:nvSpPr>
        <p:spPr>
          <a:xfrm>
            <a:off x="1259632" y="2060848"/>
            <a:ext cx="1440160"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User</a:t>
            </a:r>
            <a:endParaRPr lang="en-US" dirty="0">
              <a:solidFill>
                <a:schemeClr val="tx1"/>
              </a:solidFill>
              <a:latin typeface="Times New Roman" pitchFamily="18" charset="0"/>
              <a:cs typeface="Times New Roman" pitchFamily="18" charset="0"/>
            </a:endParaRPr>
          </a:p>
        </p:txBody>
      </p:sp>
      <p:cxnSp>
        <p:nvCxnSpPr>
          <p:cNvPr id="8" name="Straight Connector 7"/>
          <p:cNvCxnSpPr>
            <a:stCxn id="5" idx="2"/>
          </p:cNvCxnSpPr>
          <p:nvPr/>
        </p:nvCxnSpPr>
        <p:spPr>
          <a:xfrm>
            <a:off x="1979712" y="2708920"/>
            <a:ext cx="0" cy="3240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436096" y="2060848"/>
            <a:ext cx="1440160"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Server</a:t>
            </a:r>
            <a:endParaRPr lang="en-US" dirty="0">
              <a:solidFill>
                <a:schemeClr val="tx1"/>
              </a:solidFill>
              <a:latin typeface="Times New Roman" pitchFamily="18" charset="0"/>
              <a:cs typeface="Times New Roman" pitchFamily="18" charset="0"/>
            </a:endParaRPr>
          </a:p>
        </p:txBody>
      </p:sp>
      <p:cxnSp>
        <p:nvCxnSpPr>
          <p:cNvPr id="24" name="Straight Connector 23"/>
          <p:cNvCxnSpPr>
            <a:stCxn id="23" idx="2"/>
          </p:cNvCxnSpPr>
          <p:nvPr/>
        </p:nvCxnSpPr>
        <p:spPr>
          <a:xfrm>
            <a:off x="6156176" y="2708920"/>
            <a:ext cx="0" cy="3240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979712" y="3212976"/>
            <a:ext cx="417646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1979712" y="3933056"/>
            <a:ext cx="417646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277792" y="6155865"/>
            <a:ext cx="1580304" cy="369332"/>
          </a:xfrm>
          <a:prstGeom prst="rect">
            <a:avLst/>
          </a:prstGeom>
          <a:noFill/>
        </p:spPr>
        <p:txBody>
          <a:bodyPr wrap="none" rtlCol="0">
            <a:spAutoFit/>
          </a:bodyPr>
          <a:lstStyle/>
          <a:p>
            <a:r>
              <a:rPr lang="en-US" dirty="0" smtClean="0">
                <a:latin typeface="Times New Roman" pitchFamily="18" charset="0"/>
                <a:cs typeface="Times New Roman" pitchFamily="18" charset="0"/>
              </a:rPr>
              <a:t>HTTP protocol</a:t>
            </a:r>
            <a:endParaRPr lang="en-US" dirty="0">
              <a:latin typeface="Times New Roman" pitchFamily="18" charset="0"/>
              <a:cs typeface="Times New Roman" pitchFamily="18" charset="0"/>
            </a:endParaRPr>
          </a:p>
        </p:txBody>
      </p:sp>
      <p:sp>
        <p:nvSpPr>
          <p:cNvPr id="6" name="TextBox 5"/>
          <p:cNvSpPr txBox="1"/>
          <p:nvPr/>
        </p:nvSpPr>
        <p:spPr>
          <a:xfrm>
            <a:off x="3290616" y="2812286"/>
            <a:ext cx="1554656" cy="369332"/>
          </a:xfrm>
          <a:prstGeom prst="rect">
            <a:avLst/>
          </a:prstGeom>
          <a:noFill/>
        </p:spPr>
        <p:txBody>
          <a:bodyPr wrap="none" rtlCol="0">
            <a:spAutoFit/>
          </a:bodyPr>
          <a:lstStyle/>
          <a:p>
            <a:r>
              <a:rPr lang="en-US" dirty="0" smtClean="0">
                <a:latin typeface="Times New Roman" pitchFamily="18" charset="0"/>
                <a:cs typeface="Times New Roman" pitchFamily="18" charset="0"/>
              </a:rPr>
              <a:t>HTTP Request</a:t>
            </a:r>
            <a:endParaRPr lang="en-US" dirty="0">
              <a:latin typeface="Times New Roman" pitchFamily="18" charset="0"/>
              <a:cs typeface="Times New Roman" pitchFamily="18" charset="0"/>
            </a:endParaRPr>
          </a:p>
        </p:txBody>
      </p:sp>
      <p:sp>
        <p:nvSpPr>
          <p:cNvPr id="30" name="TextBox 29"/>
          <p:cNvSpPr txBox="1"/>
          <p:nvPr/>
        </p:nvSpPr>
        <p:spPr>
          <a:xfrm>
            <a:off x="3220083" y="4144434"/>
            <a:ext cx="1695721" cy="369332"/>
          </a:xfrm>
          <a:prstGeom prst="rect">
            <a:avLst/>
          </a:prstGeom>
          <a:noFill/>
        </p:spPr>
        <p:txBody>
          <a:bodyPr wrap="none" rtlCol="0">
            <a:spAutoFit/>
          </a:bodyPr>
          <a:lstStyle/>
          <a:p>
            <a:r>
              <a:rPr lang="en-US" dirty="0" smtClean="0">
                <a:latin typeface="Times New Roman" pitchFamily="18" charset="0"/>
                <a:cs typeface="Times New Roman" pitchFamily="18" charset="0"/>
              </a:rPr>
              <a:t>HTTP Response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44184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HTTP</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09598" y="1484784"/>
            <a:ext cx="6842721" cy="5112568"/>
          </a:xfrm>
        </p:spPr>
        <p:txBody>
          <a:bodyPr>
            <a:normAutofit fontScale="70000" lnSpcReduction="20000"/>
          </a:bodyPr>
          <a:lstStyle/>
          <a:p>
            <a:pPr>
              <a:buFont typeface="Wingdings" pitchFamily="2" charset="2"/>
              <a:buChar char="q"/>
            </a:pPr>
            <a:r>
              <a:rPr lang="en-US" dirty="0">
                <a:latin typeface="Times New Roman" pitchFamily="18" charset="0"/>
                <a:cs typeface="Times New Roman" pitchFamily="18" charset="0"/>
              </a:rPr>
              <a:t>Internet network is built to communicate via HTTP (Hyper Text Transfer Protocol). Various data, </a:t>
            </a:r>
            <a:r>
              <a:rPr lang="en-US" dirty="0" smtClean="0">
                <a:latin typeface="Times New Roman" pitchFamily="18" charset="0"/>
                <a:cs typeface="Times New Roman" pitchFamily="18" charset="0"/>
              </a:rPr>
              <a:t> from </a:t>
            </a:r>
            <a:r>
              <a:rPr lang="en-US" dirty="0">
                <a:latin typeface="Times New Roman" pitchFamily="18" charset="0"/>
                <a:cs typeface="Times New Roman" pitchFamily="18" charset="0"/>
              </a:rPr>
              <a:t>images to texts, are sent over internet every day. HTTP is as a primary protocol interface to move </a:t>
            </a:r>
            <a:r>
              <a:rPr lang="en-US" dirty="0" smtClean="0">
                <a:latin typeface="Times New Roman" pitchFamily="18" charset="0"/>
                <a:cs typeface="Times New Roman" pitchFamily="18" charset="0"/>
              </a:rPr>
              <a:t> a </a:t>
            </a:r>
            <a:r>
              <a:rPr lang="en-US" dirty="0">
                <a:latin typeface="Times New Roman" pitchFamily="18" charset="0"/>
                <a:cs typeface="Times New Roman" pitchFamily="18" charset="0"/>
              </a:rPr>
              <a:t>wide range of data quickly, easily, and stable from server to user devices such as browser. </a:t>
            </a:r>
            <a:endParaRPr lang="en-US" dirty="0" smtClean="0">
              <a:latin typeface="Times New Roman" pitchFamily="18" charset="0"/>
              <a:cs typeface="Times New Roman" pitchFamily="18" charset="0"/>
            </a:endParaRPr>
          </a:p>
          <a:p>
            <a:pPr>
              <a:buFont typeface="Wingdings" pitchFamily="2" charset="2"/>
              <a:buChar char="q"/>
            </a:pPr>
            <a:endParaRPr lang="en-US" dirty="0">
              <a:latin typeface="Times New Roman" pitchFamily="18" charset="0"/>
              <a:cs typeface="Times New Roman" pitchFamily="18" charset="0"/>
            </a:endParaRPr>
          </a:p>
          <a:p>
            <a:pPr>
              <a:buFont typeface="Wingdings" pitchFamily="2" charset="2"/>
              <a:buChar char="q"/>
            </a:pPr>
            <a:r>
              <a:rPr lang="en-US" dirty="0" smtClean="0">
                <a:latin typeface="Times New Roman" pitchFamily="18" charset="0"/>
                <a:cs typeface="Times New Roman" pitchFamily="18" charset="0"/>
              </a:rPr>
              <a:t>HTTP </a:t>
            </a:r>
            <a:r>
              <a:rPr lang="en-US" dirty="0">
                <a:latin typeface="Times New Roman" pitchFamily="18" charset="0"/>
                <a:cs typeface="Times New Roman" pitchFamily="18" charset="0"/>
              </a:rPr>
              <a:t>is </a:t>
            </a:r>
            <a:r>
              <a:rPr lang="en-US" dirty="0" smtClean="0">
                <a:latin typeface="Times New Roman" pitchFamily="18" charset="0"/>
                <a:cs typeface="Times New Roman" pitchFamily="18" charset="0"/>
              </a:rPr>
              <a:t>built </a:t>
            </a:r>
            <a:r>
              <a:rPr lang="en-US" dirty="0">
                <a:latin typeface="Times New Roman" pitchFamily="18" charset="0"/>
                <a:cs typeface="Times New Roman" pitchFamily="18" charset="0"/>
              </a:rPr>
              <a:t>on TCP. </a:t>
            </a:r>
            <a:endParaRPr lang="en-US" dirty="0" smtClean="0">
              <a:latin typeface="Times New Roman" pitchFamily="18" charset="0"/>
              <a:cs typeface="Times New Roman" pitchFamily="18" charset="0"/>
            </a:endParaRPr>
          </a:p>
          <a:p>
            <a:pPr>
              <a:buFont typeface="Wingdings" pitchFamily="2" charset="2"/>
              <a:buChar char="q"/>
            </a:pPr>
            <a:endParaRPr lang="en-US" dirty="0">
              <a:latin typeface="Times New Roman" pitchFamily="18" charset="0"/>
              <a:cs typeface="Times New Roman" pitchFamily="18" charset="0"/>
            </a:endParaRPr>
          </a:p>
          <a:p>
            <a:pPr>
              <a:buFont typeface="Wingdings" pitchFamily="2" charset="2"/>
              <a:buChar char="q"/>
            </a:pPr>
            <a:r>
              <a:rPr lang="en-US" dirty="0" smtClean="0">
                <a:latin typeface="Times New Roman" pitchFamily="18" charset="0"/>
                <a:cs typeface="Times New Roman" pitchFamily="18" charset="0"/>
              </a:rPr>
              <a:t>HTTP </a:t>
            </a:r>
            <a:r>
              <a:rPr lang="en-US" dirty="0">
                <a:latin typeface="Times New Roman" pitchFamily="18" charset="0"/>
                <a:cs typeface="Times New Roman" pitchFamily="18" charset="0"/>
              </a:rPr>
              <a:t>ensures that data transmitted from one device to another will not corrupt so that </a:t>
            </a:r>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integrity of data transmitted is assured. </a:t>
            </a:r>
            <a:endParaRPr lang="en-US" dirty="0" smtClean="0">
              <a:latin typeface="Times New Roman" pitchFamily="18" charset="0"/>
              <a:cs typeface="Times New Roman" pitchFamily="18" charset="0"/>
            </a:endParaRPr>
          </a:p>
          <a:p>
            <a:pPr>
              <a:buFont typeface="Wingdings" pitchFamily="2" charset="2"/>
              <a:buChar char="q"/>
            </a:pPr>
            <a:endParaRPr lang="en-US" dirty="0">
              <a:latin typeface="Times New Roman" pitchFamily="18" charset="0"/>
              <a:cs typeface="Times New Roman" pitchFamily="18" charset="0"/>
            </a:endParaRPr>
          </a:p>
          <a:p>
            <a:pPr>
              <a:buFont typeface="Wingdings" pitchFamily="2" charset="2"/>
              <a:buChar char="q"/>
            </a:pPr>
            <a:r>
              <a:rPr lang="en-US" dirty="0" smtClean="0">
                <a:latin typeface="Times New Roman" pitchFamily="18" charset="0"/>
                <a:cs typeface="Times New Roman" pitchFamily="18" charset="0"/>
              </a:rPr>
              <a:t>HTTP </a:t>
            </a:r>
            <a:r>
              <a:rPr lang="en-US" dirty="0">
                <a:latin typeface="Times New Roman" pitchFamily="18" charset="0"/>
                <a:cs typeface="Times New Roman" pitchFamily="18" charset="0"/>
              </a:rPr>
              <a:t>is an open communication protocol that can be read </a:t>
            </a:r>
            <a:r>
              <a:rPr lang="en-US" dirty="0" smtClean="0">
                <a:latin typeface="Times New Roman" pitchFamily="18" charset="0"/>
                <a:cs typeface="Times New Roman" pitchFamily="18" charset="0"/>
              </a:rPr>
              <a:t> by </a:t>
            </a:r>
            <a:r>
              <a:rPr lang="en-US" dirty="0">
                <a:latin typeface="Times New Roman" pitchFamily="18" charset="0"/>
                <a:cs typeface="Times New Roman" pitchFamily="18" charset="0"/>
              </a:rPr>
              <a:t>any devices that have been developed for HTTP protocol as browser or smartphone through </a:t>
            </a:r>
            <a:r>
              <a:rPr lang="en-US" dirty="0" smtClean="0">
                <a:latin typeface="Times New Roman" pitchFamily="18" charset="0"/>
                <a:cs typeface="Times New Roman" pitchFamily="18" charset="0"/>
              </a:rPr>
              <a:t> browser </a:t>
            </a:r>
            <a:r>
              <a:rPr lang="en-US" dirty="0">
                <a:latin typeface="Times New Roman" pitchFamily="18" charset="0"/>
                <a:cs typeface="Times New Roman" pitchFamily="18" charset="0"/>
              </a:rPr>
              <a:t>application. </a:t>
            </a:r>
            <a:endParaRPr lang="en-US" dirty="0" smtClean="0">
              <a:latin typeface="Times New Roman" pitchFamily="18" charset="0"/>
              <a:cs typeface="Times New Roman" pitchFamily="18" charset="0"/>
            </a:endParaRPr>
          </a:p>
          <a:p>
            <a:pPr>
              <a:buFont typeface="Wingdings" pitchFamily="2" charset="2"/>
              <a:buChar char="q"/>
            </a:pPr>
            <a:endParaRPr lang="en-US" dirty="0">
              <a:latin typeface="Times New Roman" pitchFamily="18" charset="0"/>
              <a:cs typeface="Times New Roman" pitchFamily="18" charset="0"/>
            </a:endParaRPr>
          </a:p>
          <a:p>
            <a:pPr>
              <a:buFont typeface="Wingdings" pitchFamily="2" charset="2"/>
              <a:buChar char="q"/>
            </a:pPr>
            <a:r>
              <a:rPr lang="en-US" dirty="0" smtClean="0">
                <a:latin typeface="Times New Roman" pitchFamily="18" charset="0"/>
                <a:cs typeface="Times New Roman" pitchFamily="18" charset="0"/>
              </a:rPr>
              <a:t>An </a:t>
            </a:r>
            <a:r>
              <a:rPr lang="en-US" dirty="0">
                <a:latin typeface="Times New Roman" pitchFamily="18" charset="0"/>
                <a:cs typeface="Times New Roman" pitchFamily="18" charset="0"/>
              </a:rPr>
              <a:t>HTTP transaction consists of two parts: request command (request) sent from </a:t>
            </a:r>
            <a:r>
              <a:rPr lang="en-US" dirty="0" smtClean="0">
                <a:latin typeface="Times New Roman" pitchFamily="18" charset="0"/>
                <a:cs typeface="Times New Roman" pitchFamily="18" charset="0"/>
              </a:rPr>
              <a:t>client </a:t>
            </a:r>
            <a:r>
              <a:rPr lang="en-US" dirty="0">
                <a:latin typeface="Times New Roman" pitchFamily="18" charset="0"/>
                <a:cs typeface="Times New Roman" pitchFamily="18" charset="0"/>
              </a:rPr>
              <a:t>to server, and response command (response) sent from server to client. </a:t>
            </a:r>
            <a:endParaRPr lang="en-US" dirty="0" smtClean="0">
              <a:latin typeface="Times New Roman" pitchFamily="18" charset="0"/>
              <a:cs typeface="Times New Roman" pitchFamily="18" charset="0"/>
            </a:endParaRPr>
          </a:p>
          <a:p>
            <a:pPr>
              <a:buFont typeface="Wingdings" pitchFamily="2" charset="2"/>
              <a:buChar char="q"/>
            </a:pPr>
            <a:endParaRPr lang="en-US" dirty="0">
              <a:latin typeface="Times New Roman" pitchFamily="18" charset="0"/>
              <a:cs typeface="Times New Roman" pitchFamily="18" charset="0"/>
            </a:endParaRPr>
          </a:p>
          <a:p>
            <a:pPr>
              <a:buFont typeface="Wingdings" pitchFamily="2" charset="2"/>
              <a:buChar char="q"/>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process of response </a:t>
            </a:r>
            <a:r>
              <a:rPr lang="en-US" dirty="0" smtClean="0">
                <a:latin typeface="Times New Roman" pitchFamily="18" charset="0"/>
                <a:cs typeface="Times New Roman" pitchFamily="18" charset="0"/>
              </a:rPr>
              <a:t>and </a:t>
            </a:r>
            <a:r>
              <a:rPr lang="en-US" dirty="0">
                <a:latin typeface="Times New Roman" pitchFamily="18" charset="0"/>
                <a:cs typeface="Times New Roman" pitchFamily="18" charset="0"/>
              </a:rPr>
              <a:t>request is submitted using a data block with specific format known as HTTP Message. </a:t>
            </a:r>
            <a:endParaRPr lang="en-US" dirty="0" smtClean="0">
              <a:latin typeface="Times New Roman" pitchFamily="18" charset="0"/>
              <a:cs typeface="Times New Roman" pitchFamily="18" charset="0"/>
            </a:endParaRPr>
          </a:p>
          <a:p>
            <a:pPr>
              <a:buFont typeface="Wingdings" pitchFamily="2" charset="2"/>
              <a:buChar char="q"/>
            </a:pPr>
            <a:endParaRPr lang="en-US" dirty="0">
              <a:latin typeface="Times New Roman" pitchFamily="18" charset="0"/>
              <a:cs typeface="Times New Roman" pitchFamily="18" charset="0"/>
            </a:endParaRPr>
          </a:p>
          <a:p>
            <a:pPr>
              <a:buFont typeface="Wingdings" pitchFamily="2" charset="2"/>
              <a:buChar char="q"/>
            </a:pPr>
            <a:r>
              <a:rPr lang="en-US" dirty="0" smtClean="0">
                <a:latin typeface="Times New Roman" pitchFamily="18" charset="0"/>
                <a:cs typeface="Times New Roman" pitchFamily="18" charset="0"/>
              </a:rPr>
              <a:t>The messages </a:t>
            </a:r>
            <a:r>
              <a:rPr lang="en-US" dirty="0">
                <a:latin typeface="Times New Roman" pitchFamily="18" charset="0"/>
                <a:cs typeface="Times New Roman" pitchFamily="18" charset="0"/>
              </a:rPr>
              <a:t>are sent by HTTP which moves in one direction.</a:t>
            </a:r>
          </a:p>
          <a:p>
            <a:endParaRPr lang="en-US" dirty="0"/>
          </a:p>
        </p:txBody>
      </p:sp>
    </p:spTree>
    <p:extLst>
      <p:ext uri="{BB962C8B-B14F-4D97-AF65-F5344CB8AC3E}">
        <p14:creationId xmlns:p14="http://schemas.microsoft.com/office/powerpoint/2010/main" val="20002762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116632"/>
            <a:ext cx="8229600" cy="1251062"/>
          </a:xfrm>
        </p:spPr>
        <p:txBody>
          <a:bodyPr/>
          <a:lstStyle/>
          <a:p>
            <a:r>
              <a:rPr lang="en-US" b="1" dirty="0" smtClean="0">
                <a:latin typeface="Times New Roman" pitchFamily="18" charset="0"/>
                <a:cs typeface="Times New Roman" pitchFamily="18" charset="0"/>
              </a:rPr>
              <a:t>Block Diagram(MQTT) </a:t>
            </a:r>
            <a:endParaRPr lang="en-US" b="1" dirty="0">
              <a:latin typeface="Times New Roman" pitchFamily="18" charset="0"/>
              <a:cs typeface="Times New Roman" pitchFamily="18" charset="0"/>
            </a:endParaRPr>
          </a:p>
        </p:txBody>
      </p:sp>
      <p:sp>
        <p:nvSpPr>
          <p:cNvPr id="12" name="Rounded Rectangle 11"/>
          <p:cNvSpPr/>
          <p:nvPr/>
        </p:nvSpPr>
        <p:spPr>
          <a:xfrm>
            <a:off x="899592" y="3356992"/>
            <a:ext cx="1296144" cy="5040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Client</a:t>
            </a:r>
            <a:endParaRPr lang="en-US" dirty="0">
              <a:solidFill>
                <a:schemeClr val="tx1"/>
              </a:solidFill>
              <a:latin typeface="Times New Roman" pitchFamily="18" charset="0"/>
              <a:cs typeface="Times New Roman" pitchFamily="18" charset="0"/>
            </a:endParaRPr>
          </a:p>
        </p:txBody>
      </p:sp>
      <p:sp>
        <p:nvSpPr>
          <p:cNvPr id="13" name="Oval 12"/>
          <p:cNvSpPr/>
          <p:nvPr/>
        </p:nvSpPr>
        <p:spPr>
          <a:xfrm>
            <a:off x="3779912" y="2852936"/>
            <a:ext cx="1584176" cy="15121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MQTT</a:t>
            </a:r>
          </a:p>
          <a:p>
            <a:pPr algn="ctr"/>
            <a:r>
              <a:rPr lang="en-US" dirty="0" smtClean="0">
                <a:solidFill>
                  <a:schemeClr val="tx1"/>
                </a:solidFill>
                <a:latin typeface="Times New Roman" pitchFamily="18" charset="0"/>
                <a:cs typeface="Times New Roman" pitchFamily="18" charset="0"/>
              </a:rPr>
              <a:t>Broker</a:t>
            </a:r>
            <a:endParaRPr lang="en-US" dirty="0">
              <a:solidFill>
                <a:schemeClr val="tx1"/>
              </a:solidFill>
              <a:latin typeface="Times New Roman" pitchFamily="18" charset="0"/>
              <a:cs typeface="Times New Roman" pitchFamily="18" charset="0"/>
            </a:endParaRPr>
          </a:p>
        </p:txBody>
      </p:sp>
      <p:sp>
        <p:nvSpPr>
          <p:cNvPr id="22" name="Rounded Rectangle 21"/>
          <p:cNvSpPr/>
          <p:nvPr/>
        </p:nvSpPr>
        <p:spPr>
          <a:xfrm>
            <a:off x="6588224" y="2348880"/>
            <a:ext cx="1296144" cy="5040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Client</a:t>
            </a:r>
            <a:endParaRPr lang="en-US" dirty="0">
              <a:solidFill>
                <a:schemeClr val="tx1"/>
              </a:solidFill>
              <a:latin typeface="Times New Roman" pitchFamily="18" charset="0"/>
              <a:cs typeface="Times New Roman" pitchFamily="18" charset="0"/>
            </a:endParaRPr>
          </a:p>
        </p:txBody>
      </p:sp>
      <p:sp>
        <p:nvSpPr>
          <p:cNvPr id="25" name="Rounded Rectangle 24"/>
          <p:cNvSpPr/>
          <p:nvPr/>
        </p:nvSpPr>
        <p:spPr>
          <a:xfrm>
            <a:off x="6588224" y="4005064"/>
            <a:ext cx="1296144" cy="5040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Client</a:t>
            </a:r>
            <a:endParaRPr lang="en-US" dirty="0">
              <a:solidFill>
                <a:schemeClr val="tx1"/>
              </a:solidFill>
              <a:latin typeface="Times New Roman" pitchFamily="18" charset="0"/>
              <a:cs typeface="Times New Roman" pitchFamily="18" charset="0"/>
            </a:endParaRPr>
          </a:p>
        </p:txBody>
      </p:sp>
      <p:sp>
        <p:nvSpPr>
          <p:cNvPr id="35" name="Left Arrow 34"/>
          <p:cNvSpPr/>
          <p:nvPr/>
        </p:nvSpPr>
        <p:spPr>
          <a:xfrm rot="-900000">
            <a:off x="5294769" y="2611584"/>
            <a:ext cx="936104" cy="14401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eft Arrow 36"/>
          <p:cNvSpPr/>
          <p:nvPr/>
        </p:nvSpPr>
        <p:spPr>
          <a:xfrm rot="-900000" flipH="1">
            <a:off x="5421481" y="2954679"/>
            <a:ext cx="936104" cy="14401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eft Arrow 37"/>
          <p:cNvSpPr/>
          <p:nvPr/>
        </p:nvSpPr>
        <p:spPr>
          <a:xfrm rot="900000">
            <a:off x="5395124" y="3831313"/>
            <a:ext cx="936104" cy="14401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eft Arrow 38"/>
          <p:cNvSpPr/>
          <p:nvPr/>
        </p:nvSpPr>
        <p:spPr>
          <a:xfrm rot="900000" flipH="1">
            <a:off x="5521836" y="4174408"/>
            <a:ext cx="936104" cy="14401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2267744" y="3573016"/>
            <a:ext cx="1440160" cy="1036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2570343" y="3203684"/>
            <a:ext cx="588623" cy="253916"/>
          </a:xfrm>
          <a:prstGeom prst="rect">
            <a:avLst/>
          </a:prstGeom>
          <a:noFill/>
        </p:spPr>
        <p:txBody>
          <a:bodyPr wrap="none" rtlCol="0">
            <a:spAutoFit/>
          </a:bodyPr>
          <a:lstStyle/>
          <a:p>
            <a:r>
              <a:rPr lang="en-US" sz="1050" dirty="0" smtClean="0">
                <a:latin typeface="Times New Roman" pitchFamily="18" charset="0"/>
                <a:cs typeface="Times New Roman" pitchFamily="18" charset="0"/>
              </a:rPr>
              <a:t>Publish</a:t>
            </a:r>
            <a:endParaRPr lang="en-US" sz="1050" dirty="0">
              <a:latin typeface="Times New Roman" pitchFamily="18" charset="0"/>
              <a:cs typeface="Times New Roman" pitchFamily="18" charset="0"/>
            </a:endParaRPr>
          </a:p>
        </p:txBody>
      </p:sp>
      <p:sp>
        <p:nvSpPr>
          <p:cNvPr id="42" name="TextBox 41"/>
          <p:cNvSpPr txBox="1"/>
          <p:nvPr/>
        </p:nvSpPr>
        <p:spPr>
          <a:xfrm rot="900000">
            <a:off x="5541977" y="4328939"/>
            <a:ext cx="588623" cy="253916"/>
          </a:xfrm>
          <a:prstGeom prst="rect">
            <a:avLst/>
          </a:prstGeom>
          <a:noFill/>
        </p:spPr>
        <p:txBody>
          <a:bodyPr wrap="none" rtlCol="0">
            <a:spAutoFit/>
          </a:bodyPr>
          <a:lstStyle/>
          <a:p>
            <a:r>
              <a:rPr lang="en-US" sz="1050" dirty="0" smtClean="0">
                <a:latin typeface="Times New Roman" pitchFamily="18" charset="0"/>
                <a:cs typeface="Times New Roman" pitchFamily="18" charset="0"/>
              </a:rPr>
              <a:t>Publish</a:t>
            </a:r>
            <a:endParaRPr lang="en-US" sz="1050" dirty="0">
              <a:latin typeface="Times New Roman" pitchFamily="18" charset="0"/>
              <a:cs typeface="Times New Roman" pitchFamily="18" charset="0"/>
            </a:endParaRPr>
          </a:p>
        </p:txBody>
      </p:sp>
      <p:sp>
        <p:nvSpPr>
          <p:cNvPr id="43" name="TextBox 42"/>
          <p:cNvSpPr txBox="1"/>
          <p:nvPr/>
        </p:nvSpPr>
        <p:spPr>
          <a:xfrm rot="900000">
            <a:off x="5630076" y="3615242"/>
            <a:ext cx="715260" cy="253916"/>
          </a:xfrm>
          <a:prstGeom prst="rect">
            <a:avLst/>
          </a:prstGeom>
          <a:noFill/>
        </p:spPr>
        <p:txBody>
          <a:bodyPr wrap="none" rtlCol="0">
            <a:spAutoFit/>
          </a:bodyPr>
          <a:lstStyle/>
          <a:p>
            <a:r>
              <a:rPr lang="en-US" sz="1050" dirty="0" smtClean="0">
                <a:latin typeface="Times New Roman" pitchFamily="18" charset="0"/>
                <a:cs typeface="Times New Roman" pitchFamily="18" charset="0"/>
              </a:rPr>
              <a:t>Subscribe</a:t>
            </a:r>
            <a:endParaRPr lang="en-US" sz="1050" dirty="0">
              <a:latin typeface="Times New Roman" pitchFamily="18" charset="0"/>
              <a:cs typeface="Times New Roman" pitchFamily="18" charset="0"/>
            </a:endParaRPr>
          </a:p>
        </p:txBody>
      </p:sp>
      <p:sp>
        <p:nvSpPr>
          <p:cNvPr id="44" name="TextBox 43"/>
          <p:cNvSpPr txBox="1"/>
          <p:nvPr/>
        </p:nvSpPr>
        <p:spPr>
          <a:xfrm rot="-900000">
            <a:off x="5722462" y="3131836"/>
            <a:ext cx="588623" cy="253916"/>
          </a:xfrm>
          <a:prstGeom prst="rect">
            <a:avLst/>
          </a:prstGeom>
          <a:noFill/>
        </p:spPr>
        <p:txBody>
          <a:bodyPr wrap="none" rtlCol="0">
            <a:spAutoFit/>
          </a:bodyPr>
          <a:lstStyle/>
          <a:p>
            <a:r>
              <a:rPr lang="en-US" sz="1050" dirty="0" smtClean="0">
                <a:latin typeface="Times New Roman" pitchFamily="18" charset="0"/>
                <a:cs typeface="Times New Roman" pitchFamily="18" charset="0"/>
              </a:rPr>
              <a:t>Publish</a:t>
            </a:r>
            <a:endParaRPr lang="en-US" sz="1050" dirty="0">
              <a:latin typeface="Times New Roman" pitchFamily="18" charset="0"/>
              <a:cs typeface="Times New Roman" pitchFamily="18" charset="0"/>
            </a:endParaRPr>
          </a:p>
        </p:txBody>
      </p:sp>
      <p:sp>
        <p:nvSpPr>
          <p:cNvPr id="45" name="TextBox 44"/>
          <p:cNvSpPr txBox="1"/>
          <p:nvPr/>
        </p:nvSpPr>
        <p:spPr>
          <a:xfrm rot="-900000">
            <a:off x="5392658" y="2365937"/>
            <a:ext cx="715260" cy="253916"/>
          </a:xfrm>
          <a:prstGeom prst="rect">
            <a:avLst/>
          </a:prstGeom>
          <a:noFill/>
        </p:spPr>
        <p:txBody>
          <a:bodyPr wrap="none" rtlCol="0">
            <a:spAutoFit/>
          </a:bodyPr>
          <a:lstStyle/>
          <a:p>
            <a:r>
              <a:rPr lang="en-US" sz="1050" dirty="0" smtClean="0">
                <a:latin typeface="Times New Roman" pitchFamily="18" charset="0"/>
                <a:cs typeface="Times New Roman" pitchFamily="18" charset="0"/>
              </a:rPr>
              <a:t>Subscribe</a:t>
            </a:r>
            <a:endParaRPr lang="en-US" sz="1050" dirty="0">
              <a:latin typeface="Times New Roman" pitchFamily="18" charset="0"/>
              <a:cs typeface="Times New Roman" pitchFamily="18" charset="0"/>
            </a:endParaRPr>
          </a:p>
        </p:txBody>
      </p:sp>
    </p:spTree>
    <p:extLst>
      <p:ext uri="{BB962C8B-B14F-4D97-AF65-F5344CB8AC3E}">
        <p14:creationId xmlns:p14="http://schemas.microsoft.com/office/powerpoint/2010/main" val="3048776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116632"/>
            <a:ext cx="8229600" cy="1251062"/>
          </a:xfrm>
        </p:spPr>
        <p:txBody>
          <a:bodyPr/>
          <a:lstStyle/>
          <a:p>
            <a:r>
              <a:rPr lang="en-US" b="1" dirty="0" smtClean="0">
                <a:latin typeface="Times New Roman" pitchFamily="18" charset="0"/>
                <a:cs typeface="Times New Roman" pitchFamily="18" charset="0"/>
              </a:rPr>
              <a:t>Block Diagram(HTTP) </a:t>
            </a:r>
            <a:endParaRPr lang="en-US" b="1" dirty="0">
              <a:latin typeface="Times New Roman" pitchFamily="18" charset="0"/>
              <a:cs typeface="Times New Roman" pitchFamily="18" charset="0"/>
            </a:endParaRPr>
          </a:p>
        </p:txBody>
      </p:sp>
      <p:sp>
        <p:nvSpPr>
          <p:cNvPr id="7" name="Rectangle 6"/>
          <p:cNvSpPr/>
          <p:nvPr/>
        </p:nvSpPr>
        <p:spPr>
          <a:xfrm>
            <a:off x="7020272" y="2276872"/>
            <a:ext cx="1512168" cy="19442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Times New Roman" pitchFamily="18" charset="0"/>
                <a:cs typeface="Times New Roman" pitchFamily="18" charset="0"/>
              </a:rPr>
              <a:t>Server</a:t>
            </a:r>
            <a:endParaRPr lang="en-US" sz="1050" dirty="0">
              <a:solidFill>
                <a:schemeClr val="tx1"/>
              </a:solidFill>
              <a:latin typeface="Times New Roman" pitchFamily="18" charset="0"/>
              <a:cs typeface="Times New Roman" pitchFamily="18" charset="0"/>
            </a:endParaRPr>
          </a:p>
        </p:txBody>
      </p:sp>
      <p:sp>
        <p:nvSpPr>
          <p:cNvPr id="15" name="Rectangle 14"/>
          <p:cNvSpPr/>
          <p:nvPr/>
        </p:nvSpPr>
        <p:spPr>
          <a:xfrm>
            <a:off x="1403648" y="2276872"/>
            <a:ext cx="1440160" cy="19442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Times New Roman" pitchFamily="18" charset="0"/>
                <a:cs typeface="Times New Roman" pitchFamily="18" charset="0"/>
              </a:rPr>
              <a:t>Client</a:t>
            </a:r>
            <a:endParaRPr lang="en-US" sz="1050" dirty="0">
              <a:solidFill>
                <a:schemeClr val="tx1"/>
              </a:solidFill>
              <a:latin typeface="Times New Roman" pitchFamily="18" charset="0"/>
              <a:cs typeface="Times New Roman" pitchFamily="18" charset="0"/>
            </a:endParaRPr>
          </a:p>
        </p:txBody>
      </p:sp>
      <p:sp>
        <p:nvSpPr>
          <p:cNvPr id="9" name="Right Arrow 8"/>
          <p:cNvSpPr/>
          <p:nvPr/>
        </p:nvSpPr>
        <p:spPr>
          <a:xfrm>
            <a:off x="3203848" y="2402886"/>
            <a:ext cx="3672408" cy="59406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HTTP Request</a:t>
            </a:r>
            <a:endParaRPr lang="en-US" dirty="0">
              <a:solidFill>
                <a:schemeClr val="tx1"/>
              </a:solidFill>
              <a:latin typeface="Times New Roman" pitchFamily="18" charset="0"/>
              <a:cs typeface="Times New Roman" pitchFamily="18" charset="0"/>
            </a:endParaRPr>
          </a:p>
        </p:txBody>
      </p:sp>
      <p:sp>
        <p:nvSpPr>
          <p:cNvPr id="11" name="Left Arrow 10"/>
          <p:cNvSpPr/>
          <p:nvPr/>
        </p:nvSpPr>
        <p:spPr>
          <a:xfrm>
            <a:off x="3203848" y="3429000"/>
            <a:ext cx="3672408" cy="567063"/>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HTTP Response</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619119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p>
            <a:r>
              <a:rPr lang="en-US" dirty="0" smtClean="0"/>
              <a:t>HTTP  VS  MQTT</a:t>
            </a:r>
            <a:endParaRPr lang="en-US" dirty="0"/>
          </a:p>
        </p:txBody>
      </p:sp>
      <p:sp>
        <p:nvSpPr>
          <p:cNvPr id="3" name="Text Placeholder 2"/>
          <p:cNvSpPr>
            <a:spLocks noGrp="1"/>
          </p:cNvSpPr>
          <p:nvPr>
            <p:ph type="body" idx="1"/>
          </p:nvPr>
        </p:nvSpPr>
        <p:spPr>
          <a:xfrm>
            <a:off x="755575" y="1412777"/>
            <a:ext cx="2944695" cy="517624"/>
          </a:xfrm>
        </p:spPr>
        <p:txBody>
          <a:bodyPr/>
          <a:lstStyle/>
          <a:p>
            <a:r>
              <a:rPr lang="en-US" dirty="0" smtClean="0"/>
              <a:t>HTTP</a:t>
            </a:r>
            <a:endParaRPr lang="en-US" dirty="0"/>
          </a:p>
        </p:txBody>
      </p:sp>
      <p:sp>
        <p:nvSpPr>
          <p:cNvPr id="4" name="Content Placeholder 3"/>
          <p:cNvSpPr>
            <a:spLocks noGrp="1"/>
          </p:cNvSpPr>
          <p:nvPr>
            <p:ph sz="half" idx="2"/>
          </p:nvPr>
        </p:nvSpPr>
        <p:spPr>
          <a:xfrm>
            <a:off x="609599" y="2348880"/>
            <a:ext cx="3090672" cy="4392488"/>
          </a:xfrm>
        </p:spPr>
        <p:txBody>
          <a:bodyPr>
            <a:normAutofit/>
          </a:bodyPr>
          <a:lstStyle/>
          <a:p>
            <a:pPr>
              <a:buFont typeface="Wingdings" panose="05000000000000000000" pitchFamily="2" charset="2"/>
              <a:buChar char="q"/>
            </a:pPr>
            <a:r>
              <a:rPr lang="en-US" dirty="0" smtClean="0"/>
              <a:t>Request-Response Model</a:t>
            </a:r>
            <a:endParaRPr lang="en-US" dirty="0"/>
          </a:p>
          <a:p>
            <a:pPr>
              <a:buFont typeface="Wingdings" panose="05000000000000000000" pitchFamily="2" charset="2"/>
              <a:buChar char="q"/>
            </a:pPr>
            <a:r>
              <a:rPr lang="en-US" dirty="0" smtClean="0"/>
              <a:t>Heavy(bulky) Protocol</a:t>
            </a:r>
          </a:p>
          <a:p>
            <a:pPr>
              <a:buFont typeface="Wingdings" panose="05000000000000000000" pitchFamily="2" charset="2"/>
              <a:buChar char="q"/>
            </a:pPr>
            <a:r>
              <a:rPr lang="en-US" dirty="0" smtClean="0"/>
              <a:t>Overhead is </a:t>
            </a:r>
            <a:r>
              <a:rPr lang="en-US" dirty="0" err="1" smtClean="0"/>
              <a:t>large,due</a:t>
            </a:r>
            <a:r>
              <a:rPr lang="en-US" dirty="0" smtClean="0"/>
              <a:t> to greater size of protocol</a:t>
            </a:r>
          </a:p>
          <a:p>
            <a:pPr>
              <a:buFont typeface="Wingdings" panose="05000000000000000000" pitchFamily="2" charset="2"/>
              <a:buChar char="q"/>
            </a:pPr>
            <a:r>
              <a:rPr lang="en-US" dirty="0" smtClean="0"/>
              <a:t>Power-consumption is high </a:t>
            </a:r>
            <a:r>
              <a:rPr lang="en-US" dirty="0"/>
              <a:t> (Transfers </a:t>
            </a:r>
            <a:r>
              <a:rPr lang="en-US" dirty="0" smtClean="0"/>
              <a:t>a huge </a:t>
            </a:r>
            <a:r>
              <a:rPr lang="en-US" dirty="0"/>
              <a:t>amount of </a:t>
            </a:r>
            <a:r>
              <a:rPr lang="en-US" dirty="0" smtClean="0"/>
              <a:t>data)</a:t>
            </a:r>
          </a:p>
          <a:p>
            <a:pPr>
              <a:buFont typeface="Wingdings" panose="05000000000000000000" pitchFamily="2" charset="2"/>
              <a:buChar char="q"/>
            </a:pPr>
            <a:r>
              <a:rPr lang="en-US" dirty="0" smtClean="0"/>
              <a:t>Response time is greater</a:t>
            </a:r>
          </a:p>
          <a:p>
            <a:pPr marL="0" indent="0">
              <a:buNone/>
            </a:pPr>
            <a:endParaRPr lang="en-US" dirty="0"/>
          </a:p>
        </p:txBody>
      </p:sp>
      <p:sp>
        <p:nvSpPr>
          <p:cNvPr id="5" name="Text Placeholder 4"/>
          <p:cNvSpPr>
            <a:spLocks noGrp="1"/>
          </p:cNvSpPr>
          <p:nvPr>
            <p:ph type="body" sz="quarter" idx="3"/>
          </p:nvPr>
        </p:nvSpPr>
        <p:spPr>
          <a:xfrm>
            <a:off x="3995936" y="1340768"/>
            <a:ext cx="2961376" cy="576262"/>
          </a:xfrm>
        </p:spPr>
        <p:txBody>
          <a:bodyPr/>
          <a:lstStyle/>
          <a:p>
            <a:r>
              <a:rPr lang="en-US" dirty="0" smtClean="0"/>
              <a:t>MQTT</a:t>
            </a:r>
            <a:endParaRPr lang="en-US" dirty="0"/>
          </a:p>
        </p:txBody>
      </p:sp>
      <p:sp>
        <p:nvSpPr>
          <p:cNvPr id="6" name="Content Placeholder 5"/>
          <p:cNvSpPr>
            <a:spLocks noGrp="1"/>
          </p:cNvSpPr>
          <p:nvPr>
            <p:ph sz="quarter" idx="4"/>
          </p:nvPr>
        </p:nvSpPr>
        <p:spPr>
          <a:xfrm>
            <a:off x="3866640" y="2348880"/>
            <a:ext cx="3090672" cy="4392488"/>
          </a:xfrm>
        </p:spPr>
        <p:txBody>
          <a:bodyPr/>
          <a:lstStyle/>
          <a:p>
            <a:pPr>
              <a:buFont typeface="Wingdings" panose="05000000000000000000" pitchFamily="2" charset="2"/>
              <a:buChar char="q"/>
            </a:pPr>
            <a:r>
              <a:rPr lang="en-US" dirty="0" smtClean="0"/>
              <a:t>Publish-Subscribe Model</a:t>
            </a:r>
          </a:p>
          <a:p>
            <a:pPr>
              <a:buFont typeface="Wingdings" panose="05000000000000000000" pitchFamily="2" charset="2"/>
              <a:buChar char="q"/>
            </a:pPr>
            <a:r>
              <a:rPr lang="en-US" dirty="0" smtClean="0"/>
              <a:t>Light-weight Protocol</a:t>
            </a:r>
          </a:p>
          <a:p>
            <a:pPr>
              <a:buFont typeface="Wingdings" panose="05000000000000000000" pitchFamily="2" charset="2"/>
              <a:buChar char="q"/>
            </a:pPr>
            <a:r>
              <a:rPr lang="en-US" dirty="0"/>
              <a:t>Overhead is </a:t>
            </a:r>
            <a:r>
              <a:rPr lang="en-US" dirty="0" smtClean="0"/>
              <a:t>less, </a:t>
            </a:r>
            <a:r>
              <a:rPr lang="en-US" dirty="0"/>
              <a:t>due to </a:t>
            </a:r>
            <a:r>
              <a:rPr lang="en-US" dirty="0" smtClean="0"/>
              <a:t>smaller </a:t>
            </a:r>
            <a:r>
              <a:rPr lang="en-US" dirty="0"/>
              <a:t>size of </a:t>
            </a:r>
            <a:r>
              <a:rPr lang="en-US" dirty="0" smtClean="0"/>
              <a:t>protocol</a:t>
            </a:r>
          </a:p>
          <a:p>
            <a:pPr>
              <a:buFont typeface="Wingdings" panose="05000000000000000000" pitchFamily="2" charset="2"/>
              <a:buChar char="q"/>
            </a:pPr>
            <a:r>
              <a:rPr lang="en-US" dirty="0"/>
              <a:t>Power-consumption </a:t>
            </a:r>
            <a:r>
              <a:rPr lang="en-US" dirty="0" smtClean="0"/>
              <a:t>is low (Transfers small amount of data)</a:t>
            </a:r>
          </a:p>
          <a:p>
            <a:pPr>
              <a:buFont typeface="Wingdings" panose="05000000000000000000" pitchFamily="2" charset="2"/>
              <a:buChar char="q"/>
            </a:pPr>
            <a:r>
              <a:rPr lang="en-US" dirty="0" smtClean="0"/>
              <a:t>Response time is lower</a:t>
            </a:r>
          </a:p>
          <a:p>
            <a:pPr>
              <a:buFont typeface="Wingdings" panose="05000000000000000000" pitchFamily="2" charset="2"/>
              <a:buChar char="q"/>
            </a:pPr>
            <a:endParaRPr lang="en-US" dirty="0"/>
          </a:p>
          <a:p>
            <a:endParaRPr lang="en-US" dirty="0"/>
          </a:p>
        </p:txBody>
      </p:sp>
    </p:spTree>
    <p:extLst>
      <p:ext uri="{BB962C8B-B14F-4D97-AF65-F5344CB8AC3E}">
        <p14:creationId xmlns:p14="http://schemas.microsoft.com/office/powerpoint/2010/main" val="41031855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p>
            <a:r>
              <a:rPr lang="en-US" dirty="0" smtClean="0"/>
              <a:t>HTTP  VS  MQTT</a:t>
            </a:r>
            <a:endParaRPr lang="en-US" dirty="0"/>
          </a:p>
        </p:txBody>
      </p:sp>
      <p:sp>
        <p:nvSpPr>
          <p:cNvPr id="3" name="Text Placeholder 2"/>
          <p:cNvSpPr>
            <a:spLocks noGrp="1"/>
          </p:cNvSpPr>
          <p:nvPr>
            <p:ph type="body" idx="1"/>
          </p:nvPr>
        </p:nvSpPr>
        <p:spPr>
          <a:xfrm>
            <a:off x="755575" y="1412777"/>
            <a:ext cx="2944695" cy="517624"/>
          </a:xfrm>
        </p:spPr>
        <p:txBody>
          <a:bodyPr/>
          <a:lstStyle/>
          <a:p>
            <a:r>
              <a:rPr lang="en-US" dirty="0" smtClean="0"/>
              <a:t>HTTP</a:t>
            </a:r>
            <a:endParaRPr lang="en-US" dirty="0"/>
          </a:p>
        </p:txBody>
      </p:sp>
      <p:sp>
        <p:nvSpPr>
          <p:cNvPr id="4" name="Content Placeholder 3"/>
          <p:cNvSpPr>
            <a:spLocks noGrp="1"/>
          </p:cNvSpPr>
          <p:nvPr>
            <p:ph sz="half" idx="2"/>
          </p:nvPr>
        </p:nvSpPr>
        <p:spPr>
          <a:xfrm>
            <a:off x="609599" y="2204864"/>
            <a:ext cx="3090672" cy="4536504"/>
          </a:xfrm>
        </p:spPr>
        <p:txBody>
          <a:bodyPr>
            <a:normAutofit/>
          </a:bodyPr>
          <a:lstStyle/>
          <a:p>
            <a:pPr>
              <a:buFont typeface="Wingdings" panose="05000000000000000000" pitchFamily="2" charset="2"/>
              <a:buChar char="q"/>
            </a:pPr>
            <a:r>
              <a:rPr lang="en-US" dirty="0"/>
              <a:t>Document centric</a:t>
            </a:r>
          </a:p>
          <a:p>
            <a:pPr>
              <a:buFont typeface="Wingdings" panose="05000000000000000000" pitchFamily="2" charset="2"/>
              <a:buChar char="q"/>
            </a:pPr>
            <a:r>
              <a:rPr lang="en-US" dirty="0"/>
              <a:t>Not much secure</a:t>
            </a:r>
          </a:p>
          <a:p>
            <a:pPr>
              <a:buFont typeface="Wingdings" panose="05000000000000000000" pitchFamily="2" charset="2"/>
              <a:buChar char="q"/>
            </a:pPr>
            <a:r>
              <a:rPr lang="en-US" dirty="0"/>
              <a:t>Upper layer is UDP</a:t>
            </a:r>
          </a:p>
          <a:p>
            <a:pPr>
              <a:buFont typeface="Wingdings" panose="05000000000000000000" pitchFamily="2" charset="2"/>
              <a:buChar char="q"/>
            </a:pPr>
            <a:r>
              <a:rPr lang="en-US" dirty="0"/>
              <a:t>Header is large with ASCII </a:t>
            </a:r>
            <a:r>
              <a:rPr lang="en-US" dirty="0" smtClean="0"/>
              <a:t>format</a:t>
            </a:r>
          </a:p>
          <a:p>
            <a:pPr>
              <a:buFont typeface="Wingdings" panose="05000000000000000000" pitchFamily="2" charset="2"/>
              <a:buChar char="q"/>
            </a:pPr>
            <a:r>
              <a:rPr lang="en-US" dirty="0" smtClean="0"/>
              <a:t>Data distribution is “one-to-one”</a:t>
            </a:r>
          </a:p>
          <a:p>
            <a:pPr marL="0" indent="0">
              <a:buNone/>
            </a:pPr>
            <a:r>
              <a:rPr lang="en-US" dirty="0" smtClean="0"/>
              <a:t>Example:</a:t>
            </a:r>
          </a:p>
          <a:p>
            <a:pPr marL="0" indent="0">
              <a:buNone/>
            </a:pPr>
            <a:r>
              <a:rPr lang="en-US" dirty="0" smtClean="0"/>
              <a:t>Google Search Engine,       other social media apps etc.</a:t>
            </a:r>
            <a:endParaRPr lang="en-US" dirty="0"/>
          </a:p>
        </p:txBody>
      </p:sp>
      <p:sp>
        <p:nvSpPr>
          <p:cNvPr id="5" name="Text Placeholder 4"/>
          <p:cNvSpPr>
            <a:spLocks noGrp="1"/>
          </p:cNvSpPr>
          <p:nvPr>
            <p:ph type="body" sz="quarter" idx="3"/>
          </p:nvPr>
        </p:nvSpPr>
        <p:spPr>
          <a:xfrm>
            <a:off x="3995936" y="1340768"/>
            <a:ext cx="2961376" cy="576262"/>
          </a:xfrm>
        </p:spPr>
        <p:txBody>
          <a:bodyPr/>
          <a:lstStyle/>
          <a:p>
            <a:r>
              <a:rPr lang="en-US" dirty="0" smtClean="0"/>
              <a:t>MQTT</a:t>
            </a:r>
            <a:endParaRPr lang="en-US" dirty="0"/>
          </a:p>
        </p:txBody>
      </p:sp>
      <p:sp>
        <p:nvSpPr>
          <p:cNvPr id="6" name="Content Placeholder 5"/>
          <p:cNvSpPr>
            <a:spLocks noGrp="1"/>
          </p:cNvSpPr>
          <p:nvPr>
            <p:ph sz="quarter" idx="4"/>
          </p:nvPr>
        </p:nvSpPr>
        <p:spPr>
          <a:xfrm>
            <a:off x="3866640" y="2204864"/>
            <a:ext cx="3297648" cy="4536504"/>
          </a:xfrm>
        </p:spPr>
        <p:txBody>
          <a:bodyPr/>
          <a:lstStyle/>
          <a:p>
            <a:pPr>
              <a:buFont typeface="Wingdings" panose="05000000000000000000" pitchFamily="2" charset="2"/>
              <a:buChar char="q"/>
            </a:pPr>
            <a:r>
              <a:rPr lang="en-US" dirty="0"/>
              <a:t>Data centric</a:t>
            </a:r>
          </a:p>
          <a:p>
            <a:pPr>
              <a:buFont typeface="Wingdings" panose="05000000000000000000" pitchFamily="2" charset="2"/>
              <a:buChar char="q"/>
            </a:pPr>
            <a:r>
              <a:rPr lang="en-US" dirty="0"/>
              <a:t>Secure</a:t>
            </a:r>
          </a:p>
          <a:p>
            <a:pPr>
              <a:buFont typeface="Wingdings" panose="05000000000000000000" pitchFamily="2" charset="2"/>
              <a:buChar char="q"/>
            </a:pPr>
            <a:r>
              <a:rPr lang="en-US" dirty="0"/>
              <a:t>Upper layer is TCP</a:t>
            </a:r>
          </a:p>
          <a:p>
            <a:pPr>
              <a:buFont typeface="Wingdings" panose="05000000000000000000" pitchFamily="2" charset="2"/>
              <a:buChar char="q"/>
            </a:pPr>
            <a:r>
              <a:rPr lang="en-US" dirty="0"/>
              <a:t>Header is small only two </a:t>
            </a:r>
            <a:r>
              <a:rPr lang="en-US" dirty="0" smtClean="0"/>
              <a:t>bytes</a:t>
            </a:r>
          </a:p>
          <a:p>
            <a:pPr>
              <a:buFont typeface="Wingdings" panose="05000000000000000000" pitchFamily="2" charset="2"/>
              <a:buChar char="q"/>
            </a:pPr>
            <a:r>
              <a:rPr lang="en-US" dirty="0"/>
              <a:t>Data distribution is “</a:t>
            </a:r>
            <a:r>
              <a:rPr lang="en-US" dirty="0" smtClean="0"/>
              <a:t>one-to-many”</a:t>
            </a:r>
          </a:p>
          <a:p>
            <a:pPr marL="0" indent="0">
              <a:buNone/>
            </a:pPr>
            <a:r>
              <a:rPr lang="en-US" dirty="0" smtClean="0"/>
              <a:t>Example:</a:t>
            </a:r>
          </a:p>
          <a:p>
            <a:pPr marL="0" indent="0">
              <a:buNone/>
            </a:pPr>
            <a:r>
              <a:rPr lang="en-US" dirty="0" err="1" smtClean="0"/>
              <a:t>IoT</a:t>
            </a:r>
            <a:r>
              <a:rPr lang="en-US" dirty="0" smtClean="0"/>
              <a:t> applications, </a:t>
            </a:r>
            <a:r>
              <a:rPr lang="en-US" dirty="0" err="1" smtClean="0"/>
              <a:t>facebook</a:t>
            </a:r>
            <a:r>
              <a:rPr lang="en-US" dirty="0" smtClean="0"/>
              <a:t>,</a:t>
            </a:r>
            <a:r>
              <a:rPr lang="en-US" dirty="0"/>
              <a:t> Messenger, amazon </a:t>
            </a:r>
            <a:r>
              <a:rPr lang="en-US" dirty="0" err="1"/>
              <a:t>IoT</a:t>
            </a:r>
            <a:r>
              <a:rPr lang="en-US" dirty="0"/>
              <a:t>, </a:t>
            </a:r>
            <a:r>
              <a:rPr lang="en-US" dirty="0" err="1"/>
              <a:t>adafruit</a:t>
            </a:r>
            <a:r>
              <a:rPr lang="en-US" dirty="0"/>
              <a:t> </a:t>
            </a:r>
            <a:r>
              <a:rPr lang="en-US" dirty="0" err="1"/>
              <a:t>IoT</a:t>
            </a:r>
            <a:endParaRPr lang="en-US" dirty="0"/>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1836771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609600"/>
            <a:ext cx="6201736" cy="1320800"/>
          </a:xfrm>
        </p:spPr>
        <p:txBody>
          <a:bodyPr/>
          <a:lstStyle/>
          <a:p>
            <a:r>
              <a:rPr lang="en-US" b="1" dirty="0" smtClean="0">
                <a:latin typeface="Times New Roman" pitchFamily="18" charset="0"/>
                <a:cs typeface="Times New Roman" pitchFamily="18" charset="0"/>
              </a:rPr>
              <a:t>System Overview</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q"/>
            </a:pPr>
            <a:r>
              <a:rPr lang="en-US" sz="2000" b="0" dirty="0">
                <a:latin typeface="Times New Roman" pitchFamily="18" charset="0"/>
                <a:cs typeface="Times New Roman" pitchFamily="18" charset="0"/>
              </a:rPr>
              <a:t>MQTT is data centric whereas HTTP is document-centric. HTTP is request-response protocol for client-server computing and not always optimized for mobile devices</a:t>
            </a:r>
            <a:r>
              <a:rPr lang="en-US" sz="2000" b="0" dirty="0" smtClean="0">
                <a:latin typeface="Times New Roman" pitchFamily="18" charset="0"/>
                <a:cs typeface="Times New Roman" pitchFamily="18" charset="0"/>
              </a:rPr>
              <a:t>.</a:t>
            </a:r>
          </a:p>
          <a:p>
            <a:pPr>
              <a:buFont typeface="Wingdings" pitchFamily="2" charset="2"/>
              <a:buChar char="q"/>
            </a:pPr>
            <a:endParaRPr lang="en-US" sz="2000" dirty="0" smtClean="0">
              <a:latin typeface="Times New Roman" pitchFamily="18" charset="0"/>
              <a:cs typeface="Times New Roman" pitchFamily="18" charset="0"/>
            </a:endParaRPr>
          </a:p>
          <a:p>
            <a:pPr>
              <a:buFont typeface="Wingdings" pitchFamily="2" charset="2"/>
              <a:buChar char="q"/>
            </a:pPr>
            <a:r>
              <a:rPr lang="en-US" sz="2000" b="0" dirty="0" smtClean="0">
                <a:latin typeface="Times New Roman" pitchFamily="18" charset="0"/>
                <a:cs typeface="Times New Roman" pitchFamily="18" charset="0"/>
              </a:rPr>
              <a:t>Besides</a:t>
            </a:r>
            <a:r>
              <a:rPr lang="en-US" sz="2000" b="0" dirty="0">
                <a:latin typeface="Times New Roman" pitchFamily="18" charset="0"/>
                <a:cs typeface="Times New Roman" pitchFamily="18" charset="0"/>
              </a:rPr>
              <a:t>, publish/subscribe model provides clients with independent existence from one another and enhance the reliability of the whole system.</a:t>
            </a:r>
            <a:endParaRPr lang="en-US" sz="22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205444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09600"/>
            <a:ext cx="6273744" cy="1320800"/>
          </a:xfrm>
        </p:spPr>
        <p:txBody>
          <a:bodyPr/>
          <a:lstStyle/>
          <a:p>
            <a:r>
              <a:rPr lang="en-US" b="1" dirty="0" smtClean="0">
                <a:latin typeface="Times New Roman" pitchFamily="18" charset="0"/>
                <a:cs typeface="Times New Roman" pitchFamily="18" charset="0"/>
              </a:rPr>
              <a:t>Outlines of presentation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q"/>
            </a:pPr>
            <a:r>
              <a:rPr lang="en-US" sz="2100" dirty="0" smtClean="0">
                <a:latin typeface="Times New Roman" pitchFamily="18" charset="0"/>
                <a:cs typeface="Times New Roman" pitchFamily="18" charset="0"/>
              </a:rPr>
              <a:t>Abstract</a:t>
            </a:r>
          </a:p>
          <a:p>
            <a:pPr>
              <a:buFont typeface="Wingdings" pitchFamily="2" charset="2"/>
              <a:buChar char="q"/>
            </a:pPr>
            <a:r>
              <a:rPr lang="en-US" sz="2100" dirty="0" smtClean="0">
                <a:latin typeface="Times New Roman" pitchFamily="18" charset="0"/>
                <a:cs typeface="Times New Roman" pitchFamily="18" charset="0"/>
              </a:rPr>
              <a:t>Introduction</a:t>
            </a:r>
          </a:p>
          <a:p>
            <a:pPr>
              <a:buFont typeface="Wingdings" pitchFamily="2" charset="2"/>
              <a:buChar char="q"/>
            </a:pPr>
            <a:r>
              <a:rPr lang="en-US" sz="2100" dirty="0" smtClean="0">
                <a:latin typeface="Times New Roman" pitchFamily="18" charset="0"/>
                <a:cs typeface="Times New Roman" pitchFamily="18" charset="0"/>
              </a:rPr>
              <a:t>Aim and Objectives</a:t>
            </a:r>
          </a:p>
          <a:p>
            <a:pPr>
              <a:buFont typeface="Wingdings" pitchFamily="2" charset="2"/>
              <a:buChar char="q"/>
            </a:pPr>
            <a:r>
              <a:rPr lang="en-US" sz="2100" dirty="0" smtClean="0">
                <a:latin typeface="Times New Roman" pitchFamily="18" charset="0"/>
                <a:cs typeface="Times New Roman" pitchFamily="18" charset="0"/>
              </a:rPr>
              <a:t>System Requirements</a:t>
            </a:r>
          </a:p>
          <a:p>
            <a:pPr>
              <a:buFont typeface="Wingdings" pitchFamily="2" charset="2"/>
              <a:buChar char="q"/>
            </a:pPr>
            <a:r>
              <a:rPr lang="en-US" sz="2100" dirty="0" smtClean="0">
                <a:latin typeface="Times New Roman" pitchFamily="18" charset="0"/>
                <a:cs typeface="Times New Roman" pitchFamily="18" charset="0"/>
              </a:rPr>
              <a:t>Flow Chart</a:t>
            </a:r>
          </a:p>
          <a:p>
            <a:pPr>
              <a:buFont typeface="Wingdings" pitchFamily="2" charset="2"/>
              <a:buChar char="q"/>
            </a:pPr>
            <a:r>
              <a:rPr lang="en-US" sz="2100" dirty="0" smtClean="0">
                <a:latin typeface="Times New Roman" pitchFamily="18" charset="0"/>
                <a:cs typeface="Times New Roman" pitchFamily="18" charset="0"/>
              </a:rPr>
              <a:t>Architecture</a:t>
            </a:r>
          </a:p>
          <a:p>
            <a:pPr>
              <a:buFont typeface="Wingdings" pitchFamily="2" charset="2"/>
              <a:buChar char="q"/>
            </a:pPr>
            <a:r>
              <a:rPr lang="en-US" sz="2100" dirty="0" smtClean="0">
                <a:latin typeface="Times New Roman" pitchFamily="18" charset="0"/>
                <a:cs typeface="Times New Roman" pitchFamily="18" charset="0"/>
              </a:rPr>
              <a:t>Block Diagram</a:t>
            </a:r>
          </a:p>
          <a:p>
            <a:pPr>
              <a:buFont typeface="Wingdings" pitchFamily="2" charset="2"/>
              <a:buChar char="q"/>
            </a:pPr>
            <a:r>
              <a:rPr lang="en-US" sz="2100" dirty="0" smtClean="0">
                <a:latin typeface="Times New Roman" pitchFamily="18" charset="0"/>
                <a:cs typeface="Times New Roman" pitchFamily="18" charset="0"/>
              </a:rPr>
              <a:t>System Overview</a:t>
            </a:r>
          </a:p>
          <a:p>
            <a:pPr>
              <a:buFont typeface="Wingdings" pitchFamily="2" charset="2"/>
              <a:buChar char="q"/>
            </a:pPr>
            <a:r>
              <a:rPr lang="en-US" sz="2100" dirty="0" smtClean="0">
                <a:latin typeface="Times New Roman" pitchFamily="18" charset="0"/>
                <a:cs typeface="Times New Roman" pitchFamily="18" charset="0"/>
              </a:rPr>
              <a:t>Scope of Thesis</a:t>
            </a:r>
          </a:p>
          <a:p>
            <a:pPr>
              <a:buFont typeface="Wingdings" pitchFamily="2" charset="2"/>
              <a:buChar char="q"/>
            </a:pPr>
            <a:r>
              <a:rPr lang="en-US" sz="2100" dirty="0" smtClean="0">
                <a:latin typeface="Times New Roman" pitchFamily="18" charset="0"/>
                <a:cs typeface="Times New Roman" pitchFamily="18" charset="0"/>
              </a:rPr>
              <a:t>Conclusion</a:t>
            </a:r>
          </a:p>
          <a:p>
            <a:pPr>
              <a:buFont typeface="Wingdings" pitchFamily="2" charset="2"/>
              <a:buChar char="§"/>
            </a:pPr>
            <a:endParaRPr lang="en-US" sz="2100" dirty="0" smtClean="0">
              <a:latin typeface="Times New Roman" pitchFamily="18" charset="0"/>
              <a:cs typeface="Times New Roman" pitchFamily="18" charset="0"/>
            </a:endParaRPr>
          </a:p>
          <a:p>
            <a:pPr>
              <a:buFont typeface="Wingdings" pitchFamily="2" charset="2"/>
              <a:buChar char="§"/>
            </a:pPr>
            <a:endParaRPr lang="en-US" sz="2100" dirty="0" smtClean="0">
              <a:latin typeface="Times New Roman" pitchFamily="18" charset="0"/>
              <a:cs typeface="Times New Roman" pitchFamily="18" charset="0"/>
            </a:endParaRPr>
          </a:p>
          <a:p>
            <a:pPr>
              <a:buFont typeface="Wingdings" pitchFamily="2" charset="2"/>
              <a:buChar char="§"/>
            </a:pPr>
            <a:endParaRPr lang="en-US" sz="2100" dirty="0" smtClean="0">
              <a:latin typeface="Times New Roman" pitchFamily="18" charset="0"/>
              <a:cs typeface="Times New Roman" pitchFamily="18" charset="0"/>
            </a:endParaRPr>
          </a:p>
          <a:p>
            <a:pPr>
              <a:buFont typeface="Wingdings" pitchFamily="2" charset="2"/>
              <a:buChar char="§"/>
            </a:pPr>
            <a:endParaRPr lang="en-US" dirty="0"/>
          </a:p>
        </p:txBody>
      </p:sp>
    </p:spTree>
    <p:extLst>
      <p:ext uri="{BB962C8B-B14F-4D97-AF65-F5344CB8AC3E}">
        <p14:creationId xmlns:p14="http://schemas.microsoft.com/office/powerpoint/2010/main" val="3870482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Scope of Thesis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sz="2400" dirty="0">
                <a:latin typeface="Times New Roman" pitchFamily="18" charset="0"/>
                <a:cs typeface="Times New Roman" pitchFamily="18" charset="0"/>
              </a:rPr>
              <a:t>The scope of the system is to improve the operational efficiency of the handling MQTT and HTTP data and information and to easily examine the effect of MQTT and HTTP on </a:t>
            </a:r>
            <a:r>
              <a:rPr lang="en-US" sz="2400" dirty="0" err="1">
                <a:latin typeface="Times New Roman" pitchFamily="18" charset="0"/>
                <a:cs typeface="Times New Roman" pitchFamily="18" charset="0"/>
              </a:rPr>
              <a:t>IoT</a:t>
            </a:r>
            <a:r>
              <a:rPr lang="en-US" sz="2400" dirty="0">
                <a:latin typeface="Times New Roman" pitchFamily="18" charset="0"/>
                <a:cs typeface="Times New Roman" pitchFamily="18" charset="0"/>
              </a:rPr>
              <a:t> platform</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 </a:t>
            </a:r>
          </a:p>
          <a:p>
            <a:pPr marL="0" indent="0">
              <a:buNone/>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purpose of this system will make it easy for the users by a wide range of comparison among MQTT and HTTP. </a:t>
            </a:r>
            <a:endParaRPr lang="en-US" sz="2400" dirty="0" smtClean="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typical use case of </a:t>
            </a:r>
            <a:r>
              <a:rPr lang="en-US" sz="2400" dirty="0" err="1">
                <a:latin typeface="Times New Roman" pitchFamily="18" charset="0"/>
                <a:cs typeface="Times New Roman" pitchFamily="18" charset="0"/>
              </a:rPr>
              <a:t>IoT</a:t>
            </a:r>
            <a:r>
              <a:rPr lang="en-US" sz="2400" dirty="0">
                <a:latin typeface="Times New Roman" pitchFamily="18" charset="0"/>
                <a:cs typeface="Times New Roman" pitchFamily="18" charset="0"/>
              </a:rPr>
              <a:t> systems is many sensors publishing data to a broker. In this thesis, the majority of the system is to emulate the comparison facts of MQTT and HTTP on a Raspberry Pi and ESP8266(</a:t>
            </a:r>
            <a:r>
              <a:rPr lang="en-US" sz="2400" dirty="0" err="1">
                <a:latin typeface="Times New Roman" pitchFamily="18" charset="0"/>
                <a:cs typeface="Times New Roman" pitchFamily="18" charset="0"/>
              </a:rPr>
              <a:t>WiFi</a:t>
            </a:r>
            <a:r>
              <a:rPr lang="en-US" sz="2400" dirty="0">
                <a:latin typeface="Times New Roman" pitchFamily="18" charset="0"/>
                <a:cs typeface="Times New Roman" pitchFamily="18" charset="0"/>
              </a:rPr>
              <a:t>-Module). </a:t>
            </a:r>
          </a:p>
          <a:p>
            <a:pPr>
              <a:buFont typeface="Wingdings" pitchFamily="2" charset="2"/>
              <a:buChar char="q"/>
            </a:pPr>
            <a:endParaRPr lang="en-US" sz="22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9067654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q"/>
            </a:pPr>
            <a:r>
              <a:rPr lang="en-US" sz="2000" b="0" dirty="0">
                <a:latin typeface="Times New Roman" pitchFamily="18" charset="0"/>
                <a:cs typeface="Times New Roman" pitchFamily="18" charset="0"/>
              </a:rPr>
              <a:t>MQTT Protocol is easy of use. It is essential when response </a:t>
            </a:r>
            <a:r>
              <a:rPr lang="en-US" sz="2000" b="0" dirty="0" smtClean="0">
                <a:latin typeface="Times New Roman" pitchFamily="18" charset="0"/>
                <a:cs typeface="Times New Roman" pitchFamily="18" charset="0"/>
              </a:rPr>
              <a:t>time, throughput</a:t>
            </a:r>
            <a:r>
              <a:rPr lang="en-US" sz="2000" b="0" dirty="0">
                <a:latin typeface="Times New Roman" pitchFamily="18" charset="0"/>
                <a:cs typeface="Times New Roman" pitchFamily="18" charset="0"/>
              </a:rPr>
              <a:t>, lower battery and bandwidth usage are on the first place for future solutions. It’s also perfect in case of intermittent connectivity</a:t>
            </a:r>
            <a:r>
              <a:rPr lang="en-US" sz="2000" b="0" dirty="0" smtClean="0">
                <a:latin typeface="Times New Roman" pitchFamily="18" charset="0"/>
                <a:cs typeface="Times New Roman" pitchFamily="18" charset="0"/>
              </a:rPr>
              <a:t>.</a:t>
            </a:r>
          </a:p>
          <a:p>
            <a:pPr>
              <a:buFont typeface="Wingdings" pitchFamily="2" charset="2"/>
              <a:buChar char="q"/>
            </a:pPr>
            <a:endParaRPr lang="en-US" sz="2000" b="0" dirty="0">
              <a:latin typeface="Times New Roman" pitchFamily="18" charset="0"/>
              <a:cs typeface="Times New Roman" pitchFamily="18" charset="0"/>
            </a:endParaRPr>
          </a:p>
          <a:p>
            <a:pPr>
              <a:buFont typeface="Wingdings" pitchFamily="2" charset="2"/>
              <a:buChar char="q"/>
            </a:pPr>
            <a:r>
              <a:rPr lang="en-US" sz="2000" b="0" dirty="0">
                <a:latin typeface="Times New Roman" pitchFamily="18" charset="0"/>
                <a:cs typeface="Times New Roman" pitchFamily="18" charset="0"/>
              </a:rPr>
              <a:t>HTTP is worthy and extendable. But MQTT is more suitable when it is referred to </a:t>
            </a:r>
            <a:r>
              <a:rPr lang="en-US" sz="2000" b="0" dirty="0" err="1">
                <a:latin typeface="Times New Roman" pitchFamily="18" charset="0"/>
                <a:cs typeface="Times New Roman" pitchFamily="18" charset="0"/>
              </a:rPr>
              <a:t>IoT</a:t>
            </a:r>
            <a:r>
              <a:rPr lang="en-US" sz="2000" b="0" dirty="0">
                <a:latin typeface="Times New Roman" pitchFamily="18" charset="0"/>
                <a:cs typeface="Times New Roman" pitchFamily="18" charset="0"/>
              </a:rPr>
              <a:t> development.</a:t>
            </a:r>
          </a:p>
        </p:txBody>
      </p:sp>
    </p:spTree>
    <p:extLst>
      <p:ext uri="{BB962C8B-B14F-4D97-AF65-F5344CB8AC3E}">
        <p14:creationId xmlns:p14="http://schemas.microsoft.com/office/powerpoint/2010/main" val="4094073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8" y="188640"/>
            <a:ext cx="8087545" cy="1252728"/>
          </a:xfrm>
        </p:spPr>
        <p:txBody>
          <a:bodyPr/>
          <a:lstStyle/>
          <a:p>
            <a:r>
              <a:rPr lang="en-US" b="1" dirty="0" smtClean="0">
                <a:latin typeface="Times New Roman" pitchFamily="18" charset="0"/>
                <a:cs typeface="Times New Roman" pitchFamily="18" charset="0"/>
              </a:rPr>
              <a:t>Abstract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marL="0" indent="0">
              <a:buNone/>
            </a:pPr>
            <a:r>
              <a:rPr lang="en-US" sz="2000" dirty="0" smtClean="0">
                <a:latin typeface="Times New Roman" pitchFamily="18" charset="0"/>
                <a:cs typeface="Times New Roman" pitchFamily="18" charset="0"/>
              </a:rPr>
              <a:t>MQTT </a:t>
            </a:r>
            <a:r>
              <a:rPr lang="en-US" sz="2000" dirty="0">
                <a:latin typeface="Times New Roman" pitchFamily="18" charset="0"/>
                <a:cs typeface="Times New Roman" pitchFamily="18" charset="0"/>
              </a:rPr>
              <a:t>is a publish-subscribe-based messaging protocol used in the internet of Things. It works on top of the TCP/IP protocol, and is designed for connections with remote locations or the network bandwidth is limited. The goal is to provide a protocol, which is bandwidth-efficient and uses little battery power. The Hypertext Transfer Protocol is an application protocol for distributed, collaborative, hypermedia information systems that allows users to communicate data on the World Wide Web. HTTP uses a request/response paradigm where each device connects directly to the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Agent. MQTT is different in that publish-subscribe is event-driven and pushes messages to clients. It requires an additional central communication point (known as the MQTT broker) which it is in charge of dispatching all messages between the senders and the rightful receivers. Each client that publishes a message to the broker, includes a topic into the message. The topic is the routing information for the broker. </a:t>
            </a:r>
          </a:p>
        </p:txBody>
      </p:sp>
    </p:spTree>
    <p:extLst>
      <p:ext uri="{BB962C8B-B14F-4D97-AF65-F5344CB8AC3E}">
        <p14:creationId xmlns:p14="http://schemas.microsoft.com/office/powerpoint/2010/main" val="1571472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8" y="188640"/>
            <a:ext cx="8087545" cy="1252728"/>
          </a:xfrm>
        </p:spPr>
        <p:txBody>
          <a:bodyPr/>
          <a:lstStyle/>
          <a:p>
            <a:r>
              <a:rPr lang="en-US" b="1" dirty="0" smtClean="0">
                <a:latin typeface="Times New Roman" pitchFamily="18" charset="0"/>
                <a:cs typeface="Times New Roman" pitchFamily="18" charset="0"/>
              </a:rPr>
              <a:t>Abstract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marL="0" indent="0">
              <a:buNone/>
            </a:pPr>
            <a:r>
              <a:rPr lang="en-US" sz="2000" dirty="0">
                <a:latin typeface="Times New Roman" pitchFamily="18" charset="0"/>
                <a:cs typeface="Times New Roman" pitchFamily="18" charset="0"/>
              </a:rPr>
              <a:t>Each client that wants to receive messages subscribes to a certain topic and the broker delivers all messages with the matching topic to the client. Therefore the clients don’t have to know each other, they only communicate over the topic. This architecture enables highly scalable solutions without dependencies between the data producers and the data consumers. The system will compare and use MQTT and HTTP on IOT and show differences among them. HTTP has been widely applied for data transfer. However, in networks for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this protocol causes a large overhead. To solve this problem, named based transfer protocols have been discussed. This system compares the performance of HTTP with that of MQTT, a type of named based transfer protocol. Additionally, the system proposes enhancements to MQTT for better performance. Main solid benefits of MQTT are </a:t>
            </a:r>
            <a:r>
              <a:rPr lang="en-US" sz="2000" dirty="0" err="1">
                <a:latin typeface="Times New Roman" pitchFamily="18" charset="0"/>
                <a:cs typeface="Times New Roman" pitchFamily="18" charset="0"/>
              </a:rPr>
              <a:t>lightweightness</a:t>
            </a:r>
            <a:r>
              <a:rPr lang="en-US" sz="2000" dirty="0">
                <a:latin typeface="Times New Roman" pitchFamily="18" charset="0"/>
                <a:cs typeface="Times New Roman" pitchFamily="18" charset="0"/>
              </a:rPr>
              <a:t> and publish/subscribe model, which makes it perfect for resource-constrained devices and help to save battery. The system will  present the broad comparison among HTTP and MQTT to introduce their characteristics comparatively. Afterwards, it presents their strengths and limitations. Thus, based on this detailed evaluation, the user can decide their appropriate usage in various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systems according to their requirements and suitability. </a:t>
            </a:r>
          </a:p>
        </p:txBody>
      </p:sp>
    </p:spTree>
    <p:extLst>
      <p:ext uri="{BB962C8B-B14F-4D97-AF65-F5344CB8AC3E}">
        <p14:creationId xmlns:p14="http://schemas.microsoft.com/office/powerpoint/2010/main" val="3687149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88640"/>
            <a:ext cx="7941567" cy="1252728"/>
          </a:xfrm>
        </p:spPr>
        <p:txBody>
          <a:bodyPr/>
          <a:lstStyle/>
          <a:p>
            <a:r>
              <a:rPr lang="en-US" b="1" dirty="0" smtClean="0">
                <a:latin typeface="Times New Roman" pitchFamily="18" charset="0"/>
                <a:cs typeface="Times New Roman" pitchFamily="18" charset="0"/>
              </a:rPr>
              <a:t>Introduction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sz="2000" dirty="0" smtClean="0">
                <a:latin typeface="Times New Roman" pitchFamily="18" charset="0"/>
                <a:cs typeface="Times New Roman" pitchFamily="18" charset="0"/>
              </a:rPr>
              <a:t> </a:t>
            </a:r>
            <a:r>
              <a:rPr lang="en-US" sz="2000" dirty="0">
                <a:latin typeface="Times New Roman" panose="02020603050405020304" pitchFamily="18" charset="0"/>
                <a:cs typeface="Times New Roman" panose="02020603050405020304" pitchFamily="18" charset="0"/>
              </a:rPr>
              <a:t>The system demonstrates the basic functionality of reading and visualizing sensor data using a Circuit Python board. </a:t>
            </a:r>
            <a:endParaRPr lang="en-US" sz="2000" dirty="0" smtClean="0">
              <a:latin typeface="Times New Roman" panose="02020603050405020304" pitchFamily="18" charset="0"/>
              <a:cs typeface="Times New Roman" panose="02020603050405020304" pitchFamily="18" charset="0"/>
            </a:endParaRPr>
          </a:p>
          <a:p>
            <a:pPr>
              <a:buFont typeface="Wingdings" pitchFamily="2" charset="2"/>
              <a:buChar char="q"/>
            </a:pPr>
            <a:endParaRPr lang="en-US" sz="2000" dirty="0">
              <a:latin typeface="Times New Roman" panose="02020603050405020304" pitchFamily="18" charset="0"/>
              <a:cs typeface="Times New Roman" panose="02020603050405020304" pitchFamily="18" charset="0"/>
            </a:endParaRPr>
          </a:p>
          <a:p>
            <a:pPr>
              <a:buFont typeface="Wingdings" pitchFamily="2" charset="2"/>
              <a:buChar char="q"/>
            </a:pPr>
            <a:r>
              <a:rPr lang="en-US" sz="2000" dirty="0">
                <a:latin typeface="Times New Roman" panose="02020603050405020304" pitchFamily="18" charset="0"/>
                <a:cs typeface="Times New Roman" panose="02020603050405020304" pitchFamily="18" charset="0"/>
              </a:rPr>
              <a:t>It starts demonstrating reading sensor data in only a few lines or Python, following a simple workflow. </a:t>
            </a:r>
            <a:endParaRPr lang="en-US" sz="2000" dirty="0" smtClean="0">
              <a:latin typeface="Times New Roman" panose="02020603050405020304" pitchFamily="18" charset="0"/>
              <a:cs typeface="Times New Roman" panose="02020603050405020304" pitchFamily="18" charset="0"/>
            </a:endParaRPr>
          </a:p>
          <a:p>
            <a:pPr>
              <a:buFont typeface="Wingdings" pitchFamily="2" charset="2"/>
              <a:buChar char="q"/>
            </a:pPr>
            <a:endParaRPr lang="en-US" sz="2000" dirty="0">
              <a:latin typeface="Times New Roman" panose="02020603050405020304" pitchFamily="18" charset="0"/>
              <a:cs typeface="Times New Roman" panose="02020603050405020304" pitchFamily="18" charset="0"/>
            </a:endParaRPr>
          </a:p>
          <a:p>
            <a:pPr>
              <a:buFont typeface="Wingdings" pitchFamily="2" charset="2"/>
              <a:buChar char="q"/>
            </a:pPr>
            <a:r>
              <a:rPr lang="en-US" sz="2000" dirty="0">
                <a:latin typeface="Times New Roman" panose="02020603050405020304" pitchFamily="18" charset="0"/>
                <a:cs typeface="Times New Roman" panose="02020603050405020304" pitchFamily="18" charset="0"/>
              </a:rPr>
              <a:t>It progresses from zero to hero to show how user can send data over a network using </a:t>
            </a:r>
            <a:r>
              <a:rPr lang="en-US" sz="2000" dirty="0" smtClean="0">
                <a:latin typeface="Times New Roman" panose="02020603050405020304" pitchFamily="18" charset="0"/>
                <a:cs typeface="Times New Roman" panose="02020603050405020304" pitchFamily="18" charset="0"/>
              </a:rPr>
              <a:t>MQTT and HTTP, </a:t>
            </a:r>
            <a:r>
              <a:rPr lang="en-US" sz="2000" dirty="0">
                <a:latin typeface="Times New Roman" panose="02020603050405020304" pitchFamily="18" charset="0"/>
                <a:cs typeface="Times New Roman" panose="02020603050405020304" pitchFamily="18" charset="0"/>
              </a:rPr>
              <a:t>liberating user’s data and persisting it to a database for long term storage and visualization.</a:t>
            </a:r>
          </a:p>
          <a:p>
            <a:pPr>
              <a:buFont typeface="Wingdings" pitchFamily="2" charset="2"/>
              <a:buChar char="q"/>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3383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09600"/>
            <a:ext cx="6273744" cy="1320800"/>
          </a:xfrm>
        </p:spPr>
        <p:txBody>
          <a:bodyPr/>
          <a:lstStyle/>
          <a:p>
            <a:r>
              <a:rPr lang="en-US" b="1" dirty="0" smtClean="0">
                <a:latin typeface="Times New Roman" pitchFamily="18" charset="0"/>
                <a:cs typeface="Times New Roman" pitchFamily="18" charset="0"/>
              </a:rPr>
              <a:t>Aim and Objectives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q"/>
            </a:pPr>
            <a:r>
              <a:rPr lang="en-US" dirty="0">
                <a:latin typeface="Times New Roman" pitchFamily="18" charset="0"/>
                <a:cs typeface="Times New Roman" pitchFamily="18" charset="0"/>
              </a:rPr>
              <a:t>To familiarize with the world of hardware and build a full-stack </a:t>
            </a:r>
            <a:r>
              <a:rPr lang="en-US" dirty="0" err="1" smtClean="0">
                <a:latin typeface="Times New Roman" pitchFamily="18" charset="0"/>
                <a:cs typeface="Times New Roman" pitchFamily="18" charset="0"/>
              </a:rPr>
              <a:t>IoT</a:t>
            </a:r>
            <a:r>
              <a:rPr lang="en-US" dirty="0" smtClean="0">
                <a:latin typeface="Times New Roman" pitchFamily="18" charset="0"/>
                <a:cs typeface="Times New Roman" pitchFamily="18" charset="0"/>
              </a:rPr>
              <a:t>(Internet-of-Things</a:t>
            </a:r>
            <a:r>
              <a:rPr lang="en-US" dirty="0">
                <a:latin typeface="Times New Roman" pitchFamily="18" charset="0"/>
                <a:cs typeface="Times New Roman" pitchFamily="18" charset="0"/>
              </a:rPr>
              <a:t>) solution</a:t>
            </a:r>
            <a:r>
              <a:rPr lang="en-US" dirty="0" smtClean="0">
                <a:latin typeface="Times New Roman" pitchFamily="18" charset="0"/>
                <a:cs typeface="Times New Roman" pitchFamily="18" charset="0"/>
              </a:rPr>
              <a:t>.</a:t>
            </a:r>
          </a:p>
          <a:p>
            <a:pPr>
              <a:buFont typeface="Wingdings" pitchFamily="2" charset="2"/>
              <a:buChar char="q"/>
            </a:pPr>
            <a:endParaRPr lang="en-GB" dirty="0">
              <a:latin typeface="Times New Roman" panose="02020603050405020304" pitchFamily="18" charset="0"/>
              <a:cs typeface="Times New Roman" panose="02020603050405020304" pitchFamily="18" charset="0"/>
            </a:endParaRPr>
          </a:p>
          <a:p>
            <a:pPr>
              <a:buFont typeface="Wingdings" pitchFamily="2" charset="2"/>
              <a:buChar char="q"/>
            </a:pPr>
            <a:r>
              <a:rPr lang="en-GB" dirty="0">
                <a:latin typeface="Times New Roman" panose="02020603050405020304" pitchFamily="18" charset="0"/>
                <a:cs typeface="Times New Roman" panose="02020603050405020304" pitchFamily="18" charset="0"/>
              </a:rPr>
              <a:t>To publish data from a sensor over </a:t>
            </a:r>
            <a:r>
              <a:rPr lang="en-GB" dirty="0" smtClean="0">
                <a:latin typeface="Times New Roman" panose="02020603050405020304" pitchFamily="18" charset="0"/>
                <a:cs typeface="Times New Roman" panose="02020603050405020304" pitchFamily="18" charset="0"/>
              </a:rPr>
              <a:t>MQTT and HTTP, </a:t>
            </a:r>
            <a:r>
              <a:rPr lang="en-GB" dirty="0">
                <a:latin typeface="Times New Roman" panose="02020603050405020304" pitchFamily="18" charset="0"/>
                <a:cs typeface="Times New Roman" panose="02020603050405020304" pitchFamily="18" charset="0"/>
              </a:rPr>
              <a:t>persist the data and visualize it in real time. </a:t>
            </a:r>
            <a:endParaRPr lang="en-GB" dirty="0" smtClean="0">
              <a:latin typeface="Times New Roman" panose="02020603050405020304" pitchFamily="18" charset="0"/>
              <a:cs typeface="Times New Roman" panose="02020603050405020304" pitchFamily="18" charset="0"/>
            </a:endParaRPr>
          </a:p>
          <a:p>
            <a:pPr>
              <a:buFont typeface="Wingdings" pitchFamily="2" charset="2"/>
              <a:buChar char="q"/>
            </a:pPr>
            <a:endParaRPr lang="en-GB" dirty="0">
              <a:latin typeface="Times New Roman" panose="02020603050405020304" pitchFamily="18" charset="0"/>
              <a:cs typeface="Times New Roman" panose="02020603050405020304" pitchFamily="18" charset="0"/>
            </a:endParaRPr>
          </a:p>
          <a:p>
            <a:pPr>
              <a:buFont typeface="Wingdings" pitchFamily="2" charset="2"/>
              <a:buChar char="q"/>
            </a:pPr>
            <a:r>
              <a:rPr lang="en-GB" dirty="0">
                <a:latin typeface="Times New Roman" panose="02020603050405020304" pitchFamily="18" charset="0"/>
                <a:cs typeface="Times New Roman" panose="02020603050405020304" pitchFamily="18" charset="0"/>
              </a:rPr>
              <a:t>To demonstrate a beginner friendly workflow that is not too complicated using Circuit Python</a:t>
            </a:r>
            <a:r>
              <a:rPr lang="en-GB" dirty="0" smtClean="0">
                <a:latin typeface="Times New Roman" panose="02020603050405020304" pitchFamily="18" charset="0"/>
                <a:cs typeface="Times New Roman" panose="02020603050405020304" pitchFamily="18" charset="0"/>
              </a:rPr>
              <a:t>.</a:t>
            </a:r>
          </a:p>
          <a:p>
            <a:pPr>
              <a:buFont typeface="Wingdings" pitchFamily="2" charset="2"/>
              <a:buChar char="q"/>
            </a:pPr>
            <a:endParaRPr lang="en-GB" dirty="0">
              <a:latin typeface="Times New Roman" panose="02020603050405020304" pitchFamily="18" charset="0"/>
              <a:cs typeface="Times New Roman" panose="02020603050405020304" pitchFamily="18" charset="0"/>
            </a:endParaRPr>
          </a:p>
          <a:p>
            <a:pPr>
              <a:buFont typeface="Wingdings" pitchFamily="2" charset="2"/>
              <a:buChar char="q"/>
            </a:pPr>
            <a:r>
              <a:rPr lang="en-GB" dirty="0">
                <a:latin typeface="Times New Roman" panose="02020603050405020304" pitchFamily="18" charset="0"/>
                <a:cs typeface="Times New Roman" panose="02020603050405020304" pitchFamily="18" charset="0"/>
              </a:rPr>
              <a:t>To demonstrates a solution that has real world applications - logging sensor data over a network, storing it in a database and displaying the data on a dashboard</a:t>
            </a:r>
            <a:r>
              <a:rPr lang="en-GB" dirty="0" smtClean="0">
                <a:latin typeface="Times New Roman" panose="02020603050405020304" pitchFamily="18" charset="0"/>
                <a:cs typeface="Times New Roman" panose="02020603050405020304" pitchFamily="18" charset="0"/>
              </a:rPr>
              <a:t>.</a:t>
            </a:r>
          </a:p>
          <a:p>
            <a:pPr>
              <a:buFont typeface="Wingdings" pitchFamily="2" charset="2"/>
              <a:buChar char="q"/>
            </a:pPr>
            <a:endParaRPr lang="en-GB" dirty="0" smtClean="0">
              <a:latin typeface="Times New Roman" panose="02020603050405020304" pitchFamily="18" charset="0"/>
              <a:cs typeface="Times New Roman" panose="02020603050405020304" pitchFamily="18" charset="0"/>
            </a:endParaRPr>
          </a:p>
          <a:p>
            <a:pPr>
              <a:buFont typeface="Wingdings" pitchFamily="2" charset="2"/>
              <a:buChar char="q"/>
            </a:pPr>
            <a:r>
              <a:rPr lang="en-GB" dirty="0" smtClean="0">
                <a:latin typeface="Times New Roman" panose="02020603050405020304" pitchFamily="18" charset="0"/>
                <a:cs typeface="Times New Roman" panose="02020603050405020304" pitchFamily="18" charset="0"/>
              </a:rPr>
              <a:t>To research MQTT and HTTP to know which one is the best for </a:t>
            </a:r>
            <a:r>
              <a:rPr lang="en-GB" dirty="0" err="1" smtClean="0">
                <a:latin typeface="Times New Roman" panose="02020603050405020304" pitchFamily="18" charset="0"/>
                <a:cs typeface="Times New Roman" panose="02020603050405020304" pitchFamily="18" charset="0"/>
              </a:rPr>
              <a:t>IoT</a:t>
            </a:r>
            <a:r>
              <a:rPr lang="en-GB"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3422255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609600"/>
            <a:ext cx="6201736" cy="1320800"/>
          </a:xfrm>
        </p:spPr>
        <p:txBody>
          <a:bodyPr/>
          <a:lstStyle/>
          <a:p>
            <a:r>
              <a:rPr lang="en-US" b="1" dirty="0" smtClean="0">
                <a:latin typeface="Times New Roman" pitchFamily="18" charset="0"/>
                <a:cs typeface="Times New Roman" pitchFamily="18" charset="0"/>
              </a:rPr>
              <a:t>System Requirements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118872" indent="0">
              <a:buNone/>
            </a:pPr>
            <a:r>
              <a:rPr lang="en-US" sz="2100" b="1" dirty="0" smtClean="0">
                <a:latin typeface="Times New Roman" pitchFamily="18" charset="0"/>
                <a:cs typeface="Times New Roman" pitchFamily="18" charset="0"/>
              </a:rPr>
              <a:t>Hardware</a:t>
            </a:r>
          </a:p>
          <a:p>
            <a:pPr marL="118872" indent="0">
              <a:buNone/>
            </a:pPr>
            <a:endParaRPr lang="en-US" sz="2100" b="1" dirty="0" smtClean="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71991783"/>
              </p:ext>
            </p:extLst>
          </p:nvPr>
        </p:nvGraphicFramePr>
        <p:xfrm>
          <a:off x="827584" y="2730336"/>
          <a:ext cx="6096000" cy="3362960"/>
        </p:xfrm>
        <a:graphic>
          <a:graphicData uri="http://schemas.openxmlformats.org/drawingml/2006/table">
            <a:tbl>
              <a:tblPr firstRow="1" bandRow="1">
                <a:tableStyleId>{FABFCF23-3B69-468F-B69F-88F6DE6A72F2}</a:tableStyleId>
              </a:tblPr>
              <a:tblGrid>
                <a:gridCol w="720080"/>
                <a:gridCol w="1944216"/>
                <a:gridCol w="1368152"/>
                <a:gridCol w="844352"/>
                <a:gridCol w="1219200"/>
              </a:tblGrid>
              <a:tr h="370840">
                <a:tc>
                  <a:txBody>
                    <a:bodyPr/>
                    <a:lstStyle/>
                    <a:p>
                      <a:r>
                        <a:rPr lang="en-US" sz="2000" b="0" dirty="0" smtClean="0">
                          <a:latin typeface="Times New Roman" pitchFamily="18" charset="0"/>
                          <a:cs typeface="Times New Roman" pitchFamily="18" charset="0"/>
                        </a:rPr>
                        <a:t>No</a:t>
                      </a:r>
                      <a:endParaRPr lang="en-US" sz="20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dirty="0" smtClean="0">
                          <a:latin typeface="Times New Roman" pitchFamily="18" charset="0"/>
                          <a:cs typeface="Times New Roman" pitchFamily="18" charset="0"/>
                        </a:rPr>
                        <a:t>Devices</a:t>
                      </a:r>
                      <a:endParaRPr lang="en-US" sz="20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dirty="0" smtClean="0">
                          <a:latin typeface="Times New Roman" pitchFamily="18" charset="0"/>
                          <a:cs typeface="Times New Roman" pitchFamily="18" charset="0"/>
                        </a:rPr>
                        <a:t>Price</a:t>
                      </a:r>
                      <a:endParaRPr lang="en-US" sz="20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dirty="0" err="1" smtClean="0">
                          <a:latin typeface="Times New Roman" pitchFamily="18" charset="0"/>
                          <a:cs typeface="Times New Roman" pitchFamily="18" charset="0"/>
                        </a:rPr>
                        <a:t>Qty</a:t>
                      </a:r>
                      <a:endParaRPr lang="en-US" sz="20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dirty="0" smtClean="0">
                          <a:latin typeface="Times New Roman" pitchFamily="18" charset="0"/>
                          <a:cs typeface="Times New Roman" pitchFamily="18" charset="0"/>
                        </a:rPr>
                        <a:t>Total</a:t>
                      </a:r>
                      <a:endParaRPr lang="en-US" sz="20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latin typeface="Times New Roman" pitchFamily="18" charset="0"/>
                          <a:cs typeface="Times New Roman" pitchFamily="18" charset="0"/>
                        </a:rPr>
                        <a:t>1</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itchFamily="18" charset="0"/>
                          <a:cs typeface="Times New Roman" pitchFamily="18" charset="0"/>
                        </a:rPr>
                        <a:t>Raspberry Pi 3 B+</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smtClean="0">
                          <a:latin typeface="Times New Roman" pitchFamily="18" charset="0"/>
                          <a:cs typeface="Times New Roman" pitchFamily="18" charset="0"/>
                        </a:rPr>
                        <a:t>70,000 Kyats</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itchFamily="18" charset="0"/>
                          <a:cs typeface="Times New Roman" pitchFamily="18" charset="0"/>
                        </a:rPr>
                        <a:t>1</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smtClean="0">
                          <a:latin typeface="Times New Roman" pitchFamily="18" charset="0"/>
                          <a:cs typeface="Times New Roman" pitchFamily="18" charset="0"/>
                        </a:rPr>
                        <a:t>70,000 Kyats</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latin typeface="Times New Roman" pitchFamily="18" charset="0"/>
                          <a:cs typeface="Times New Roman" pitchFamily="18" charset="0"/>
                        </a:rPr>
                        <a:t>2</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itchFamily="18" charset="0"/>
                          <a:cs typeface="Times New Roman" pitchFamily="18" charset="0"/>
                        </a:rPr>
                        <a:t>ESP8266 </a:t>
                      </a:r>
                      <a:r>
                        <a:rPr lang="en-US" sz="1400" dirty="0" err="1" smtClean="0">
                          <a:latin typeface="Times New Roman" pitchFamily="18" charset="0"/>
                          <a:cs typeface="Times New Roman" pitchFamily="18" charset="0"/>
                        </a:rPr>
                        <a:t>NodeMCU</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smtClean="0">
                          <a:latin typeface="Times New Roman" pitchFamily="18" charset="0"/>
                          <a:cs typeface="Times New Roman" pitchFamily="18" charset="0"/>
                        </a:rPr>
                        <a:t>7,000 Kyats</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itchFamily="18" charset="0"/>
                          <a:cs typeface="Times New Roman" pitchFamily="18" charset="0"/>
                        </a:rPr>
                        <a:t>1</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smtClean="0">
                          <a:latin typeface="Times New Roman" pitchFamily="18" charset="0"/>
                          <a:cs typeface="Times New Roman" pitchFamily="18" charset="0"/>
                        </a:rPr>
                        <a:t>7,000 Kyats</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latin typeface="Times New Roman" pitchFamily="18" charset="0"/>
                          <a:cs typeface="Times New Roman" pitchFamily="18" charset="0"/>
                        </a:rPr>
                        <a:t>3</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itchFamily="18" charset="0"/>
                          <a:cs typeface="Times New Roman" pitchFamily="18" charset="0"/>
                        </a:rPr>
                        <a:t>Breadboard</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smtClean="0">
                          <a:latin typeface="Times New Roman" pitchFamily="18" charset="0"/>
                          <a:cs typeface="Times New Roman" pitchFamily="18" charset="0"/>
                        </a:rPr>
                        <a:t>2,500</a:t>
                      </a:r>
                      <a:r>
                        <a:rPr lang="en-US" sz="1400" baseline="0" dirty="0" smtClean="0">
                          <a:latin typeface="Times New Roman" pitchFamily="18" charset="0"/>
                          <a:cs typeface="Times New Roman" pitchFamily="18" charset="0"/>
                        </a:rPr>
                        <a:t> Kyats</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itchFamily="18" charset="0"/>
                          <a:cs typeface="Times New Roman" pitchFamily="18" charset="0"/>
                        </a:rPr>
                        <a:t>1</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smtClean="0">
                          <a:latin typeface="Times New Roman" pitchFamily="18" charset="0"/>
                          <a:cs typeface="Times New Roman" pitchFamily="18" charset="0"/>
                        </a:rPr>
                        <a:t>2,500 Kyats</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latin typeface="Times New Roman" pitchFamily="18" charset="0"/>
                          <a:cs typeface="Times New Roman" pitchFamily="18" charset="0"/>
                        </a:rPr>
                        <a:t>4</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itchFamily="18" charset="0"/>
                          <a:cs typeface="Times New Roman" pitchFamily="18" charset="0"/>
                        </a:rPr>
                        <a:t>M-M Jumper Wires</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smtClean="0">
                          <a:latin typeface="Times New Roman" pitchFamily="18" charset="0"/>
                          <a:cs typeface="Times New Roman" pitchFamily="18" charset="0"/>
                        </a:rPr>
                        <a:t>1,000 Kyats</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itchFamily="18" charset="0"/>
                          <a:cs typeface="Times New Roman" pitchFamily="18" charset="0"/>
                        </a:rPr>
                        <a:t>1</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smtClean="0">
                          <a:latin typeface="Times New Roman" pitchFamily="18" charset="0"/>
                          <a:cs typeface="Times New Roman" pitchFamily="18" charset="0"/>
                        </a:rPr>
                        <a:t>1,000 Kyats</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latin typeface="Times New Roman" pitchFamily="18" charset="0"/>
                          <a:cs typeface="Times New Roman" pitchFamily="18" charset="0"/>
                        </a:rPr>
                        <a:t>5</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itchFamily="18" charset="0"/>
                          <a:cs typeface="Times New Roman" pitchFamily="18" charset="0"/>
                        </a:rPr>
                        <a:t>Push</a:t>
                      </a:r>
                      <a:r>
                        <a:rPr lang="en-US" sz="1400" baseline="0" dirty="0" smtClean="0">
                          <a:latin typeface="Times New Roman" pitchFamily="18" charset="0"/>
                          <a:cs typeface="Times New Roman" pitchFamily="18" charset="0"/>
                        </a:rPr>
                        <a:t> button</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smtClean="0">
                          <a:latin typeface="Times New Roman" pitchFamily="18" charset="0"/>
                          <a:cs typeface="Times New Roman" pitchFamily="18" charset="0"/>
                        </a:rPr>
                        <a:t>30 Kyats</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itchFamily="18" charset="0"/>
                          <a:cs typeface="Times New Roman" pitchFamily="18" charset="0"/>
                        </a:rPr>
                        <a:t>1 </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smtClean="0">
                          <a:latin typeface="Times New Roman" pitchFamily="18" charset="0"/>
                          <a:cs typeface="Times New Roman" pitchFamily="18" charset="0"/>
                        </a:rPr>
                        <a:t>30 Kyats</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latin typeface="Times New Roman" pitchFamily="18" charset="0"/>
                          <a:cs typeface="Times New Roman" pitchFamily="18" charset="0"/>
                        </a:rPr>
                        <a:t>6</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itchFamily="18" charset="0"/>
                          <a:cs typeface="Times New Roman" pitchFamily="18" charset="0"/>
                        </a:rPr>
                        <a:t>10K resistor</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smtClean="0">
                          <a:latin typeface="Times New Roman" pitchFamily="18" charset="0"/>
                          <a:cs typeface="Times New Roman" pitchFamily="18" charset="0"/>
                        </a:rPr>
                        <a:t>10 Kyats</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itchFamily="18" charset="0"/>
                          <a:cs typeface="Times New Roman" pitchFamily="18" charset="0"/>
                        </a:rPr>
                        <a:t>1 </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smtClean="0">
                          <a:latin typeface="Times New Roman" pitchFamily="18" charset="0"/>
                          <a:cs typeface="Times New Roman" pitchFamily="18" charset="0"/>
                        </a:rPr>
                        <a:t>10 Kyats</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latin typeface="Times New Roman" pitchFamily="18" charset="0"/>
                          <a:cs typeface="Times New Roman" pitchFamily="18" charset="0"/>
                        </a:rPr>
                        <a:t>7</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itchFamily="18" charset="0"/>
                          <a:cs typeface="Times New Roman" pitchFamily="18" charset="0"/>
                        </a:rPr>
                        <a:t>Push Button </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smtClean="0">
                          <a:latin typeface="Times New Roman" pitchFamily="18" charset="0"/>
                          <a:cs typeface="Times New Roman" pitchFamily="18" charset="0"/>
                        </a:rPr>
                        <a:t>60 Kyats</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itchFamily="18" charset="0"/>
                          <a:cs typeface="Times New Roman" pitchFamily="18" charset="0"/>
                        </a:rPr>
                        <a:t>1</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smtClean="0">
                          <a:latin typeface="Times New Roman" pitchFamily="18" charset="0"/>
                          <a:cs typeface="Times New Roman" pitchFamily="18" charset="0"/>
                        </a:rPr>
                        <a:t>60</a:t>
                      </a:r>
                      <a:r>
                        <a:rPr lang="en-US" sz="1400" baseline="0" dirty="0" smtClean="0">
                          <a:latin typeface="Times New Roman" pitchFamily="18" charset="0"/>
                          <a:cs typeface="Times New Roman" pitchFamily="18" charset="0"/>
                        </a:rPr>
                        <a:t> Kyats</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itchFamily="18" charset="0"/>
                          <a:cs typeface="Times New Roman" pitchFamily="18" charset="0"/>
                        </a:rPr>
                        <a:t>Total</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400" dirty="0" smtClean="0">
                          <a:latin typeface="Times New Roman" pitchFamily="18" charset="0"/>
                          <a:cs typeface="Times New Roman" pitchFamily="18" charset="0"/>
                        </a:rPr>
                        <a:t>80600 Kyats</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33331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p>
            <a:r>
              <a:rPr lang="en-US" b="1" dirty="0" smtClean="0">
                <a:latin typeface="Times New Roman" pitchFamily="18" charset="0"/>
                <a:cs typeface="Times New Roman" pitchFamily="18" charset="0"/>
              </a:rPr>
              <a:t>System Requirements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marL="118872" indent="0">
              <a:buNone/>
            </a:pPr>
            <a:r>
              <a:rPr lang="en-US" sz="2100" b="1" dirty="0" smtClean="0">
                <a:latin typeface="Times New Roman" pitchFamily="18" charset="0"/>
                <a:cs typeface="Times New Roman" pitchFamily="18" charset="0"/>
              </a:rPr>
              <a:t>Software</a:t>
            </a:r>
          </a:p>
          <a:p>
            <a:pPr marL="461772" indent="-342900">
              <a:buFont typeface="Wingdings" pitchFamily="2" charset="2"/>
              <a:buChar char="q"/>
            </a:pPr>
            <a:r>
              <a:rPr lang="en-US" sz="2100" b="0" dirty="0" smtClean="0">
                <a:latin typeface="Times New Roman" pitchFamily="18" charset="0"/>
                <a:cs typeface="Times New Roman" pitchFamily="18" charset="0"/>
              </a:rPr>
              <a:t>Python </a:t>
            </a:r>
          </a:p>
          <a:p>
            <a:pPr marL="461772" indent="-342900">
              <a:buFont typeface="Wingdings" pitchFamily="2" charset="2"/>
              <a:buChar char="q"/>
            </a:pPr>
            <a:endParaRPr lang="en-US" sz="2100" b="0" dirty="0" smtClean="0">
              <a:latin typeface="Times New Roman" pitchFamily="18" charset="0"/>
              <a:cs typeface="Times New Roman" pitchFamily="18" charset="0"/>
            </a:endParaRPr>
          </a:p>
          <a:p>
            <a:pPr marL="461772" indent="-342900">
              <a:buFont typeface="Wingdings" pitchFamily="2" charset="2"/>
              <a:buChar char="q"/>
            </a:pPr>
            <a:r>
              <a:rPr lang="en-US" sz="2100" b="0" dirty="0" smtClean="0">
                <a:latin typeface="Times New Roman" pitchFamily="18" charset="0"/>
                <a:cs typeface="Times New Roman" pitchFamily="18" charset="0"/>
              </a:rPr>
              <a:t>Text Editor</a:t>
            </a:r>
          </a:p>
          <a:p>
            <a:pPr marL="461772" indent="-342900">
              <a:buFont typeface="Wingdings" pitchFamily="2" charset="2"/>
              <a:buChar char="q"/>
            </a:pPr>
            <a:endParaRPr lang="en-US" sz="2100" b="0" dirty="0" smtClean="0">
              <a:latin typeface="Times New Roman" pitchFamily="18" charset="0"/>
              <a:cs typeface="Times New Roman" pitchFamily="18" charset="0"/>
            </a:endParaRPr>
          </a:p>
          <a:p>
            <a:pPr marL="461772" indent="-342900">
              <a:buFont typeface="Wingdings" pitchFamily="2" charset="2"/>
              <a:buChar char="q"/>
            </a:pPr>
            <a:r>
              <a:rPr lang="en-US" sz="2100" b="0" dirty="0" smtClean="0">
                <a:latin typeface="Times New Roman" pitchFamily="18" charset="0"/>
                <a:cs typeface="Times New Roman" pitchFamily="18" charset="0"/>
              </a:rPr>
              <a:t>Putty</a:t>
            </a:r>
          </a:p>
          <a:p>
            <a:pPr marL="461772" indent="-342900">
              <a:buFont typeface="Wingdings" pitchFamily="2" charset="2"/>
              <a:buChar char="q"/>
            </a:pPr>
            <a:endParaRPr lang="en-US" sz="2100" b="0" dirty="0">
              <a:latin typeface="Times New Roman" pitchFamily="18" charset="0"/>
              <a:cs typeface="Times New Roman" pitchFamily="18" charset="0"/>
            </a:endParaRPr>
          </a:p>
          <a:p>
            <a:pPr marL="461772" indent="-342900">
              <a:buFont typeface="Wingdings" pitchFamily="2" charset="2"/>
              <a:buChar char="q"/>
            </a:pPr>
            <a:r>
              <a:rPr lang="en-US" sz="2100" b="0" dirty="0" smtClean="0">
                <a:latin typeface="Times New Roman" pitchFamily="18" charset="0"/>
                <a:cs typeface="Times New Roman" pitchFamily="18" charset="0"/>
              </a:rPr>
              <a:t> Mosquito Broker</a:t>
            </a:r>
          </a:p>
          <a:p>
            <a:pPr marL="461772" indent="-342900">
              <a:buFont typeface="Wingdings" pitchFamily="2" charset="2"/>
              <a:buChar char="q"/>
            </a:pPr>
            <a:endParaRPr lang="en-US" sz="2100" b="0" dirty="0">
              <a:latin typeface="Times New Roman" pitchFamily="18" charset="0"/>
              <a:cs typeface="Times New Roman" pitchFamily="18" charset="0"/>
            </a:endParaRPr>
          </a:p>
          <a:p>
            <a:pPr marL="461772" indent="-342900">
              <a:buFont typeface="Wingdings" pitchFamily="2" charset="2"/>
              <a:buChar char="q"/>
            </a:pPr>
            <a:r>
              <a:rPr lang="en-US" sz="2100" b="0" dirty="0" smtClean="0">
                <a:latin typeface="Times New Roman" pitchFamily="18" charset="0"/>
                <a:cs typeface="Times New Roman" pitchFamily="18" charset="0"/>
              </a:rPr>
              <a:t> </a:t>
            </a:r>
            <a:r>
              <a:rPr lang="en-US" sz="2100" dirty="0" smtClean="0">
                <a:latin typeface="Times New Roman" pitchFamily="18" charset="0"/>
                <a:cs typeface="Times New Roman" pitchFamily="18" charset="0"/>
              </a:rPr>
              <a:t>Node-Red</a:t>
            </a:r>
            <a:endParaRPr lang="en-US" sz="2100" b="0" dirty="0" smtClean="0">
              <a:latin typeface="Times New Roman" pitchFamily="18" charset="0"/>
              <a:cs typeface="Times New Roman" pitchFamily="18" charset="0"/>
            </a:endParaRPr>
          </a:p>
          <a:p>
            <a:pPr marL="461772">
              <a:buFont typeface="Wingdings" pitchFamily="2" charset="2"/>
              <a:buChar char="q"/>
            </a:pPr>
            <a:endParaRPr lang="en-US" sz="21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460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116632"/>
            <a:ext cx="8229600" cy="1251062"/>
          </a:xfrm>
        </p:spPr>
        <p:txBody>
          <a:bodyPr/>
          <a:lstStyle/>
          <a:p>
            <a:r>
              <a:rPr lang="en-US" b="1" dirty="0" smtClean="0">
                <a:latin typeface="Times New Roman" pitchFamily="18" charset="0"/>
                <a:cs typeface="Times New Roman" pitchFamily="18" charset="0"/>
              </a:rPr>
              <a:t>Flow Chart(MQTT) </a:t>
            </a:r>
            <a:endParaRPr lang="en-US" b="1" dirty="0">
              <a:latin typeface="Times New Roman" pitchFamily="18" charset="0"/>
              <a:cs typeface="Times New Roman" pitchFamily="18" charset="0"/>
            </a:endParaRPr>
          </a:p>
        </p:txBody>
      </p:sp>
      <p:sp>
        <p:nvSpPr>
          <p:cNvPr id="3" name="Rounded Rectangle 2"/>
          <p:cNvSpPr/>
          <p:nvPr/>
        </p:nvSpPr>
        <p:spPr>
          <a:xfrm>
            <a:off x="4355976" y="1257253"/>
            <a:ext cx="720080"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ysClr val="windowText" lastClr="000000"/>
                </a:solidFill>
                <a:latin typeface="Times New Roman" pitchFamily="18" charset="0"/>
                <a:cs typeface="Times New Roman" pitchFamily="18" charset="0"/>
              </a:rPr>
              <a:t>Start</a:t>
            </a:r>
            <a:endParaRPr lang="en-US" sz="1200" dirty="0">
              <a:solidFill>
                <a:sysClr val="windowText" lastClr="000000"/>
              </a:solidFill>
              <a:latin typeface="Times New Roman" pitchFamily="18" charset="0"/>
              <a:cs typeface="Times New Roman" pitchFamily="18" charset="0"/>
            </a:endParaRPr>
          </a:p>
        </p:txBody>
      </p:sp>
      <p:sp>
        <p:nvSpPr>
          <p:cNvPr id="4" name="Rectangle 3"/>
          <p:cNvSpPr/>
          <p:nvPr/>
        </p:nvSpPr>
        <p:spPr>
          <a:xfrm>
            <a:off x="3959932" y="1844824"/>
            <a:ext cx="1512168"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Times New Roman" pitchFamily="18" charset="0"/>
                <a:cs typeface="Times New Roman" pitchFamily="18" charset="0"/>
              </a:rPr>
              <a:t>Attached temp and humidity sensor</a:t>
            </a:r>
            <a:endParaRPr lang="en-US" sz="1050" dirty="0">
              <a:solidFill>
                <a:schemeClr val="tx1"/>
              </a:solidFill>
              <a:latin typeface="Times New Roman" pitchFamily="18" charset="0"/>
              <a:cs typeface="Times New Roman" pitchFamily="18" charset="0"/>
            </a:endParaRPr>
          </a:p>
        </p:txBody>
      </p:sp>
      <p:sp>
        <p:nvSpPr>
          <p:cNvPr id="6" name="Rectangle 5"/>
          <p:cNvSpPr/>
          <p:nvPr/>
        </p:nvSpPr>
        <p:spPr>
          <a:xfrm>
            <a:off x="3869922" y="2348880"/>
            <a:ext cx="169218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Times New Roman" pitchFamily="18" charset="0"/>
                <a:cs typeface="Times New Roman" pitchFamily="18" charset="0"/>
              </a:rPr>
              <a:t>Raspberry pi 3b+</a:t>
            </a:r>
            <a:endParaRPr lang="en-US" sz="1050" dirty="0">
              <a:solidFill>
                <a:schemeClr val="tx1"/>
              </a:solidFill>
              <a:latin typeface="Times New Roman" pitchFamily="18" charset="0"/>
              <a:cs typeface="Times New Roman" pitchFamily="18" charset="0"/>
            </a:endParaRPr>
          </a:p>
        </p:txBody>
      </p:sp>
      <p:sp>
        <p:nvSpPr>
          <p:cNvPr id="24" name="Rectangle 23"/>
          <p:cNvSpPr/>
          <p:nvPr/>
        </p:nvSpPr>
        <p:spPr>
          <a:xfrm>
            <a:off x="3869922" y="2924944"/>
            <a:ext cx="169218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Times New Roman" pitchFamily="18" charset="0"/>
                <a:cs typeface="Times New Roman" pitchFamily="18" charset="0"/>
              </a:rPr>
              <a:t>Publish data to broker</a:t>
            </a:r>
            <a:endParaRPr lang="en-US" sz="1050" dirty="0">
              <a:solidFill>
                <a:schemeClr val="tx1"/>
              </a:solidFill>
              <a:latin typeface="Times New Roman" pitchFamily="18" charset="0"/>
              <a:cs typeface="Times New Roman" pitchFamily="18" charset="0"/>
            </a:endParaRPr>
          </a:p>
        </p:txBody>
      </p:sp>
      <p:sp>
        <p:nvSpPr>
          <p:cNvPr id="7" name="Rectangle 6"/>
          <p:cNvSpPr/>
          <p:nvPr/>
        </p:nvSpPr>
        <p:spPr>
          <a:xfrm>
            <a:off x="1151620" y="3573016"/>
            <a:ext cx="7128792" cy="18002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447764" y="3717032"/>
            <a:ext cx="169218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Times New Roman" pitchFamily="18" charset="0"/>
                <a:cs typeface="Times New Roman" pitchFamily="18" charset="0"/>
              </a:rPr>
              <a:t>Humidity data</a:t>
            </a:r>
            <a:endParaRPr lang="en-US" sz="1050" dirty="0">
              <a:solidFill>
                <a:schemeClr val="tx1"/>
              </a:solidFill>
              <a:latin typeface="Times New Roman" pitchFamily="18" charset="0"/>
              <a:cs typeface="Times New Roman" pitchFamily="18" charset="0"/>
            </a:endParaRPr>
          </a:p>
        </p:txBody>
      </p:sp>
      <p:sp>
        <p:nvSpPr>
          <p:cNvPr id="28" name="Rectangle 27"/>
          <p:cNvSpPr/>
          <p:nvPr/>
        </p:nvSpPr>
        <p:spPr>
          <a:xfrm>
            <a:off x="5220072" y="3717032"/>
            <a:ext cx="169218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Times New Roman" pitchFamily="18" charset="0"/>
                <a:cs typeface="Times New Roman" pitchFamily="18" charset="0"/>
              </a:rPr>
              <a:t>Temperature data</a:t>
            </a:r>
            <a:endParaRPr lang="en-US" sz="1050" dirty="0">
              <a:solidFill>
                <a:schemeClr val="tx1"/>
              </a:solidFill>
              <a:latin typeface="Times New Roman" pitchFamily="18" charset="0"/>
              <a:cs typeface="Times New Roman" pitchFamily="18" charset="0"/>
            </a:endParaRPr>
          </a:p>
        </p:txBody>
      </p:sp>
      <p:sp>
        <p:nvSpPr>
          <p:cNvPr id="8" name="Diamond 7"/>
          <p:cNvSpPr/>
          <p:nvPr/>
        </p:nvSpPr>
        <p:spPr>
          <a:xfrm>
            <a:off x="3779912" y="4365104"/>
            <a:ext cx="1872208" cy="93610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Times New Roman" pitchFamily="18" charset="0"/>
                <a:cs typeface="Times New Roman" pitchFamily="18" charset="0"/>
              </a:rPr>
              <a:t>Humidity data and Temperature data ?</a:t>
            </a:r>
            <a:endParaRPr lang="en-US" sz="1050" dirty="0">
              <a:solidFill>
                <a:schemeClr val="tx1"/>
              </a:solidFill>
              <a:latin typeface="Times New Roman" pitchFamily="18" charset="0"/>
              <a:cs typeface="Times New Roman" pitchFamily="18" charset="0"/>
            </a:endParaRPr>
          </a:p>
        </p:txBody>
      </p:sp>
      <p:sp>
        <p:nvSpPr>
          <p:cNvPr id="29" name="Diamond 28"/>
          <p:cNvSpPr/>
          <p:nvPr/>
        </p:nvSpPr>
        <p:spPr>
          <a:xfrm>
            <a:off x="6228184" y="4365104"/>
            <a:ext cx="1872208" cy="93610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Times New Roman" pitchFamily="18" charset="0"/>
                <a:cs typeface="Times New Roman" pitchFamily="18" charset="0"/>
              </a:rPr>
              <a:t>Temperature data ?</a:t>
            </a:r>
            <a:endParaRPr lang="en-US" sz="1050" dirty="0">
              <a:solidFill>
                <a:schemeClr val="tx1"/>
              </a:solidFill>
              <a:latin typeface="Times New Roman" pitchFamily="18" charset="0"/>
              <a:cs typeface="Times New Roman" pitchFamily="18" charset="0"/>
            </a:endParaRPr>
          </a:p>
        </p:txBody>
      </p:sp>
      <p:sp>
        <p:nvSpPr>
          <p:cNvPr id="30" name="Diamond 29"/>
          <p:cNvSpPr/>
          <p:nvPr/>
        </p:nvSpPr>
        <p:spPr>
          <a:xfrm>
            <a:off x="1335431" y="4365104"/>
            <a:ext cx="1872208" cy="93610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Times New Roman" pitchFamily="18" charset="0"/>
                <a:cs typeface="Times New Roman" pitchFamily="18" charset="0"/>
              </a:rPr>
              <a:t>Humidity data ?</a:t>
            </a:r>
            <a:endParaRPr lang="en-US" sz="1050" dirty="0">
              <a:solidFill>
                <a:schemeClr val="tx1"/>
              </a:solidFill>
              <a:latin typeface="Times New Roman" pitchFamily="18" charset="0"/>
              <a:cs typeface="Times New Roman" pitchFamily="18" charset="0"/>
            </a:endParaRPr>
          </a:p>
        </p:txBody>
      </p:sp>
      <p:sp>
        <p:nvSpPr>
          <p:cNvPr id="31" name="Rectangle 30"/>
          <p:cNvSpPr/>
          <p:nvPr/>
        </p:nvSpPr>
        <p:spPr>
          <a:xfrm>
            <a:off x="6318194" y="5589240"/>
            <a:ext cx="1692188"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Times New Roman" pitchFamily="18" charset="0"/>
                <a:cs typeface="Times New Roman" pitchFamily="18" charset="0"/>
              </a:rPr>
              <a:t>User who subscribe Temperature data only</a:t>
            </a:r>
            <a:endParaRPr lang="en-US" sz="1050" dirty="0">
              <a:solidFill>
                <a:schemeClr val="tx1"/>
              </a:solidFill>
              <a:latin typeface="Times New Roman" pitchFamily="18" charset="0"/>
              <a:cs typeface="Times New Roman" pitchFamily="18" charset="0"/>
            </a:endParaRPr>
          </a:p>
        </p:txBody>
      </p:sp>
      <p:sp>
        <p:nvSpPr>
          <p:cNvPr id="33" name="Rectangle 32"/>
          <p:cNvSpPr/>
          <p:nvPr/>
        </p:nvSpPr>
        <p:spPr>
          <a:xfrm>
            <a:off x="3869922" y="5589240"/>
            <a:ext cx="1692188"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Times New Roman" pitchFamily="18" charset="0"/>
                <a:cs typeface="Times New Roman" pitchFamily="18" charset="0"/>
              </a:rPr>
              <a:t>User who subscribe Temperature data and Humidity data.</a:t>
            </a:r>
            <a:endParaRPr lang="en-US" sz="1050" dirty="0">
              <a:solidFill>
                <a:schemeClr val="tx1"/>
              </a:solidFill>
              <a:latin typeface="Times New Roman" pitchFamily="18" charset="0"/>
              <a:cs typeface="Times New Roman" pitchFamily="18" charset="0"/>
            </a:endParaRPr>
          </a:p>
        </p:txBody>
      </p:sp>
      <p:sp>
        <p:nvSpPr>
          <p:cNvPr id="34" name="Rectangle 33"/>
          <p:cNvSpPr/>
          <p:nvPr/>
        </p:nvSpPr>
        <p:spPr>
          <a:xfrm>
            <a:off x="1425441" y="5589240"/>
            <a:ext cx="1692188"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Times New Roman" pitchFamily="18" charset="0"/>
                <a:cs typeface="Times New Roman" pitchFamily="18" charset="0"/>
              </a:rPr>
              <a:t>User who subscribe Humidity data only</a:t>
            </a:r>
            <a:endParaRPr lang="en-US" sz="1050" dirty="0">
              <a:solidFill>
                <a:schemeClr val="tx1"/>
              </a:solidFill>
              <a:latin typeface="Times New Roman" pitchFamily="18" charset="0"/>
              <a:cs typeface="Times New Roman" pitchFamily="18" charset="0"/>
            </a:endParaRPr>
          </a:p>
        </p:txBody>
      </p:sp>
      <p:sp>
        <p:nvSpPr>
          <p:cNvPr id="35" name="Rounded Rectangle 34"/>
          <p:cNvSpPr/>
          <p:nvPr/>
        </p:nvSpPr>
        <p:spPr>
          <a:xfrm>
            <a:off x="4355976" y="6494989"/>
            <a:ext cx="720080"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ysClr val="windowText" lastClr="000000"/>
                </a:solidFill>
                <a:latin typeface="Times New Roman" pitchFamily="18" charset="0"/>
                <a:cs typeface="Times New Roman" pitchFamily="18" charset="0"/>
              </a:rPr>
              <a:t>End</a:t>
            </a:r>
            <a:endParaRPr lang="en-US" sz="1200" dirty="0">
              <a:solidFill>
                <a:sysClr val="windowText" lastClr="000000"/>
              </a:solidFill>
              <a:latin typeface="Times New Roman" pitchFamily="18" charset="0"/>
              <a:cs typeface="Times New Roman" pitchFamily="18" charset="0"/>
            </a:endParaRPr>
          </a:p>
        </p:txBody>
      </p:sp>
      <p:sp>
        <p:nvSpPr>
          <p:cNvPr id="9" name="TextBox 8"/>
          <p:cNvSpPr txBox="1"/>
          <p:nvPr/>
        </p:nvSpPr>
        <p:spPr>
          <a:xfrm>
            <a:off x="7226810" y="3200578"/>
            <a:ext cx="558166" cy="253916"/>
          </a:xfrm>
          <a:prstGeom prst="rect">
            <a:avLst/>
          </a:prstGeom>
          <a:noFill/>
        </p:spPr>
        <p:txBody>
          <a:bodyPr wrap="none" rtlCol="0">
            <a:spAutoFit/>
          </a:bodyPr>
          <a:lstStyle/>
          <a:p>
            <a:r>
              <a:rPr lang="en-US" sz="1050" dirty="0" smtClean="0">
                <a:latin typeface="Times New Roman" pitchFamily="18" charset="0"/>
                <a:cs typeface="Times New Roman" pitchFamily="18" charset="0"/>
              </a:rPr>
              <a:t>Broker</a:t>
            </a:r>
            <a:endParaRPr lang="en-US" sz="1050" dirty="0">
              <a:latin typeface="Times New Roman" pitchFamily="18" charset="0"/>
              <a:cs typeface="Times New Roman" pitchFamily="18" charset="0"/>
            </a:endParaRPr>
          </a:p>
        </p:txBody>
      </p:sp>
      <p:cxnSp>
        <p:nvCxnSpPr>
          <p:cNvPr id="11" name="Straight Arrow Connector 10"/>
          <p:cNvCxnSpPr>
            <a:stCxn id="3" idx="2"/>
            <a:endCxn id="4" idx="0"/>
          </p:cNvCxnSpPr>
          <p:nvPr/>
        </p:nvCxnSpPr>
        <p:spPr>
          <a:xfrm>
            <a:off x="4716016" y="1617293"/>
            <a:ext cx="0" cy="2275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2"/>
            <a:endCxn id="6" idx="0"/>
          </p:cNvCxnSpPr>
          <p:nvPr/>
        </p:nvCxnSpPr>
        <p:spPr>
          <a:xfrm>
            <a:off x="4716016" y="2204864"/>
            <a:ext cx="0" cy="1440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a:endCxn id="24" idx="0"/>
          </p:cNvCxnSpPr>
          <p:nvPr/>
        </p:nvCxnSpPr>
        <p:spPr>
          <a:xfrm>
            <a:off x="4716016" y="2780928"/>
            <a:ext cx="0" cy="1440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4" idx="2"/>
            <a:endCxn id="7" idx="0"/>
          </p:cNvCxnSpPr>
          <p:nvPr/>
        </p:nvCxnSpPr>
        <p:spPr>
          <a:xfrm>
            <a:off x="4716016" y="3356992"/>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293858" y="3573016"/>
            <a:ext cx="27723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28" idx="0"/>
          </p:cNvCxnSpPr>
          <p:nvPr/>
        </p:nvCxnSpPr>
        <p:spPr>
          <a:xfrm>
            <a:off x="6066166" y="3573016"/>
            <a:ext cx="0" cy="1440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25" idx="0"/>
          </p:cNvCxnSpPr>
          <p:nvPr/>
        </p:nvCxnSpPr>
        <p:spPr>
          <a:xfrm>
            <a:off x="3293858" y="3573016"/>
            <a:ext cx="0" cy="1440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5" idx="3"/>
            <a:endCxn id="28" idx="1"/>
          </p:cNvCxnSpPr>
          <p:nvPr/>
        </p:nvCxnSpPr>
        <p:spPr>
          <a:xfrm>
            <a:off x="4139952" y="3933056"/>
            <a:ext cx="1080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8" idx="0"/>
          </p:cNvCxnSpPr>
          <p:nvPr/>
        </p:nvCxnSpPr>
        <p:spPr>
          <a:xfrm>
            <a:off x="4716016" y="3933056"/>
            <a:ext cx="0" cy="4320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25" idx="1"/>
            <a:endCxn id="30" idx="0"/>
          </p:cNvCxnSpPr>
          <p:nvPr/>
        </p:nvCxnSpPr>
        <p:spPr>
          <a:xfrm rot="10800000" flipV="1">
            <a:off x="2271536" y="3933056"/>
            <a:ext cx="176229" cy="43204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28" idx="3"/>
            <a:endCxn id="29" idx="0"/>
          </p:cNvCxnSpPr>
          <p:nvPr/>
        </p:nvCxnSpPr>
        <p:spPr>
          <a:xfrm>
            <a:off x="6912260" y="3933056"/>
            <a:ext cx="252028" cy="43204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30" idx="2"/>
            <a:endCxn id="34" idx="0"/>
          </p:cNvCxnSpPr>
          <p:nvPr/>
        </p:nvCxnSpPr>
        <p:spPr>
          <a:xfrm>
            <a:off x="2271535" y="5301208"/>
            <a:ext cx="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8" idx="2"/>
            <a:endCxn id="33" idx="0"/>
          </p:cNvCxnSpPr>
          <p:nvPr/>
        </p:nvCxnSpPr>
        <p:spPr>
          <a:xfrm>
            <a:off x="4716016" y="5301208"/>
            <a:ext cx="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9" idx="2"/>
            <a:endCxn id="31" idx="0"/>
          </p:cNvCxnSpPr>
          <p:nvPr/>
        </p:nvCxnSpPr>
        <p:spPr>
          <a:xfrm>
            <a:off x="7164288" y="5301208"/>
            <a:ext cx="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271535" y="6309320"/>
            <a:ext cx="4892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34" idx="2"/>
          </p:cNvCxnSpPr>
          <p:nvPr/>
        </p:nvCxnSpPr>
        <p:spPr>
          <a:xfrm>
            <a:off x="2271535" y="6165304"/>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33" idx="2"/>
            <a:endCxn id="35" idx="0"/>
          </p:cNvCxnSpPr>
          <p:nvPr/>
        </p:nvCxnSpPr>
        <p:spPr>
          <a:xfrm>
            <a:off x="4716016" y="6165304"/>
            <a:ext cx="0" cy="3296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31" idx="2"/>
          </p:cNvCxnSpPr>
          <p:nvPr/>
        </p:nvCxnSpPr>
        <p:spPr>
          <a:xfrm>
            <a:off x="7164288" y="6165304"/>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665076" y="5335324"/>
            <a:ext cx="386644" cy="253916"/>
          </a:xfrm>
          <a:prstGeom prst="rect">
            <a:avLst/>
          </a:prstGeom>
          <a:noFill/>
        </p:spPr>
        <p:txBody>
          <a:bodyPr wrap="none" rtlCol="0">
            <a:spAutoFit/>
          </a:bodyPr>
          <a:lstStyle/>
          <a:p>
            <a:r>
              <a:rPr lang="en-US" sz="1050" dirty="0" smtClean="0"/>
              <a:t>Yes</a:t>
            </a:r>
            <a:endParaRPr lang="en-US" sz="1050" dirty="0"/>
          </a:p>
        </p:txBody>
      </p:sp>
      <p:sp>
        <p:nvSpPr>
          <p:cNvPr id="83" name="TextBox 82"/>
          <p:cNvSpPr txBox="1"/>
          <p:nvPr/>
        </p:nvSpPr>
        <p:spPr>
          <a:xfrm>
            <a:off x="4210472" y="5335324"/>
            <a:ext cx="386644" cy="253916"/>
          </a:xfrm>
          <a:prstGeom prst="rect">
            <a:avLst/>
          </a:prstGeom>
          <a:noFill/>
        </p:spPr>
        <p:txBody>
          <a:bodyPr wrap="none" rtlCol="0">
            <a:spAutoFit/>
          </a:bodyPr>
          <a:lstStyle/>
          <a:p>
            <a:r>
              <a:rPr lang="en-US" sz="1050" dirty="0" smtClean="0"/>
              <a:t>Yes</a:t>
            </a:r>
            <a:endParaRPr lang="en-US" sz="1050" dirty="0"/>
          </a:p>
        </p:txBody>
      </p:sp>
      <p:sp>
        <p:nvSpPr>
          <p:cNvPr id="84" name="TextBox 83"/>
          <p:cNvSpPr txBox="1"/>
          <p:nvPr/>
        </p:nvSpPr>
        <p:spPr>
          <a:xfrm>
            <a:off x="6718938" y="5335324"/>
            <a:ext cx="386644" cy="253916"/>
          </a:xfrm>
          <a:prstGeom prst="rect">
            <a:avLst/>
          </a:prstGeom>
          <a:noFill/>
        </p:spPr>
        <p:txBody>
          <a:bodyPr wrap="none" rtlCol="0">
            <a:spAutoFit/>
          </a:bodyPr>
          <a:lstStyle/>
          <a:p>
            <a:r>
              <a:rPr lang="en-US" sz="1050" dirty="0" smtClean="0"/>
              <a:t>Yes</a:t>
            </a:r>
            <a:endParaRPr lang="en-US" sz="1050" dirty="0"/>
          </a:p>
        </p:txBody>
      </p:sp>
    </p:spTree>
    <p:extLst>
      <p:ext uri="{BB962C8B-B14F-4D97-AF65-F5344CB8AC3E}">
        <p14:creationId xmlns:p14="http://schemas.microsoft.com/office/powerpoint/2010/main" val="285350383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1176</TotalTime>
  <Words>1444</Words>
  <Application>Microsoft Office PowerPoint</Application>
  <PresentationFormat>On-screen Show (4:3)</PresentationFormat>
  <Paragraphs>221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Times New Roman</vt:lpstr>
      <vt:lpstr>Trebuchet MS</vt:lpstr>
      <vt:lpstr>Wingdings</vt:lpstr>
      <vt:lpstr>Wingdings 3</vt:lpstr>
      <vt:lpstr>Facet</vt:lpstr>
      <vt:lpstr>TECHNOLOGICAL UNIVERSITY(THANLYIN) DEPARTMENT OF INFORMATION TECHNOLOGY   Data Logging With MQTT and HTTP</vt:lpstr>
      <vt:lpstr>Outlines of presentation</vt:lpstr>
      <vt:lpstr>Abstract</vt:lpstr>
      <vt:lpstr>Abstract</vt:lpstr>
      <vt:lpstr>Introduction</vt:lpstr>
      <vt:lpstr>Aim and Objectives</vt:lpstr>
      <vt:lpstr>System Requirements</vt:lpstr>
      <vt:lpstr>System Requirements</vt:lpstr>
      <vt:lpstr>Flow Chart(MQTT) </vt:lpstr>
      <vt:lpstr>Flow Chart(HTTP) </vt:lpstr>
      <vt:lpstr>Architecture (MQTT) </vt:lpstr>
      <vt:lpstr>MQTT</vt:lpstr>
      <vt:lpstr>Architecture (HTTP) </vt:lpstr>
      <vt:lpstr>HTTP</vt:lpstr>
      <vt:lpstr>Block Diagram(MQTT) </vt:lpstr>
      <vt:lpstr>Block Diagram(HTTP) </vt:lpstr>
      <vt:lpstr>HTTP  VS  MQTT</vt:lpstr>
      <vt:lpstr>HTTP  VS  MQTT</vt:lpstr>
      <vt:lpstr>System Overview</vt:lpstr>
      <vt:lpstr>Scope of Thesis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Automatic plant Watering System</dc:title>
  <dc:creator>DELL</dc:creator>
  <cp:lastModifiedBy>Windows User</cp:lastModifiedBy>
  <cp:revision>111</cp:revision>
  <dcterms:created xsi:type="dcterms:W3CDTF">2020-06-03T13:38:55Z</dcterms:created>
  <dcterms:modified xsi:type="dcterms:W3CDTF">2020-07-25T16:40:43Z</dcterms:modified>
</cp:coreProperties>
</file>