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30"/>
  </p:notesMasterIdLst>
  <p:sldIdLst>
    <p:sldId id="256" r:id="rId2"/>
    <p:sldId id="271" r:id="rId3"/>
    <p:sldId id="257" r:id="rId4"/>
    <p:sldId id="285" r:id="rId5"/>
    <p:sldId id="284" r:id="rId6"/>
    <p:sldId id="258" r:id="rId7"/>
    <p:sldId id="260" r:id="rId8"/>
    <p:sldId id="275" r:id="rId9"/>
    <p:sldId id="262" r:id="rId10"/>
    <p:sldId id="276" r:id="rId11"/>
    <p:sldId id="277" r:id="rId12"/>
    <p:sldId id="278" r:id="rId13"/>
    <p:sldId id="279" r:id="rId14"/>
    <p:sldId id="280" r:id="rId15"/>
    <p:sldId id="281" r:id="rId16"/>
    <p:sldId id="282" r:id="rId17"/>
    <p:sldId id="265" r:id="rId18"/>
    <p:sldId id="283" r:id="rId19"/>
    <p:sldId id="286" r:id="rId20"/>
    <p:sldId id="287" r:id="rId21"/>
    <p:sldId id="288" r:id="rId22"/>
    <p:sldId id="289" r:id="rId23"/>
    <p:sldId id="290" r:id="rId24"/>
    <p:sldId id="291" r:id="rId25"/>
    <p:sldId id="292" r:id="rId26"/>
    <p:sldId id="293" r:id="rId27"/>
    <p:sldId id="294" r:id="rId28"/>
    <p:sldId id="26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67" d="100"/>
          <a:sy n="67" d="100"/>
        </p:scale>
        <p:origin x="133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E35C2-95C0-49C4-8F2B-BD647936F413}" type="datetimeFigureOut">
              <a:rPr lang="en-US" smtClean="0"/>
              <a:t>8/15/2020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D3E5E-AD3C-4BF4-A242-8F2282682203}" type="slidenum">
              <a:rPr lang="en-US" smtClean="0"/>
              <a:t>‹#›</a:t>
            </a:fld>
            <a:endParaRPr lang="en-US"/>
          </a:p>
        </p:txBody>
      </p:sp>
    </p:spTree>
    <p:extLst>
      <p:ext uri="{BB962C8B-B14F-4D97-AF65-F5344CB8AC3E}">
        <p14:creationId xmlns:p14="http://schemas.microsoft.com/office/powerpoint/2010/main" val="410698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487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70776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8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83359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2096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351435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36118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405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58704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26481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691EC3-4185-4FDA-A3F9-D3A7E713EA2E}"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74899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691EC3-4185-4FDA-A3F9-D3A7E713EA2E}" type="datetimeFigureOut">
              <a:rPr lang="en-US" smtClean="0"/>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03702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691EC3-4185-4FDA-A3F9-D3A7E713EA2E}" type="datetimeFigureOut">
              <a:rPr lang="en-US" smtClean="0"/>
              <a:t>8/15/2020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21584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91EC3-4185-4FDA-A3F9-D3A7E713EA2E}" type="datetimeFigureOut">
              <a:rPr lang="en-US" smtClean="0"/>
              <a:t>8/15/2020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44119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691EC3-4185-4FDA-A3F9-D3A7E713EA2E}"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90352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691EC3-4185-4FDA-A3F9-D3A7E713EA2E}"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766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691EC3-4185-4FDA-A3F9-D3A7E713EA2E}" type="datetimeFigureOut">
              <a:rPr lang="en-US" smtClean="0"/>
              <a:t>8/15/2020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A5B4793-0A13-4164-958C-0CC10B210566}" type="slidenum">
              <a:rPr lang="en-US" smtClean="0"/>
              <a:t>‹#›</a:t>
            </a:fld>
            <a:endParaRPr lang="en-US"/>
          </a:p>
        </p:txBody>
      </p:sp>
    </p:spTree>
    <p:extLst>
      <p:ext uri="{BB962C8B-B14F-4D97-AF65-F5344CB8AC3E}">
        <p14:creationId xmlns:p14="http://schemas.microsoft.com/office/powerpoint/2010/main" val="1186020546"/>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8136904" cy="2808312"/>
          </a:xfrm>
        </p:spPr>
        <p:txBody>
          <a:bodyPr>
            <a:normAutofit fontScale="90000"/>
          </a:bodyPr>
          <a:lstStyle/>
          <a:p>
            <a:pPr algn="ctr"/>
            <a:r>
              <a:rPr lang="en-US" sz="3100" b="0" dirty="0">
                <a:solidFill>
                  <a:schemeClr val="tx1"/>
                </a:solidFill>
                <a:latin typeface="Times New Roman" pitchFamily="18" charset="0"/>
                <a:cs typeface="Times New Roman" pitchFamily="18" charset="0"/>
              </a:rPr>
              <a:t>TECHNOLOGICAL UNIVERSITY(THANLYIN)</a:t>
            </a:r>
            <a:br>
              <a:rPr lang="en-US" sz="3100" b="0" dirty="0">
                <a:solidFill>
                  <a:schemeClr val="tx1"/>
                </a:solidFill>
                <a:latin typeface="Times New Roman" pitchFamily="18" charset="0"/>
                <a:cs typeface="Times New Roman" pitchFamily="18" charset="0"/>
              </a:rPr>
            </a:br>
            <a:r>
              <a:rPr lang="en-US" sz="3100" b="0" dirty="0">
                <a:solidFill>
                  <a:schemeClr val="tx1"/>
                </a:solidFill>
                <a:latin typeface="Times New Roman" pitchFamily="18" charset="0"/>
                <a:cs typeface="Times New Roman" pitchFamily="18" charset="0"/>
              </a:rPr>
              <a:t>DEPARTMENT OF INFORMATION TECHNOLOGY</a:t>
            </a:r>
            <a:r>
              <a:rPr lang="en-US" b="0" dirty="0">
                <a:effectLst>
                  <a:outerShdw blurRad="38100" dist="38100" dir="2700000" algn="tl">
                    <a:srgbClr val="000000">
                      <a:alpha val="43137"/>
                    </a:srgbClr>
                  </a:outerShdw>
                </a:effectLst>
                <a:latin typeface="Times New Roman" pitchFamily="18" charset="0"/>
                <a:cs typeface="Times New Roman" pitchFamily="18" charset="0"/>
              </a:rPr>
              <a:t/>
            </a:r>
            <a:br>
              <a:rPr lang="en-US" b="0" dirty="0">
                <a:effectLst>
                  <a:outerShdw blurRad="38100" dist="38100" dir="2700000" algn="tl">
                    <a:srgbClr val="000000">
                      <a:alpha val="43137"/>
                    </a:srgbClr>
                  </a:outerShdw>
                </a:effectLst>
                <a:latin typeface="Times New Roman" pitchFamily="18" charset="0"/>
                <a:cs typeface="Times New Roman" pitchFamily="18" charset="0"/>
              </a:rPr>
            </a:br>
            <a:r>
              <a:rPr lang="en-US" sz="3200" b="1" dirty="0"/>
              <a:t> </a:t>
            </a:r>
            <a:r>
              <a:rPr lang="en-US" sz="3200" dirty="0"/>
              <a:t/>
            </a:r>
            <a:br>
              <a:rPr lang="en-US" sz="3200" dirty="0"/>
            </a:br>
            <a:r>
              <a:rPr lang="en-US" sz="3200" b="1" dirty="0">
                <a:latin typeface="Times New Roman" pitchFamily="18" charset="0"/>
                <a:cs typeface="Times New Roman" pitchFamily="18" charset="0"/>
              </a:rPr>
              <a:t>Data Logging With MQTT and HTTP</a:t>
            </a:r>
            <a:endParaRPr lang="en-US" sz="3100" b="1" dirty="0">
              <a:latin typeface="Times New Roman" pitchFamily="18" charset="0"/>
              <a:cs typeface="Times New Roman" pitchFamily="18" charset="0"/>
            </a:endParaRPr>
          </a:p>
        </p:txBody>
      </p:sp>
      <p:sp>
        <p:nvSpPr>
          <p:cNvPr id="3" name="Subtitle 2"/>
          <p:cNvSpPr>
            <a:spLocks noGrp="1"/>
          </p:cNvSpPr>
          <p:nvPr>
            <p:ph type="subTitle" idx="1"/>
          </p:nvPr>
        </p:nvSpPr>
        <p:spPr>
          <a:xfrm>
            <a:off x="395536" y="4725144"/>
            <a:ext cx="8653264" cy="1440160"/>
          </a:xfrm>
        </p:spPr>
        <p:txBody>
          <a:bodyPr>
            <a:normAutofit fontScale="70000" lnSpcReduction="20000"/>
          </a:bodyPr>
          <a:lstStyle/>
          <a:p>
            <a:pPr algn="r"/>
            <a:r>
              <a:rPr lang="en-US" sz="1800" dirty="0">
                <a:latin typeface="Times New Roman" pitchFamily="18" charset="0"/>
                <a:cs typeface="Times New Roman" pitchFamily="18" charset="0"/>
              </a:rPr>
              <a:t>Supervised By: </a:t>
            </a:r>
          </a:p>
          <a:p>
            <a:pPr algn="r"/>
            <a:r>
              <a:rPr lang="en-US" sz="1800" dirty="0" err="1">
                <a:latin typeface="Times New Roman" pitchFamily="18" charset="0"/>
                <a:cs typeface="Times New Roman" pitchFamily="18" charset="0"/>
              </a:rPr>
              <a:t>Daw</a:t>
            </a:r>
            <a:r>
              <a:rPr lang="en-US" sz="1800" dirty="0">
                <a:latin typeface="Times New Roman" pitchFamily="18" charset="0"/>
                <a:cs typeface="Times New Roman" pitchFamily="18" charset="0"/>
              </a:rPr>
              <a:t> Aye </a:t>
            </a:r>
            <a:r>
              <a:rPr lang="en-US" sz="1800" dirty="0" err="1">
                <a:latin typeface="Times New Roman" pitchFamily="18" charset="0"/>
                <a:cs typeface="Times New Roman" pitchFamily="18" charset="0"/>
              </a:rPr>
              <a:t>Kyi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Pyar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Shwe</a:t>
            </a:r>
            <a:endParaRPr lang="en-US" sz="1800" dirty="0">
              <a:latin typeface="Times New Roman" pitchFamily="18" charset="0"/>
              <a:cs typeface="Times New Roman" pitchFamily="18" charset="0"/>
            </a:endParaRPr>
          </a:p>
          <a:p>
            <a:pPr algn="r"/>
            <a:endParaRPr lang="en-US" sz="1800" dirty="0">
              <a:latin typeface="Times New Roman" pitchFamily="18" charset="0"/>
              <a:cs typeface="Times New Roman" pitchFamily="18" charset="0"/>
            </a:endParaRPr>
          </a:p>
          <a:p>
            <a:pPr algn="r"/>
            <a:r>
              <a:rPr lang="en-US" sz="1800" dirty="0">
                <a:latin typeface="Times New Roman" pitchFamily="18" charset="0"/>
                <a:cs typeface="Times New Roman" pitchFamily="18" charset="0"/>
              </a:rPr>
              <a:t>Presented By:</a:t>
            </a:r>
          </a:p>
          <a:p>
            <a:pPr algn="r"/>
            <a:r>
              <a:rPr lang="en-US" sz="1800" dirty="0">
                <a:latin typeface="Times New Roman" pitchFamily="18" charset="0"/>
                <a:cs typeface="Times New Roman" pitchFamily="18" charset="0"/>
              </a:rPr>
              <a:t>				Ma </a:t>
            </a:r>
            <a:r>
              <a:rPr lang="en-US" sz="1800" dirty="0" err="1">
                <a:latin typeface="Times New Roman" pitchFamily="18" charset="0"/>
                <a:cs typeface="Times New Roman" pitchFamily="18" charset="0"/>
              </a:rPr>
              <a:t>Khine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Zar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Thwe</a:t>
            </a:r>
            <a:r>
              <a:rPr lang="en-US" sz="1800" dirty="0">
                <a:latin typeface="Times New Roman" pitchFamily="18" charset="0"/>
                <a:cs typeface="Times New Roman" pitchFamily="18" charset="0"/>
              </a:rPr>
              <a:t> ( VI IT - 6 ) </a:t>
            </a:r>
          </a:p>
        </p:txBody>
      </p:sp>
    </p:spTree>
    <p:extLst>
      <p:ext uri="{BB962C8B-B14F-4D97-AF65-F5344CB8AC3E}">
        <p14:creationId xmlns:p14="http://schemas.microsoft.com/office/powerpoint/2010/main" val="54820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Flow Chart(HTTP) </a:t>
            </a:r>
          </a:p>
        </p:txBody>
      </p:sp>
      <p:sp>
        <p:nvSpPr>
          <p:cNvPr id="3" name="Rounded Rectangle 2"/>
          <p:cNvSpPr/>
          <p:nvPr/>
        </p:nvSpPr>
        <p:spPr>
          <a:xfrm>
            <a:off x="4355976" y="1257253"/>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Start</a:t>
            </a:r>
          </a:p>
        </p:txBody>
      </p:sp>
      <p:sp>
        <p:nvSpPr>
          <p:cNvPr id="4" name="Rectangle 3"/>
          <p:cNvSpPr/>
          <p:nvPr/>
        </p:nvSpPr>
        <p:spPr>
          <a:xfrm>
            <a:off x="3959932" y="1844824"/>
            <a:ext cx="1512168"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Attached temp and humidity sensor</a:t>
            </a:r>
          </a:p>
        </p:txBody>
      </p:sp>
      <p:sp>
        <p:nvSpPr>
          <p:cNvPr id="6" name="Rectangle 5"/>
          <p:cNvSpPr/>
          <p:nvPr/>
        </p:nvSpPr>
        <p:spPr>
          <a:xfrm>
            <a:off x="3869922" y="2564904"/>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Raspberry pi 3b+</a:t>
            </a:r>
          </a:p>
        </p:txBody>
      </p:sp>
      <p:sp>
        <p:nvSpPr>
          <p:cNvPr id="35" name="Rounded Rectangle 34"/>
          <p:cNvSpPr/>
          <p:nvPr/>
        </p:nvSpPr>
        <p:spPr>
          <a:xfrm>
            <a:off x="4355976" y="5301208"/>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End</a:t>
            </a:r>
          </a:p>
        </p:txBody>
      </p:sp>
      <p:cxnSp>
        <p:nvCxnSpPr>
          <p:cNvPr id="11" name="Straight Arrow Connector 10"/>
          <p:cNvCxnSpPr>
            <a:stCxn id="3" idx="2"/>
            <a:endCxn id="4" idx="0"/>
          </p:cNvCxnSpPr>
          <p:nvPr/>
        </p:nvCxnSpPr>
        <p:spPr>
          <a:xfrm>
            <a:off x="4716016" y="1617293"/>
            <a:ext cx="0" cy="2275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6" idx="0"/>
          </p:cNvCxnSpPr>
          <p:nvPr/>
        </p:nvCxnSpPr>
        <p:spPr>
          <a:xfrm>
            <a:off x="4716016" y="2204864"/>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40" idx="0"/>
          </p:cNvCxnSpPr>
          <p:nvPr/>
        </p:nvCxnSpPr>
        <p:spPr>
          <a:xfrm>
            <a:off x="4716016" y="2996952"/>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69922" y="335699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 Send temperature and humidity data</a:t>
            </a:r>
          </a:p>
        </p:txBody>
      </p:sp>
      <p:sp>
        <p:nvSpPr>
          <p:cNvPr id="41" name="Rectangle 40"/>
          <p:cNvSpPr/>
          <p:nvPr/>
        </p:nvSpPr>
        <p:spPr>
          <a:xfrm>
            <a:off x="3869922" y="4293096"/>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a:t>
            </a:r>
          </a:p>
        </p:txBody>
      </p:sp>
      <p:cxnSp>
        <p:nvCxnSpPr>
          <p:cNvPr id="12" name="Straight Arrow Connector 11"/>
          <p:cNvCxnSpPr>
            <a:stCxn id="40" idx="2"/>
            <a:endCxn id="41" idx="0"/>
          </p:cNvCxnSpPr>
          <p:nvPr/>
        </p:nvCxnSpPr>
        <p:spPr>
          <a:xfrm>
            <a:off x="4716016" y="3789040"/>
            <a:ext cx="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1" idx="2"/>
            <a:endCxn id="35" idx="0"/>
          </p:cNvCxnSpPr>
          <p:nvPr/>
        </p:nvCxnSpPr>
        <p:spPr>
          <a:xfrm>
            <a:off x="4716016" y="4725144"/>
            <a:ext cx="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24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Architecture (MQTT) </a:t>
            </a:r>
          </a:p>
        </p:txBody>
      </p:sp>
      <p:sp>
        <p:nvSpPr>
          <p:cNvPr id="5" name="Rectangle 4"/>
          <p:cNvSpPr/>
          <p:nvPr/>
        </p:nvSpPr>
        <p:spPr>
          <a:xfrm>
            <a:off x="125963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Publisher</a:t>
            </a:r>
          </a:p>
        </p:txBody>
      </p:sp>
      <p:cxnSp>
        <p:nvCxnSpPr>
          <p:cNvPr id="8" name="Straight Connector 7"/>
          <p:cNvCxnSpPr>
            <a:stCxn id="5" idx="2"/>
          </p:cNvCxnSpPr>
          <p:nvPr/>
        </p:nvCxnSpPr>
        <p:spPr>
          <a:xfrm>
            <a:off x="197971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77991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Broker</a:t>
            </a:r>
          </a:p>
        </p:txBody>
      </p:sp>
      <p:cxnSp>
        <p:nvCxnSpPr>
          <p:cNvPr id="24" name="Straight Connector 23"/>
          <p:cNvCxnSpPr>
            <a:stCxn id="23" idx="2"/>
          </p:cNvCxnSpPr>
          <p:nvPr/>
        </p:nvCxnSpPr>
        <p:spPr>
          <a:xfrm>
            <a:off x="449999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372200"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itchFamily="18" charset="0"/>
                <a:cs typeface="Times New Roman" pitchFamily="18" charset="0"/>
              </a:rPr>
              <a:t>Subcriber</a:t>
            </a:r>
            <a:endParaRPr lang="en-US" dirty="0">
              <a:solidFill>
                <a:schemeClr val="tx1"/>
              </a:solidFill>
              <a:latin typeface="Times New Roman" pitchFamily="18" charset="0"/>
              <a:cs typeface="Times New Roman" pitchFamily="18" charset="0"/>
            </a:endParaRPr>
          </a:p>
        </p:txBody>
      </p:sp>
      <p:cxnSp>
        <p:nvCxnSpPr>
          <p:cNvPr id="26" name="Straight Connector 25"/>
          <p:cNvCxnSpPr>
            <a:stCxn id="25" idx="2"/>
          </p:cNvCxnSpPr>
          <p:nvPr/>
        </p:nvCxnSpPr>
        <p:spPr>
          <a:xfrm>
            <a:off x="7092280" y="2708920"/>
            <a:ext cx="0" cy="3096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79712" y="3212976"/>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79712" y="3501008"/>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499992" y="3717032"/>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499992" y="4077072"/>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499992" y="4653136"/>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499992" y="5013176"/>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99992" y="5517232"/>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979712" y="5301208"/>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55708" y="2904811"/>
            <a:ext cx="784189"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a:t>
            </a:r>
          </a:p>
        </p:txBody>
      </p:sp>
      <p:sp>
        <p:nvSpPr>
          <p:cNvPr id="44" name="TextBox 43"/>
          <p:cNvSpPr txBox="1"/>
          <p:nvPr/>
        </p:nvSpPr>
        <p:spPr>
          <a:xfrm>
            <a:off x="5411992" y="3356992"/>
            <a:ext cx="784189"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a:t>
            </a:r>
          </a:p>
        </p:txBody>
      </p:sp>
      <p:sp>
        <p:nvSpPr>
          <p:cNvPr id="45" name="TextBox 44"/>
          <p:cNvSpPr txBox="1"/>
          <p:nvPr/>
        </p:nvSpPr>
        <p:spPr>
          <a:xfrm>
            <a:off x="5110692" y="4351841"/>
            <a:ext cx="1417632" cy="307777"/>
          </a:xfrm>
          <a:prstGeom prst="rect">
            <a:avLst/>
          </a:prstGeom>
          <a:noFill/>
        </p:spPr>
        <p:txBody>
          <a:bodyPr wrap="none" rtlCol="0">
            <a:spAutoFit/>
          </a:bodyPr>
          <a:lstStyle/>
          <a:p>
            <a:r>
              <a:rPr lang="en-US" sz="1400" dirty="0">
                <a:latin typeface="Times New Roman" pitchFamily="18" charset="0"/>
                <a:cs typeface="Times New Roman" pitchFamily="18" charset="0"/>
              </a:rPr>
              <a:t>Subscribe(Topic)</a:t>
            </a:r>
          </a:p>
        </p:txBody>
      </p:sp>
      <p:sp>
        <p:nvSpPr>
          <p:cNvPr id="49" name="TextBox 48"/>
          <p:cNvSpPr txBox="1"/>
          <p:nvPr/>
        </p:nvSpPr>
        <p:spPr>
          <a:xfrm>
            <a:off x="5173465" y="4705399"/>
            <a:ext cx="1308115" cy="307777"/>
          </a:xfrm>
          <a:prstGeom prst="rect">
            <a:avLst/>
          </a:prstGeom>
          <a:noFill/>
        </p:spPr>
        <p:txBody>
          <a:bodyPr wrap="none" rtlCol="0">
            <a:spAutoFit/>
          </a:bodyPr>
          <a:lstStyle/>
          <a:p>
            <a:r>
              <a:rPr lang="en-US" sz="1400" dirty="0">
                <a:latin typeface="Times New Roman" pitchFamily="18" charset="0"/>
                <a:cs typeface="Times New Roman" pitchFamily="18" charset="0"/>
              </a:rPr>
              <a:t>Subscribe ACK</a:t>
            </a:r>
          </a:p>
        </p:txBody>
      </p:sp>
      <p:sp>
        <p:nvSpPr>
          <p:cNvPr id="50" name="TextBox 49"/>
          <p:cNvSpPr txBox="1"/>
          <p:nvPr/>
        </p:nvSpPr>
        <p:spPr>
          <a:xfrm>
            <a:off x="5496271" y="3817169"/>
            <a:ext cx="1199111"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 ACK</a:t>
            </a:r>
          </a:p>
        </p:txBody>
      </p:sp>
      <p:sp>
        <p:nvSpPr>
          <p:cNvPr id="52" name="TextBox 51"/>
          <p:cNvSpPr txBox="1"/>
          <p:nvPr/>
        </p:nvSpPr>
        <p:spPr>
          <a:xfrm>
            <a:off x="2697413" y="3255366"/>
            <a:ext cx="1199111" cy="307777"/>
          </a:xfrm>
          <a:prstGeom prst="rect">
            <a:avLst/>
          </a:prstGeom>
          <a:noFill/>
        </p:spPr>
        <p:txBody>
          <a:bodyPr wrap="none" rtlCol="0">
            <a:spAutoFit/>
          </a:bodyPr>
          <a:lstStyle/>
          <a:p>
            <a:r>
              <a:rPr lang="en-US" sz="1400" dirty="0">
                <a:latin typeface="Times New Roman" pitchFamily="18" charset="0"/>
                <a:cs typeface="Times New Roman" pitchFamily="18" charset="0"/>
              </a:rPr>
              <a:t>Connect ACK</a:t>
            </a:r>
          </a:p>
        </p:txBody>
      </p:sp>
      <p:sp>
        <p:nvSpPr>
          <p:cNvPr id="54" name="TextBox 53"/>
          <p:cNvSpPr txBox="1"/>
          <p:nvPr/>
        </p:nvSpPr>
        <p:spPr>
          <a:xfrm>
            <a:off x="2554408" y="4968724"/>
            <a:ext cx="1722203" cy="307777"/>
          </a:xfrm>
          <a:prstGeom prst="rect">
            <a:avLst/>
          </a:prstGeom>
          <a:noFill/>
        </p:spPr>
        <p:txBody>
          <a:bodyPr wrap="none" rtlCol="0">
            <a:spAutoFit/>
          </a:bodyPr>
          <a:lstStyle/>
          <a:p>
            <a:r>
              <a:rPr lang="en-US" sz="1400" dirty="0">
                <a:latin typeface="Times New Roman" pitchFamily="18" charset="0"/>
                <a:cs typeface="Times New Roman" pitchFamily="18" charset="0"/>
              </a:rPr>
              <a:t>Publish(Topic , Data)</a:t>
            </a:r>
          </a:p>
        </p:txBody>
      </p:sp>
      <p:sp>
        <p:nvSpPr>
          <p:cNvPr id="55" name="TextBox 54"/>
          <p:cNvSpPr txBox="1"/>
          <p:nvPr/>
        </p:nvSpPr>
        <p:spPr>
          <a:xfrm>
            <a:off x="5080426" y="5209455"/>
            <a:ext cx="1722203" cy="307777"/>
          </a:xfrm>
          <a:prstGeom prst="rect">
            <a:avLst/>
          </a:prstGeom>
          <a:noFill/>
        </p:spPr>
        <p:txBody>
          <a:bodyPr wrap="none" rtlCol="0">
            <a:spAutoFit/>
          </a:bodyPr>
          <a:lstStyle/>
          <a:p>
            <a:r>
              <a:rPr lang="en-US" sz="1400" dirty="0">
                <a:latin typeface="Times New Roman" pitchFamily="18" charset="0"/>
                <a:cs typeface="Times New Roman" pitchFamily="18" charset="0"/>
              </a:rPr>
              <a:t>Publish(Topic , Data)</a:t>
            </a:r>
          </a:p>
        </p:txBody>
      </p:sp>
      <p:sp>
        <p:nvSpPr>
          <p:cNvPr id="56" name="TextBox 55"/>
          <p:cNvSpPr txBox="1"/>
          <p:nvPr/>
        </p:nvSpPr>
        <p:spPr>
          <a:xfrm>
            <a:off x="3008718" y="6155865"/>
            <a:ext cx="2982548" cy="369332"/>
          </a:xfrm>
          <a:prstGeom prst="rect">
            <a:avLst/>
          </a:prstGeom>
          <a:noFill/>
        </p:spPr>
        <p:txBody>
          <a:bodyPr wrap="none" rtlCol="0">
            <a:spAutoFit/>
          </a:bodyPr>
          <a:lstStyle/>
          <a:p>
            <a:r>
              <a:rPr lang="en-US" dirty="0">
                <a:latin typeface="Times New Roman" pitchFamily="18" charset="0"/>
                <a:cs typeface="Times New Roman" pitchFamily="18" charset="0"/>
              </a:rPr>
              <a:t>Broker Based MQTT protocol</a:t>
            </a:r>
          </a:p>
        </p:txBody>
      </p:sp>
    </p:spTree>
    <p:extLst>
      <p:ext uri="{BB962C8B-B14F-4D97-AF65-F5344CB8AC3E}">
        <p14:creationId xmlns:p14="http://schemas.microsoft.com/office/powerpoint/2010/main" val="166013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MQTT</a:t>
            </a:r>
          </a:p>
        </p:txBody>
      </p:sp>
      <p:sp>
        <p:nvSpPr>
          <p:cNvPr id="3" name="Content Placeholder 2"/>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MQTT was originally invented and developed by IBM in the late 1990s. Its original purpose was to link sensors on oil pipelines with satellites.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As the name suggests, it is a messaging protocol that supports asynchronous communication between parties.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asynchronous message protocol separates the message sender from the receiver in space and time, so it can be expanded in an unreliable network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Although it is called message queue telemetry transmission, it has nothing to do with message queue, but uses a publish and subscribe model.</a:t>
            </a:r>
          </a:p>
          <a:p>
            <a:endParaRPr lang="en-US" dirty="0"/>
          </a:p>
        </p:txBody>
      </p:sp>
    </p:spTree>
    <p:extLst>
      <p:ext uri="{BB962C8B-B14F-4D97-AF65-F5344CB8AC3E}">
        <p14:creationId xmlns:p14="http://schemas.microsoft.com/office/powerpoint/2010/main" val="354936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Architecture (HTTP) </a:t>
            </a:r>
          </a:p>
        </p:txBody>
      </p:sp>
      <p:sp>
        <p:nvSpPr>
          <p:cNvPr id="5" name="Rectangle 4"/>
          <p:cNvSpPr/>
          <p:nvPr/>
        </p:nvSpPr>
        <p:spPr>
          <a:xfrm>
            <a:off x="125963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User</a:t>
            </a:r>
          </a:p>
        </p:txBody>
      </p:sp>
      <p:cxnSp>
        <p:nvCxnSpPr>
          <p:cNvPr id="8" name="Straight Connector 7"/>
          <p:cNvCxnSpPr>
            <a:stCxn id="5" idx="2"/>
          </p:cNvCxnSpPr>
          <p:nvPr/>
        </p:nvCxnSpPr>
        <p:spPr>
          <a:xfrm>
            <a:off x="197971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436096"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Server</a:t>
            </a:r>
          </a:p>
        </p:txBody>
      </p:sp>
      <p:cxnSp>
        <p:nvCxnSpPr>
          <p:cNvPr id="24" name="Straight Connector 23"/>
          <p:cNvCxnSpPr>
            <a:stCxn id="23" idx="2"/>
          </p:cNvCxnSpPr>
          <p:nvPr/>
        </p:nvCxnSpPr>
        <p:spPr>
          <a:xfrm>
            <a:off x="6156176"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79712" y="3212976"/>
            <a:ext cx="41764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79712" y="3933056"/>
            <a:ext cx="41764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77792" y="6155865"/>
            <a:ext cx="1580304" cy="369332"/>
          </a:xfrm>
          <a:prstGeom prst="rect">
            <a:avLst/>
          </a:prstGeom>
          <a:noFill/>
        </p:spPr>
        <p:txBody>
          <a:bodyPr wrap="none" rtlCol="0">
            <a:spAutoFit/>
          </a:bodyPr>
          <a:lstStyle/>
          <a:p>
            <a:r>
              <a:rPr lang="en-US" dirty="0">
                <a:latin typeface="Times New Roman" pitchFamily="18" charset="0"/>
                <a:cs typeface="Times New Roman" pitchFamily="18" charset="0"/>
              </a:rPr>
              <a:t>HTTP protocol</a:t>
            </a:r>
          </a:p>
        </p:txBody>
      </p:sp>
      <p:sp>
        <p:nvSpPr>
          <p:cNvPr id="6" name="TextBox 5"/>
          <p:cNvSpPr txBox="1"/>
          <p:nvPr/>
        </p:nvSpPr>
        <p:spPr>
          <a:xfrm>
            <a:off x="3290616" y="2812286"/>
            <a:ext cx="1554656" cy="369332"/>
          </a:xfrm>
          <a:prstGeom prst="rect">
            <a:avLst/>
          </a:prstGeom>
          <a:noFill/>
        </p:spPr>
        <p:txBody>
          <a:bodyPr wrap="none" rtlCol="0">
            <a:spAutoFit/>
          </a:bodyPr>
          <a:lstStyle/>
          <a:p>
            <a:r>
              <a:rPr lang="en-US" dirty="0">
                <a:latin typeface="Times New Roman" pitchFamily="18" charset="0"/>
                <a:cs typeface="Times New Roman" pitchFamily="18" charset="0"/>
              </a:rPr>
              <a:t>HTTP Request</a:t>
            </a:r>
          </a:p>
        </p:txBody>
      </p:sp>
      <p:sp>
        <p:nvSpPr>
          <p:cNvPr id="30" name="TextBox 29"/>
          <p:cNvSpPr txBox="1"/>
          <p:nvPr/>
        </p:nvSpPr>
        <p:spPr>
          <a:xfrm>
            <a:off x="3220083" y="4144434"/>
            <a:ext cx="1695721" cy="369332"/>
          </a:xfrm>
          <a:prstGeom prst="rect">
            <a:avLst/>
          </a:prstGeom>
          <a:noFill/>
        </p:spPr>
        <p:txBody>
          <a:bodyPr wrap="none" rtlCol="0">
            <a:spAutoFit/>
          </a:bodyPr>
          <a:lstStyle/>
          <a:p>
            <a:r>
              <a:rPr lang="en-US" dirty="0">
                <a:latin typeface="Times New Roman" pitchFamily="18" charset="0"/>
                <a:cs typeface="Times New Roman" pitchFamily="18" charset="0"/>
              </a:rPr>
              <a:t>HTTP Response</a:t>
            </a:r>
          </a:p>
        </p:txBody>
      </p:sp>
    </p:spTree>
    <p:extLst>
      <p:ext uri="{BB962C8B-B14F-4D97-AF65-F5344CB8AC3E}">
        <p14:creationId xmlns:p14="http://schemas.microsoft.com/office/powerpoint/2010/main" val="2544184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HTTP</a:t>
            </a:r>
          </a:p>
        </p:txBody>
      </p:sp>
      <p:sp>
        <p:nvSpPr>
          <p:cNvPr id="3" name="Content Placeholder 2"/>
          <p:cNvSpPr>
            <a:spLocks noGrp="1"/>
          </p:cNvSpPr>
          <p:nvPr>
            <p:ph idx="1"/>
          </p:nvPr>
        </p:nvSpPr>
        <p:spPr/>
        <p:txBody>
          <a:bodyPr>
            <a:normAutofit fontScale="47500" lnSpcReduction="20000"/>
          </a:bodyPr>
          <a:lstStyle/>
          <a:p>
            <a:pPr>
              <a:buFont typeface="Wingdings" pitchFamily="2" charset="2"/>
              <a:buChar char="q"/>
            </a:pPr>
            <a:r>
              <a:rPr lang="en-US" dirty="0">
                <a:latin typeface="Times New Roman" pitchFamily="18" charset="0"/>
                <a:cs typeface="Times New Roman" pitchFamily="18" charset="0"/>
              </a:rPr>
              <a:t>Internet network is built to communicate via HTTP (Hyper Text Transfer Protocol). Various data,  from images to texts, are sent over internet every day. HTTP is as a primary protocol interface to move  a wide range of data quickly, easily, and stable from server to user devices such as browser.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HTTP is built on TCP.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HTTP ensures that data transmitted from one device to another will not corrupt so that  the integrity of data transmitted is assured.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HTTP is an open communication protocol that can be read  by any devices that have been developed for HTTP protocol as browser or smartphone through  browser application.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An HTTP transaction consists of two parts: request command (request) sent from client to server, and response command (response) sent from server to client.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The process of response and request is submitted using a data block with specific format known as HTTP Message. </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The messages are sent by HTTP which moves in one direction.</a:t>
            </a:r>
          </a:p>
          <a:p>
            <a:endParaRPr lang="en-US" dirty="0"/>
          </a:p>
        </p:txBody>
      </p:sp>
    </p:spTree>
    <p:extLst>
      <p:ext uri="{BB962C8B-B14F-4D97-AF65-F5344CB8AC3E}">
        <p14:creationId xmlns:p14="http://schemas.microsoft.com/office/powerpoint/2010/main" val="2000276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Block Diagram(MQTT) </a:t>
            </a:r>
          </a:p>
        </p:txBody>
      </p:sp>
      <p:sp>
        <p:nvSpPr>
          <p:cNvPr id="12" name="Rounded Rectangle 11"/>
          <p:cNvSpPr/>
          <p:nvPr/>
        </p:nvSpPr>
        <p:spPr>
          <a:xfrm>
            <a:off x="899592" y="3356992"/>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Client</a:t>
            </a:r>
          </a:p>
        </p:txBody>
      </p:sp>
      <p:sp>
        <p:nvSpPr>
          <p:cNvPr id="13" name="Oval 12"/>
          <p:cNvSpPr/>
          <p:nvPr/>
        </p:nvSpPr>
        <p:spPr>
          <a:xfrm>
            <a:off x="3779912" y="2852936"/>
            <a:ext cx="1584176" cy="15121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MQTT</a:t>
            </a:r>
          </a:p>
          <a:p>
            <a:pPr algn="ctr"/>
            <a:r>
              <a:rPr lang="en-US" dirty="0">
                <a:solidFill>
                  <a:schemeClr val="tx1"/>
                </a:solidFill>
                <a:latin typeface="Times New Roman" pitchFamily="18" charset="0"/>
                <a:cs typeface="Times New Roman" pitchFamily="18" charset="0"/>
              </a:rPr>
              <a:t>Broker</a:t>
            </a:r>
          </a:p>
        </p:txBody>
      </p:sp>
      <p:sp>
        <p:nvSpPr>
          <p:cNvPr id="22" name="Rounded Rectangle 21"/>
          <p:cNvSpPr/>
          <p:nvPr/>
        </p:nvSpPr>
        <p:spPr>
          <a:xfrm>
            <a:off x="6588224" y="2348880"/>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Client</a:t>
            </a:r>
          </a:p>
        </p:txBody>
      </p:sp>
      <p:sp>
        <p:nvSpPr>
          <p:cNvPr id="25" name="Rounded Rectangle 24"/>
          <p:cNvSpPr/>
          <p:nvPr/>
        </p:nvSpPr>
        <p:spPr>
          <a:xfrm>
            <a:off x="6588224" y="4005064"/>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Client</a:t>
            </a:r>
          </a:p>
        </p:txBody>
      </p:sp>
      <p:sp>
        <p:nvSpPr>
          <p:cNvPr id="35" name="Left Arrow 34"/>
          <p:cNvSpPr/>
          <p:nvPr/>
        </p:nvSpPr>
        <p:spPr>
          <a:xfrm rot="-900000">
            <a:off x="5294769" y="2611584"/>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 Arrow 36"/>
          <p:cNvSpPr/>
          <p:nvPr/>
        </p:nvSpPr>
        <p:spPr>
          <a:xfrm rot="-900000" flipH="1">
            <a:off x="5421481" y="2954679"/>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p:cNvSpPr/>
          <p:nvPr/>
        </p:nvSpPr>
        <p:spPr>
          <a:xfrm rot="900000">
            <a:off x="5395124" y="3831313"/>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Arrow 38"/>
          <p:cNvSpPr/>
          <p:nvPr/>
        </p:nvSpPr>
        <p:spPr>
          <a:xfrm rot="900000" flipH="1">
            <a:off x="5521836" y="4174408"/>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2267744" y="3573016"/>
            <a:ext cx="1440160" cy="1036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570343" y="3203684"/>
            <a:ext cx="588623" cy="253916"/>
          </a:xfrm>
          <a:prstGeom prst="rect">
            <a:avLst/>
          </a:prstGeom>
          <a:noFill/>
        </p:spPr>
        <p:txBody>
          <a:bodyPr wrap="none" rtlCol="0">
            <a:spAutoFit/>
          </a:bodyPr>
          <a:lstStyle/>
          <a:p>
            <a:r>
              <a:rPr lang="en-US" sz="1050" dirty="0">
                <a:latin typeface="Times New Roman" pitchFamily="18" charset="0"/>
                <a:cs typeface="Times New Roman" pitchFamily="18" charset="0"/>
              </a:rPr>
              <a:t>Publish</a:t>
            </a:r>
          </a:p>
        </p:txBody>
      </p:sp>
      <p:sp>
        <p:nvSpPr>
          <p:cNvPr id="42" name="TextBox 41"/>
          <p:cNvSpPr txBox="1"/>
          <p:nvPr/>
        </p:nvSpPr>
        <p:spPr>
          <a:xfrm rot="900000">
            <a:off x="5541977" y="4328939"/>
            <a:ext cx="588623" cy="253916"/>
          </a:xfrm>
          <a:prstGeom prst="rect">
            <a:avLst/>
          </a:prstGeom>
          <a:noFill/>
        </p:spPr>
        <p:txBody>
          <a:bodyPr wrap="none" rtlCol="0">
            <a:spAutoFit/>
          </a:bodyPr>
          <a:lstStyle/>
          <a:p>
            <a:r>
              <a:rPr lang="en-US" sz="1050" dirty="0">
                <a:latin typeface="Times New Roman" pitchFamily="18" charset="0"/>
                <a:cs typeface="Times New Roman" pitchFamily="18" charset="0"/>
              </a:rPr>
              <a:t>Publish</a:t>
            </a:r>
          </a:p>
        </p:txBody>
      </p:sp>
      <p:sp>
        <p:nvSpPr>
          <p:cNvPr id="43" name="TextBox 42"/>
          <p:cNvSpPr txBox="1"/>
          <p:nvPr/>
        </p:nvSpPr>
        <p:spPr>
          <a:xfrm rot="900000">
            <a:off x="5630076" y="3615242"/>
            <a:ext cx="715260" cy="253916"/>
          </a:xfrm>
          <a:prstGeom prst="rect">
            <a:avLst/>
          </a:prstGeom>
          <a:noFill/>
        </p:spPr>
        <p:txBody>
          <a:bodyPr wrap="none" rtlCol="0">
            <a:spAutoFit/>
          </a:bodyPr>
          <a:lstStyle/>
          <a:p>
            <a:r>
              <a:rPr lang="en-US" sz="1050" dirty="0">
                <a:latin typeface="Times New Roman" pitchFamily="18" charset="0"/>
                <a:cs typeface="Times New Roman" pitchFamily="18" charset="0"/>
              </a:rPr>
              <a:t>Subscribe</a:t>
            </a:r>
          </a:p>
        </p:txBody>
      </p:sp>
      <p:sp>
        <p:nvSpPr>
          <p:cNvPr id="44" name="TextBox 43"/>
          <p:cNvSpPr txBox="1"/>
          <p:nvPr/>
        </p:nvSpPr>
        <p:spPr>
          <a:xfrm rot="-900000">
            <a:off x="5722462" y="3131836"/>
            <a:ext cx="588623" cy="253916"/>
          </a:xfrm>
          <a:prstGeom prst="rect">
            <a:avLst/>
          </a:prstGeom>
          <a:noFill/>
        </p:spPr>
        <p:txBody>
          <a:bodyPr wrap="none" rtlCol="0">
            <a:spAutoFit/>
          </a:bodyPr>
          <a:lstStyle/>
          <a:p>
            <a:r>
              <a:rPr lang="en-US" sz="1050" dirty="0">
                <a:latin typeface="Times New Roman" pitchFamily="18" charset="0"/>
                <a:cs typeface="Times New Roman" pitchFamily="18" charset="0"/>
              </a:rPr>
              <a:t>Publish</a:t>
            </a:r>
          </a:p>
        </p:txBody>
      </p:sp>
      <p:sp>
        <p:nvSpPr>
          <p:cNvPr id="45" name="TextBox 44"/>
          <p:cNvSpPr txBox="1"/>
          <p:nvPr/>
        </p:nvSpPr>
        <p:spPr>
          <a:xfrm rot="-900000">
            <a:off x="5392658" y="2365937"/>
            <a:ext cx="715260" cy="253916"/>
          </a:xfrm>
          <a:prstGeom prst="rect">
            <a:avLst/>
          </a:prstGeom>
          <a:noFill/>
        </p:spPr>
        <p:txBody>
          <a:bodyPr wrap="none" rtlCol="0">
            <a:spAutoFit/>
          </a:bodyPr>
          <a:lstStyle/>
          <a:p>
            <a:r>
              <a:rPr lang="en-US" sz="1050" dirty="0">
                <a:latin typeface="Times New Roman" pitchFamily="18" charset="0"/>
                <a:cs typeface="Times New Roman" pitchFamily="18" charset="0"/>
              </a:rPr>
              <a:t>Subscribe</a:t>
            </a:r>
          </a:p>
        </p:txBody>
      </p:sp>
    </p:spTree>
    <p:extLst>
      <p:ext uri="{BB962C8B-B14F-4D97-AF65-F5344CB8AC3E}">
        <p14:creationId xmlns:p14="http://schemas.microsoft.com/office/powerpoint/2010/main" val="304877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Block Diagram(HTTP) </a:t>
            </a:r>
          </a:p>
        </p:txBody>
      </p:sp>
      <p:sp>
        <p:nvSpPr>
          <p:cNvPr id="7" name="Rectangle 6"/>
          <p:cNvSpPr/>
          <p:nvPr/>
        </p:nvSpPr>
        <p:spPr>
          <a:xfrm>
            <a:off x="7020272" y="2276872"/>
            <a:ext cx="1512168" cy="1944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Server</a:t>
            </a:r>
          </a:p>
        </p:txBody>
      </p:sp>
      <p:sp>
        <p:nvSpPr>
          <p:cNvPr id="15" name="Rectangle 14"/>
          <p:cNvSpPr/>
          <p:nvPr/>
        </p:nvSpPr>
        <p:spPr>
          <a:xfrm>
            <a:off x="1403648" y="2276872"/>
            <a:ext cx="1440160" cy="1944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Client</a:t>
            </a:r>
          </a:p>
        </p:txBody>
      </p:sp>
      <p:sp>
        <p:nvSpPr>
          <p:cNvPr id="9" name="Right Arrow 8"/>
          <p:cNvSpPr/>
          <p:nvPr/>
        </p:nvSpPr>
        <p:spPr>
          <a:xfrm>
            <a:off x="3203848" y="2402886"/>
            <a:ext cx="3672408" cy="59406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HTTP Request</a:t>
            </a:r>
          </a:p>
        </p:txBody>
      </p:sp>
      <p:sp>
        <p:nvSpPr>
          <p:cNvPr id="11" name="Left Arrow 10"/>
          <p:cNvSpPr/>
          <p:nvPr/>
        </p:nvSpPr>
        <p:spPr>
          <a:xfrm>
            <a:off x="3203848" y="3429000"/>
            <a:ext cx="3672408" cy="567063"/>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HTTP Response</a:t>
            </a:r>
          </a:p>
        </p:txBody>
      </p:sp>
    </p:spTree>
    <p:extLst>
      <p:ext uri="{BB962C8B-B14F-4D97-AF65-F5344CB8AC3E}">
        <p14:creationId xmlns:p14="http://schemas.microsoft.com/office/powerpoint/2010/main" val="161911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09600"/>
            <a:ext cx="6201736" cy="1320800"/>
          </a:xfrm>
        </p:spPr>
        <p:txBody>
          <a:bodyPr/>
          <a:lstStyle/>
          <a:p>
            <a:r>
              <a:rPr lang="en-US" b="1" dirty="0">
                <a:latin typeface="Times New Roman" pitchFamily="18" charset="0"/>
                <a:cs typeface="Times New Roman" pitchFamily="18" charset="0"/>
              </a:rPr>
              <a:t>System Overview</a:t>
            </a:r>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b="0" dirty="0">
                <a:latin typeface="Times New Roman" pitchFamily="18" charset="0"/>
                <a:cs typeface="Times New Roman" pitchFamily="18" charset="0"/>
              </a:rPr>
              <a:t>MQTT is data centric whereas HTTP is document-centric. HTTP is request-response protocol for client-server computing and not always optimized for mobile devices.</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b="0" dirty="0">
                <a:latin typeface="Times New Roman" pitchFamily="18" charset="0"/>
                <a:cs typeface="Times New Roman" pitchFamily="18" charset="0"/>
              </a:rPr>
              <a:t>Besides, publish/subscribe model provides clients with independent existence from one another and enhance the reliability of the whole system.</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205444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Scope of Thesis</a:t>
            </a:r>
          </a:p>
        </p:txBody>
      </p:sp>
      <p:sp>
        <p:nvSpPr>
          <p:cNvPr id="3" name="Content Placeholder 2"/>
          <p:cNvSpPr>
            <a:spLocks noGrp="1"/>
          </p:cNvSpPr>
          <p:nvPr>
            <p:ph idx="1"/>
          </p:nvPr>
        </p:nvSpPr>
        <p:spPr/>
        <p:txBody>
          <a:bodyPr>
            <a:normAutofit fontScale="85000" lnSpcReduction="20000"/>
          </a:bodyPr>
          <a:lstStyle/>
          <a:p>
            <a:pPr marL="0" indent="0">
              <a:buNone/>
            </a:pPr>
            <a:r>
              <a:rPr lang="en-US" sz="2400" dirty="0">
                <a:latin typeface="Times New Roman" pitchFamily="18" charset="0"/>
                <a:cs typeface="Times New Roman" pitchFamily="18" charset="0"/>
              </a:rPr>
              <a:t>The scope of the system is to improve the operational efficiency of the handling MQTT and HTTP data and information and to easily examine the effect of MQTT and HTTP on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platform.</a:t>
            </a:r>
          </a:p>
          <a:p>
            <a:pPr marL="0" indent="0">
              <a:buNone/>
            </a:pP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The purpose of this system will make it easy for the users by a wide range of comparison among MQTT and HTTP. </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A typical use case of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systems is many sensors publishing data to a broker. In this thesis, the majority of the system is to emulate the comparison facts of MQTT and HTTP on a Raspberry Pi and ESP8266(</a:t>
            </a:r>
            <a:r>
              <a:rPr lang="en-US" sz="2400" dirty="0" err="1">
                <a:latin typeface="Times New Roman" pitchFamily="18" charset="0"/>
                <a:cs typeface="Times New Roman" pitchFamily="18" charset="0"/>
              </a:rPr>
              <a:t>WiFi</a:t>
            </a:r>
            <a:r>
              <a:rPr lang="en-US" sz="2400" dirty="0">
                <a:latin typeface="Times New Roman" pitchFamily="18" charset="0"/>
                <a:cs typeface="Times New Roman" pitchFamily="18" charset="0"/>
              </a:rPr>
              <a:t>-Module). </a:t>
            </a:r>
          </a:p>
          <a:p>
            <a:pPr>
              <a:buFont typeface="Wingdings" pitchFamily="2" charset="2"/>
              <a:buChar char="q"/>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90676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xmlns="" id="{7CDECA0C-34E4-4611-99A7-9EC20780F1C8}"/>
              </a:ext>
            </a:extLst>
          </p:cNvPr>
          <p:cNvGraphicFramePr>
            <a:graphicFrameLocks noGrp="1"/>
          </p:cNvGraphicFramePr>
          <p:nvPr>
            <p:extLst>
              <p:ext uri="{D42A27DB-BD31-4B8C-83A1-F6EECF244321}">
                <p14:modId xmlns:p14="http://schemas.microsoft.com/office/powerpoint/2010/main" val="785735752"/>
              </p:ext>
            </p:extLst>
          </p:nvPr>
        </p:nvGraphicFramePr>
        <p:xfrm>
          <a:off x="1" y="355482"/>
          <a:ext cx="9144000" cy="650251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1813699520"/>
                    </a:ext>
                  </a:extLst>
                </a:gridCol>
                <a:gridCol w="3048000">
                  <a:extLst>
                    <a:ext uri="{9D8B030D-6E8A-4147-A177-3AD203B41FA5}">
                      <a16:colId xmlns:a16="http://schemas.microsoft.com/office/drawing/2014/main" xmlns="" val="4130917874"/>
                    </a:ext>
                  </a:extLst>
                </a:gridCol>
                <a:gridCol w="3048000">
                  <a:extLst>
                    <a:ext uri="{9D8B030D-6E8A-4147-A177-3AD203B41FA5}">
                      <a16:colId xmlns:a16="http://schemas.microsoft.com/office/drawing/2014/main" xmlns="" val="1462122138"/>
                    </a:ext>
                  </a:extLst>
                </a:gridCol>
              </a:tblGrid>
              <a:tr h="361732">
                <a:tc>
                  <a:txBody>
                    <a:bodyPr/>
                    <a:lstStyle/>
                    <a:p>
                      <a:r>
                        <a:rPr lang="en-US" dirty="0">
                          <a:latin typeface="Times New Roman" panose="02020603050405020304" pitchFamily="18" charset="0"/>
                          <a:cs typeface="Times New Roman" panose="02020603050405020304" pitchFamily="18" charset="0"/>
                        </a:rPr>
                        <a:t>Criteria</a:t>
                      </a:r>
                      <a:endParaRPr lang="en-SG"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MQTT</a:t>
                      </a:r>
                      <a:endParaRPr lang="en-SG" dirty="0">
                        <a:latin typeface="Times New Roman" panose="02020603050405020304" pitchFamily="18" charset="0"/>
                        <a:cs typeface="Times New Roman" panose="02020603050405020304" pitchFamily="18" charset="0"/>
                      </a:endParaRPr>
                    </a:p>
                  </a:txBody>
                  <a:tcPr/>
                </a:tc>
                <a:tc>
                  <a:txBody>
                    <a:bodyPr/>
                    <a:lstStyle/>
                    <a:p>
                      <a:r>
                        <a:rPr lang="en-US" dirty="0"/>
                        <a:t>HTTP</a:t>
                      </a:r>
                      <a:endParaRPr lang="en-SG" dirty="0"/>
                    </a:p>
                  </a:txBody>
                  <a:tcPr/>
                </a:tc>
                <a:extLst>
                  <a:ext uri="{0D108BD9-81ED-4DB2-BD59-A6C34878D82A}">
                    <a16:rowId xmlns:a16="http://schemas.microsoft.com/office/drawing/2014/main" xmlns="" val="1409513710"/>
                  </a:ext>
                </a:extLst>
              </a:tr>
              <a:tr h="356742">
                <a:tc>
                  <a:txBody>
                    <a:bodyPr/>
                    <a:lstStyle/>
                    <a:p>
                      <a:r>
                        <a:rPr lang="en-US" sz="1200" dirty="0">
                          <a:latin typeface="Times New Roman" panose="02020603050405020304" pitchFamily="18" charset="0"/>
                          <a:cs typeface="Times New Roman" panose="02020603050405020304" pitchFamily="18" charset="0"/>
                        </a:rPr>
                        <a:t>1.Years</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1999</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1997</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391988853"/>
                  </a:ext>
                </a:extLst>
              </a:tr>
              <a:tr h="356742">
                <a:tc>
                  <a:txBody>
                    <a:bodyPr/>
                    <a:lstStyle/>
                    <a:p>
                      <a:r>
                        <a:rPr lang="en-US" sz="1200" dirty="0">
                          <a:latin typeface="Times New Roman" panose="02020603050405020304" pitchFamily="18" charset="0"/>
                          <a:cs typeface="Times New Roman" panose="02020603050405020304" pitchFamily="18" charset="0"/>
                        </a:rPr>
                        <a:t>2.Architecture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Client/Broker</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Client/Server</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74465298"/>
                  </a:ext>
                </a:extLst>
              </a:tr>
              <a:tr h="356742">
                <a:tc>
                  <a:txBody>
                    <a:bodyPr/>
                    <a:lstStyle/>
                    <a:p>
                      <a:r>
                        <a:rPr lang="en-US" sz="1200" dirty="0">
                          <a:latin typeface="Times New Roman" panose="02020603050405020304" pitchFamily="18" charset="0"/>
                          <a:cs typeface="Times New Roman" panose="02020603050405020304" pitchFamily="18" charset="0"/>
                        </a:rPr>
                        <a:t>3.Abstraction</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Publish/Subscribe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Request/Response</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101691471"/>
                  </a:ext>
                </a:extLst>
              </a:tr>
              <a:tr h="356742">
                <a:tc>
                  <a:txBody>
                    <a:bodyPr/>
                    <a:lstStyle/>
                    <a:p>
                      <a:r>
                        <a:rPr lang="en-US" sz="1200" dirty="0">
                          <a:latin typeface="Times New Roman" panose="02020603050405020304" pitchFamily="18" charset="0"/>
                          <a:cs typeface="Times New Roman" panose="02020603050405020304" pitchFamily="18" charset="0"/>
                        </a:rPr>
                        <a:t>4.Header Size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2Byte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Undefined</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0898554"/>
                  </a:ext>
                </a:extLst>
              </a:tr>
              <a:tr h="452165">
                <a:tc>
                  <a:txBody>
                    <a:bodyPr/>
                    <a:lstStyle/>
                    <a:p>
                      <a:r>
                        <a:rPr lang="en-US" sz="1200" dirty="0">
                          <a:latin typeface="Times New Roman" panose="02020603050405020304" pitchFamily="18" charset="0"/>
                          <a:cs typeface="Times New Roman" panose="02020603050405020304" pitchFamily="18" charset="0"/>
                        </a:rPr>
                        <a:t>5.Message Size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Small and Undefined(up to 256 MB maximum size)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Large and Undefined(Depends on the programming)</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06742169"/>
                  </a:ext>
                </a:extLst>
              </a:tr>
              <a:tr h="452165">
                <a:tc>
                  <a:txBody>
                    <a:bodyPr/>
                    <a:lstStyle/>
                    <a:p>
                      <a:r>
                        <a:rPr lang="en-US" sz="1200" dirty="0">
                          <a:latin typeface="Times New Roman" panose="02020603050405020304" pitchFamily="18" charset="0"/>
                          <a:cs typeface="Times New Roman" panose="02020603050405020304" pitchFamily="18" charset="0"/>
                        </a:rPr>
                        <a:t>6.Semanties/Methods</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Connect,Disconnect,Publish,Subscribe,Unsubscribe,close</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Get, Post, Head, Put, Patch, Options, Connect, Delete</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24337441"/>
                  </a:ext>
                </a:extLst>
              </a:tr>
              <a:tr h="452165">
                <a:tc>
                  <a:txBody>
                    <a:bodyPr/>
                    <a:lstStyle/>
                    <a:p>
                      <a:r>
                        <a:rPr lang="en-US" sz="1200" dirty="0">
                          <a:latin typeface="Times New Roman" panose="02020603050405020304" pitchFamily="18" charset="0"/>
                          <a:cs typeface="Times New Roman" panose="02020603050405020304" pitchFamily="18" charset="0"/>
                        </a:rPr>
                        <a:t>7. Cache and Proxy Support</a:t>
                      </a:r>
                    </a:p>
                    <a:p>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Partial</a:t>
                      </a:r>
                    </a:p>
                  </a:txBody>
                  <a:tcPr/>
                </a:tc>
                <a:tc>
                  <a:txBody>
                    <a:bodyPr/>
                    <a:lstStyle/>
                    <a:p>
                      <a:r>
                        <a:rPr lang="en-US" sz="1200" dirty="0">
                          <a:latin typeface="Times New Roman" panose="02020603050405020304" pitchFamily="18" charset="0"/>
                          <a:cs typeface="Times New Roman" panose="02020603050405020304" pitchFamily="18" charset="0"/>
                        </a:rPr>
                        <a:t>Yes</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982199904"/>
                  </a:ext>
                </a:extLst>
              </a:tr>
              <a:tr h="452165">
                <a:tc>
                  <a:txBody>
                    <a:bodyPr/>
                    <a:lstStyle/>
                    <a:p>
                      <a:r>
                        <a:rPr lang="en-US" sz="1200" dirty="0">
                          <a:latin typeface="Times New Roman" panose="02020603050405020304" pitchFamily="18" charset="0"/>
                          <a:cs typeface="Times New Roman" panose="02020603050405020304" pitchFamily="18" charset="0"/>
                        </a:rPr>
                        <a:t>8. Quality of Service (QoS)/ Reliability</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QoS 0 - At most once (Fire-and-Forget), QoS 1 - At least once, QoS 2 - Exactly once</a:t>
                      </a:r>
                      <a:endParaRPr lang="en-SG" sz="1200" dirty="0">
                        <a:latin typeface="Times New Roman" panose="02020603050405020304" pitchFamily="18" charset="0"/>
                        <a:cs typeface="Times New Roman" panose="02020603050405020304" pitchFamily="18" charset="0"/>
                      </a:endParaRPr>
                    </a:p>
                  </a:txBody>
                  <a:tcPr/>
                </a:tc>
                <a:tc>
                  <a:txBody>
                    <a:bodyPr/>
                    <a:lstStyle/>
                    <a:p>
                      <a:r>
                        <a:rPr lang="pt-BR" sz="1200" dirty="0">
                          <a:latin typeface="Times New Roman" panose="02020603050405020304" pitchFamily="18" charset="0"/>
                          <a:cs typeface="Times New Roman" panose="02020603050405020304" pitchFamily="18" charset="0"/>
                        </a:rPr>
                        <a:t>Limited (via Transport Protocol - TCP)</a:t>
                      </a:r>
                      <a:endParaRPr lang="en-SG"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101327180"/>
                  </a:ext>
                </a:extLst>
              </a:tr>
              <a:tr h="452165">
                <a:tc>
                  <a:txBody>
                    <a:bodyPr/>
                    <a:lstStyle/>
                    <a:p>
                      <a:r>
                        <a:rPr lang="en-SG" sz="1200" dirty="0">
                          <a:latin typeface="Times New Roman" panose="02020603050405020304" pitchFamily="18" charset="0"/>
                          <a:cs typeface="Times New Roman" panose="02020603050405020304" pitchFamily="18" charset="0"/>
                        </a:rPr>
                        <a:t>9. Standards</a:t>
                      </a:r>
                    </a:p>
                  </a:txBody>
                  <a:tcPr/>
                </a:tc>
                <a:tc>
                  <a:txBody>
                    <a:bodyPr/>
                    <a:lstStyle/>
                    <a:p>
                      <a:r>
                        <a:rPr lang="en-SG" sz="1200" dirty="0">
                          <a:latin typeface="Times New Roman" panose="02020603050405020304" pitchFamily="18" charset="0"/>
                          <a:cs typeface="Times New Roman" panose="02020603050405020304" pitchFamily="18" charset="0"/>
                        </a:rPr>
                        <a:t>OASIS, Eclipse Foundations</a:t>
                      </a:r>
                    </a:p>
                    <a:p>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IETF and W3C</a:t>
                      </a:r>
                    </a:p>
                  </a:txBody>
                  <a:tcPr/>
                </a:tc>
                <a:extLst>
                  <a:ext uri="{0D108BD9-81ED-4DB2-BD59-A6C34878D82A}">
                    <a16:rowId xmlns:a16="http://schemas.microsoft.com/office/drawing/2014/main" xmlns="" val="2291367298"/>
                  </a:ext>
                </a:extLst>
              </a:tr>
              <a:tr h="356742">
                <a:tc>
                  <a:txBody>
                    <a:bodyPr/>
                    <a:lstStyle/>
                    <a:p>
                      <a:r>
                        <a:rPr lang="en-SG" sz="1200" dirty="0">
                          <a:latin typeface="Times New Roman" panose="02020603050405020304" pitchFamily="18" charset="0"/>
                          <a:cs typeface="Times New Roman" panose="02020603050405020304" pitchFamily="18" charset="0"/>
                        </a:rPr>
                        <a:t>10. Transport Protocol</a:t>
                      </a:r>
                    </a:p>
                  </a:txBody>
                  <a:tcPr/>
                </a:tc>
                <a:tc>
                  <a:txBody>
                    <a:bodyPr/>
                    <a:lstStyle/>
                    <a:p>
                      <a:r>
                        <a:rPr lang="en-US" sz="1200" dirty="0">
                          <a:latin typeface="Times New Roman" panose="02020603050405020304" pitchFamily="18" charset="0"/>
                          <a:cs typeface="Times New Roman" panose="02020603050405020304" pitchFamily="18" charset="0"/>
                        </a:rPr>
                        <a:t>TCP (MQTT-SN can use UDP)</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TCP</a:t>
                      </a:r>
                    </a:p>
                  </a:txBody>
                  <a:tcPr/>
                </a:tc>
                <a:extLst>
                  <a:ext uri="{0D108BD9-81ED-4DB2-BD59-A6C34878D82A}">
                    <a16:rowId xmlns:a16="http://schemas.microsoft.com/office/drawing/2014/main" xmlns="" val="2333873657"/>
                  </a:ext>
                </a:extLst>
              </a:tr>
              <a:tr h="356742">
                <a:tc>
                  <a:txBody>
                    <a:bodyPr/>
                    <a:lstStyle/>
                    <a:p>
                      <a:r>
                        <a:rPr lang="en-SG" sz="1200" dirty="0">
                          <a:latin typeface="Times New Roman" panose="02020603050405020304" pitchFamily="18" charset="0"/>
                          <a:cs typeface="Times New Roman" panose="02020603050405020304" pitchFamily="18" charset="0"/>
                        </a:rPr>
                        <a:t>11. Security</a:t>
                      </a:r>
                    </a:p>
                  </a:txBody>
                  <a:tcPr/>
                </a:tc>
                <a:tc>
                  <a:txBody>
                    <a:bodyPr/>
                    <a:lstStyle/>
                    <a:p>
                      <a:r>
                        <a:rPr lang="en-SG" sz="1200" dirty="0">
                          <a:latin typeface="Times New Roman" panose="02020603050405020304" pitchFamily="18" charset="0"/>
                          <a:cs typeface="Times New Roman" panose="02020603050405020304" pitchFamily="18" charset="0"/>
                        </a:rPr>
                        <a:t>TLS/SSL</a:t>
                      </a:r>
                    </a:p>
                  </a:txBody>
                  <a:tcPr/>
                </a:tc>
                <a:tc>
                  <a:txBody>
                    <a:bodyPr/>
                    <a:lstStyle/>
                    <a:p>
                      <a:r>
                        <a:rPr lang="en-SG" sz="1200" dirty="0">
                          <a:latin typeface="Times New Roman" panose="02020603050405020304" pitchFamily="18" charset="0"/>
                          <a:cs typeface="Times New Roman" panose="02020603050405020304" pitchFamily="18" charset="0"/>
                        </a:rPr>
                        <a:t>TLS/SSL</a:t>
                      </a:r>
                    </a:p>
                  </a:txBody>
                  <a:tcPr/>
                </a:tc>
                <a:extLst>
                  <a:ext uri="{0D108BD9-81ED-4DB2-BD59-A6C34878D82A}">
                    <a16:rowId xmlns:a16="http://schemas.microsoft.com/office/drawing/2014/main" xmlns="" val="858722744"/>
                  </a:ext>
                </a:extLst>
              </a:tr>
              <a:tr h="356742">
                <a:tc>
                  <a:txBody>
                    <a:bodyPr/>
                    <a:lstStyle/>
                    <a:p>
                      <a:r>
                        <a:rPr lang="en-SG" sz="1200" dirty="0">
                          <a:latin typeface="Times New Roman" panose="02020603050405020304" pitchFamily="18" charset="0"/>
                          <a:cs typeface="Times New Roman" panose="02020603050405020304" pitchFamily="18" charset="0"/>
                        </a:rPr>
                        <a:t>12. Default Port</a:t>
                      </a:r>
                    </a:p>
                  </a:txBody>
                  <a:tcPr/>
                </a:tc>
                <a:tc>
                  <a:txBody>
                    <a:bodyPr/>
                    <a:lstStyle/>
                    <a:p>
                      <a:r>
                        <a:rPr lang="en-SG" sz="1200" dirty="0">
                          <a:latin typeface="Times New Roman" panose="02020603050405020304" pitchFamily="18" charset="0"/>
                          <a:cs typeface="Times New Roman" panose="02020603050405020304" pitchFamily="18" charset="0"/>
                        </a:rPr>
                        <a:t>1883/ 8883 (TLS/SSL)</a:t>
                      </a:r>
                    </a:p>
                  </a:txBody>
                  <a:tcPr/>
                </a:tc>
                <a:tc>
                  <a:txBody>
                    <a:bodyPr/>
                    <a:lstStyle/>
                    <a:p>
                      <a:r>
                        <a:rPr lang="en-SG" sz="1200" dirty="0">
                          <a:latin typeface="Times New Roman" panose="02020603050405020304" pitchFamily="18" charset="0"/>
                          <a:cs typeface="Times New Roman" panose="02020603050405020304" pitchFamily="18" charset="0"/>
                        </a:rPr>
                        <a:t>80/ 443 (TLS/SSL)</a:t>
                      </a:r>
                    </a:p>
                  </a:txBody>
                  <a:tcPr/>
                </a:tc>
                <a:extLst>
                  <a:ext uri="{0D108BD9-81ED-4DB2-BD59-A6C34878D82A}">
                    <a16:rowId xmlns:a16="http://schemas.microsoft.com/office/drawing/2014/main" xmlns="" val="813843493"/>
                  </a:ext>
                </a:extLst>
              </a:tr>
              <a:tr h="356742">
                <a:tc>
                  <a:txBody>
                    <a:bodyPr/>
                    <a:lstStyle/>
                    <a:p>
                      <a:r>
                        <a:rPr lang="en-SG" sz="1200" dirty="0">
                          <a:latin typeface="Times New Roman" panose="02020603050405020304" pitchFamily="18" charset="0"/>
                          <a:cs typeface="Times New Roman" panose="02020603050405020304" pitchFamily="18" charset="0"/>
                        </a:rPr>
                        <a:t>13. Encoding Format</a:t>
                      </a:r>
                    </a:p>
                  </a:txBody>
                  <a:tcPr/>
                </a:tc>
                <a:tc>
                  <a:txBody>
                    <a:bodyPr/>
                    <a:lstStyle/>
                    <a:p>
                      <a:r>
                        <a:rPr lang="en-SG" sz="1200" dirty="0">
                          <a:latin typeface="Times New Roman" panose="02020603050405020304" pitchFamily="18" charset="0"/>
                          <a:cs typeface="Times New Roman" panose="02020603050405020304" pitchFamily="18" charset="0"/>
                        </a:rPr>
                        <a:t>Binary</a:t>
                      </a:r>
                    </a:p>
                  </a:txBody>
                  <a:tcPr/>
                </a:tc>
                <a:tc>
                  <a:txBody>
                    <a:bodyPr/>
                    <a:lstStyle/>
                    <a:p>
                      <a:r>
                        <a:rPr lang="en-SG" sz="1200" dirty="0">
                          <a:latin typeface="Times New Roman" panose="02020603050405020304" pitchFamily="18" charset="0"/>
                          <a:cs typeface="Times New Roman" panose="02020603050405020304" pitchFamily="18" charset="0"/>
                        </a:rPr>
                        <a:t>Text</a:t>
                      </a:r>
                    </a:p>
                  </a:txBody>
                  <a:tcPr/>
                </a:tc>
                <a:extLst>
                  <a:ext uri="{0D108BD9-81ED-4DB2-BD59-A6C34878D82A}">
                    <a16:rowId xmlns:a16="http://schemas.microsoft.com/office/drawing/2014/main" xmlns="" val="4139079506"/>
                  </a:ext>
                </a:extLst>
              </a:tr>
              <a:tr h="356742">
                <a:tc>
                  <a:txBody>
                    <a:bodyPr/>
                    <a:lstStyle/>
                    <a:p>
                      <a:r>
                        <a:rPr lang="en-SG" sz="1200" dirty="0">
                          <a:latin typeface="Times New Roman" panose="02020603050405020304" pitchFamily="18" charset="0"/>
                          <a:cs typeface="Times New Roman" panose="02020603050405020304" pitchFamily="18" charset="0"/>
                        </a:rPr>
                        <a:t>14. Licensing Model</a:t>
                      </a:r>
                    </a:p>
                  </a:txBody>
                  <a:tcPr/>
                </a:tc>
                <a:tc>
                  <a:txBody>
                    <a:bodyPr/>
                    <a:lstStyle/>
                    <a:p>
                      <a:r>
                        <a:rPr lang="en-SG" sz="1200" dirty="0">
                          <a:latin typeface="Times New Roman" panose="02020603050405020304" pitchFamily="18" charset="0"/>
                          <a:cs typeface="Times New Roman" panose="02020603050405020304" pitchFamily="18" charset="0"/>
                        </a:rPr>
                        <a:t>Open Source</a:t>
                      </a:r>
                    </a:p>
                  </a:txBody>
                  <a:tcPr/>
                </a:tc>
                <a:tc>
                  <a:txBody>
                    <a:bodyPr/>
                    <a:lstStyle/>
                    <a:p>
                      <a:r>
                        <a:rPr lang="en-SG" sz="1200" dirty="0">
                          <a:latin typeface="Times New Roman" panose="02020603050405020304" pitchFamily="18" charset="0"/>
                          <a:cs typeface="Times New Roman" panose="02020603050405020304" pitchFamily="18" charset="0"/>
                        </a:rPr>
                        <a:t>Free</a:t>
                      </a:r>
                    </a:p>
                  </a:txBody>
                  <a:tcPr/>
                </a:tc>
                <a:extLst>
                  <a:ext uri="{0D108BD9-81ED-4DB2-BD59-A6C34878D82A}">
                    <a16:rowId xmlns:a16="http://schemas.microsoft.com/office/drawing/2014/main" xmlns="" val="835384482"/>
                  </a:ext>
                </a:extLst>
              </a:tr>
              <a:tr h="633031">
                <a:tc>
                  <a:txBody>
                    <a:bodyPr/>
                    <a:lstStyle/>
                    <a:p>
                      <a:r>
                        <a:rPr lang="en-SG" sz="1200" dirty="0">
                          <a:latin typeface="Times New Roman" panose="02020603050405020304" pitchFamily="18" charset="0"/>
                          <a:cs typeface="Times New Roman" panose="02020603050405020304" pitchFamily="18" charset="0"/>
                        </a:rPr>
                        <a:t>15. Organisational Support</a:t>
                      </a:r>
                    </a:p>
                  </a:txBody>
                  <a:tcPr/>
                </a:tc>
                <a:tc>
                  <a:txBody>
                    <a:bodyPr/>
                    <a:lstStyle/>
                    <a:p>
                      <a:r>
                        <a:rPr lang="en-SG" sz="1200" dirty="0">
                          <a:latin typeface="Times New Roman" panose="02020603050405020304" pitchFamily="18" charset="0"/>
                          <a:cs typeface="Times New Roman" panose="02020603050405020304" pitchFamily="18" charset="0"/>
                        </a:rPr>
                        <a:t>IBM, Facebook, Eurotech, Cisco, Red Hat, Software AG, Tibco, ITSO, M2Mi, Amazon Web Services (AWS), </a:t>
                      </a:r>
                      <a:r>
                        <a:rPr lang="en-SG" sz="1200" dirty="0" err="1">
                          <a:latin typeface="Times New Roman" panose="02020603050405020304" pitchFamily="18" charset="0"/>
                          <a:cs typeface="Times New Roman" panose="02020603050405020304" pitchFamily="18" charset="0"/>
                        </a:rPr>
                        <a:t>InduSoft</a:t>
                      </a:r>
                      <a:r>
                        <a:rPr lang="en-SG" sz="1200" dirty="0">
                          <a:latin typeface="Times New Roman" panose="02020603050405020304" pitchFamily="18" charset="0"/>
                          <a:cs typeface="Times New Roman" panose="02020603050405020304" pitchFamily="18" charset="0"/>
                        </a:rPr>
                        <a:t>, </a:t>
                      </a:r>
                      <a:r>
                        <a:rPr lang="en-SG" sz="1200" dirty="0" err="1">
                          <a:latin typeface="Times New Roman" panose="02020603050405020304" pitchFamily="18" charset="0"/>
                          <a:cs typeface="Times New Roman" panose="02020603050405020304" pitchFamily="18" charset="0"/>
                        </a:rPr>
                        <a:t>Fiorano</a:t>
                      </a:r>
                      <a:endParaRPr lang="en-SG" sz="1200" dirty="0">
                        <a:latin typeface="Times New Roman" panose="02020603050405020304" pitchFamily="18" charset="0"/>
                        <a:cs typeface="Times New Roman" panose="02020603050405020304" pitchFamily="18" charset="0"/>
                      </a:endParaRPr>
                    </a:p>
                  </a:txBody>
                  <a:tcPr/>
                </a:tc>
                <a:tc>
                  <a:txBody>
                    <a:bodyPr/>
                    <a:lstStyle/>
                    <a:p>
                      <a:r>
                        <a:rPr lang="en-SG" sz="1200" dirty="0">
                          <a:latin typeface="Times New Roman" panose="02020603050405020304" pitchFamily="18" charset="0"/>
                          <a:cs typeface="Times New Roman" panose="02020603050405020304" pitchFamily="18" charset="0"/>
                        </a:rPr>
                        <a:t>Global Web Protocol Standard</a:t>
                      </a:r>
                    </a:p>
                  </a:txBody>
                  <a:tcPr/>
                </a:tc>
                <a:extLst>
                  <a:ext uri="{0D108BD9-81ED-4DB2-BD59-A6C34878D82A}">
                    <a16:rowId xmlns:a16="http://schemas.microsoft.com/office/drawing/2014/main" xmlns="" val="531936049"/>
                  </a:ext>
                </a:extLst>
              </a:tr>
            </a:tbl>
          </a:graphicData>
        </a:graphic>
      </p:graphicFrame>
      <p:sp>
        <p:nvSpPr>
          <p:cNvPr id="8" name="TextBox 7">
            <a:extLst>
              <a:ext uri="{FF2B5EF4-FFF2-40B4-BE49-F238E27FC236}">
                <a16:creationId xmlns:a16="http://schemas.microsoft.com/office/drawing/2014/main" xmlns="" id="{7F4A4247-614A-4525-AD7C-5F9A4EAE51BF}"/>
              </a:ext>
            </a:extLst>
          </p:cNvPr>
          <p:cNvSpPr txBox="1"/>
          <p:nvPr/>
        </p:nvSpPr>
        <p:spPr>
          <a:xfrm>
            <a:off x="0" y="0"/>
            <a:ext cx="6908110"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Comparative Analysis of Messaging </a:t>
            </a:r>
            <a:r>
              <a:rPr lang="en-US" sz="1600" dirty="0" err="1">
                <a:latin typeface="Times New Roman" panose="02020603050405020304" pitchFamily="18" charset="0"/>
                <a:cs typeface="Times New Roman" panose="02020603050405020304" pitchFamily="18" charset="0"/>
              </a:rPr>
              <a:t>Protocals</a:t>
            </a:r>
            <a:r>
              <a:rPr lang="en-US" sz="1600" dirty="0">
                <a:latin typeface="Times New Roman" panose="02020603050405020304" pitchFamily="18" charset="0"/>
                <a:cs typeface="Times New Roman" panose="02020603050405020304" pitchFamily="18" charset="0"/>
              </a:rPr>
              <a:t> for IoT </a:t>
            </a:r>
            <a:r>
              <a:rPr lang="en-US" sz="1600" dirty="0" err="1">
                <a:latin typeface="Times New Roman" panose="02020603050405020304" pitchFamily="18" charset="0"/>
                <a:cs typeface="Times New Roman" panose="02020603050405020304" pitchFamily="18" charset="0"/>
              </a:rPr>
              <a:t>Systems:MQTT</a:t>
            </a:r>
            <a:r>
              <a:rPr lang="en-US" sz="1600" dirty="0">
                <a:latin typeface="Times New Roman" panose="02020603050405020304" pitchFamily="18" charset="0"/>
                <a:cs typeface="Times New Roman" panose="02020603050405020304" pitchFamily="18" charset="0"/>
              </a:rPr>
              <a:t> and HTTP</a:t>
            </a:r>
            <a:endParaRPr lang="en-SG"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87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09600"/>
            <a:ext cx="6273744" cy="1320800"/>
          </a:xfrm>
        </p:spPr>
        <p:txBody>
          <a:bodyPr/>
          <a:lstStyle/>
          <a:p>
            <a:r>
              <a:rPr lang="en-US" b="1" dirty="0">
                <a:latin typeface="Times New Roman" pitchFamily="18" charset="0"/>
                <a:cs typeface="Times New Roman" pitchFamily="18" charset="0"/>
              </a:rPr>
              <a:t>Outlines of presentation</a:t>
            </a: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sz="2100" dirty="0">
                <a:latin typeface="Times New Roman" pitchFamily="18" charset="0"/>
                <a:cs typeface="Times New Roman" pitchFamily="18" charset="0"/>
              </a:rPr>
              <a:t>Abstract</a:t>
            </a:r>
          </a:p>
          <a:p>
            <a:pPr>
              <a:buFont typeface="Wingdings" pitchFamily="2" charset="2"/>
              <a:buChar char="q"/>
            </a:pPr>
            <a:r>
              <a:rPr lang="en-US" sz="2100" dirty="0">
                <a:latin typeface="Times New Roman" pitchFamily="18" charset="0"/>
                <a:cs typeface="Times New Roman" pitchFamily="18" charset="0"/>
              </a:rPr>
              <a:t>Introduction</a:t>
            </a:r>
          </a:p>
          <a:p>
            <a:pPr>
              <a:buFont typeface="Wingdings" pitchFamily="2" charset="2"/>
              <a:buChar char="q"/>
            </a:pPr>
            <a:r>
              <a:rPr lang="en-US" sz="2100" dirty="0">
                <a:latin typeface="Times New Roman" pitchFamily="18" charset="0"/>
                <a:cs typeface="Times New Roman" pitchFamily="18" charset="0"/>
              </a:rPr>
              <a:t>Aim and Objectives</a:t>
            </a:r>
          </a:p>
          <a:p>
            <a:pPr>
              <a:buFont typeface="Wingdings" pitchFamily="2" charset="2"/>
              <a:buChar char="q"/>
            </a:pPr>
            <a:r>
              <a:rPr lang="en-US" sz="2100" dirty="0">
                <a:latin typeface="Times New Roman" pitchFamily="18" charset="0"/>
                <a:cs typeface="Times New Roman" pitchFamily="18" charset="0"/>
              </a:rPr>
              <a:t>System Requirements</a:t>
            </a:r>
          </a:p>
          <a:p>
            <a:pPr>
              <a:buFont typeface="Wingdings" pitchFamily="2" charset="2"/>
              <a:buChar char="q"/>
            </a:pPr>
            <a:r>
              <a:rPr lang="en-US" sz="2100" dirty="0">
                <a:latin typeface="Times New Roman" pitchFamily="18" charset="0"/>
                <a:cs typeface="Times New Roman" pitchFamily="18" charset="0"/>
              </a:rPr>
              <a:t>Flow Chart</a:t>
            </a:r>
          </a:p>
          <a:p>
            <a:pPr>
              <a:buFont typeface="Wingdings" pitchFamily="2" charset="2"/>
              <a:buChar char="q"/>
            </a:pPr>
            <a:r>
              <a:rPr lang="en-US" sz="2100" dirty="0">
                <a:latin typeface="Times New Roman" pitchFamily="18" charset="0"/>
                <a:cs typeface="Times New Roman" pitchFamily="18" charset="0"/>
              </a:rPr>
              <a:t> Architecture</a:t>
            </a:r>
          </a:p>
          <a:p>
            <a:pPr>
              <a:buFont typeface="Wingdings" pitchFamily="2" charset="2"/>
              <a:buChar char="q"/>
            </a:pPr>
            <a:r>
              <a:rPr lang="en-US" sz="2100" dirty="0">
                <a:latin typeface="Times New Roman" pitchFamily="18" charset="0"/>
                <a:cs typeface="Times New Roman" pitchFamily="18" charset="0"/>
              </a:rPr>
              <a:t> Block Diagram</a:t>
            </a:r>
          </a:p>
          <a:p>
            <a:pPr>
              <a:buFont typeface="Wingdings" pitchFamily="2" charset="2"/>
              <a:buChar char="q"/>
            </a:pPr>
            <a:r>
              <a:rPr lang="en-US" sz="2100" dirty="0">
                <a:latin typeface="Times New Roman" pitchFamily="18" charset="0"/>
                <a:cs typeface="Times New Roman" pitchFamily="18" charset="0"/>
              </a:rPr>
              <a:t>System Overview</a:t>
            </a:r>
          </a:p>
          <a:p>
            <a:pPr>
              <a:buFont typeface="Wingdings" pitchFamily="2" charset="2"/>
              <a:buChar char="q"/>
            </a:pPr>
            <a:r>
              <a:rPr lang="en-US" sz="2100" dirty="0">
                <a:latin typeface="Times New Roman" pitchFamily="18" charset="0"/>
                <a:cs typeface="Times New Roman" pitchFamily="18" charset="0"/>
              </a:rPr>
              <a:t> Scope of Thesis</a:t>
            </a:r>
          </a:p>
          <a:p>
            <a:pPr>
              <a:buFont typeface="Wingdings" pitchFamily="2" charset="2"/>
              <a:buChar char="q"/>
            </a:pPr>
            <a:r>
              <a:rPr lang="en-US" sz="2100" dirty="0">
                <a:latin typeface="Times New Roman" pitchFamily="18" charset="0"/>
                <a:cs typeface="Times New Roman" pitchFamily="18" charset="0"/>
              </a:rPr>
              <a:t>Conclusion</a:t>
            </a:r>
          </a:p>
          <a:p>
            <a:pPr>
              <a:buFont typeface="Wingdings" pitchFamily="2" charset="2"/>
              <a:buChar char="§"/>
            </a:pPr>
            <a:endParaRPr lang="en-US" sz="2100" dirty="0">
              <a:latin typeface="Times New Roman" pitchFamily="18" charset="0"/>
              <a:cs typeface="Times New Roman" pitchFamily="18" charset="0"/>
            </a:endParaRPr>
          </a:p>
          <a:p>
            <a:pPr>
              <a:buFont typeface="Wingdings" pitchFamily="2" charset="2"/>
              <a:buChar char="§"/>
            </a:pPr>
            <a:endParaRPr lang="en-US" sz="2100" dirty="0">
              <a:latin typeface="Times New Roman" pitchFamily="18" charset="0"/>
              <a:cs typeface="Times New Roman" pitchFamily="18" charset="0"/>
            </a:endParaRPr>
          </a:p>
          <a:p>
            <a:pPr>
              <a:buFont typeface="Wingdings" pitchFamily="2" charset="2"/>
              <a:buChar char="§"/>
            </a:pPr>
            <a:endParaRPr lang="en-US" sz="2100" dirty="0">
              <a:latin typeface="Times New Roman" pitchFamily="18" charset="0"/>
              <a:cs typeface="Times New Roman" pitchFamily="18" charset="0"/>
            </a:endParaRPr>
          </a:p>
          <a:p>
            <a:pPr>
              <a:buFont typeface="Wingdings" pitchFamily="2" charset="2"/>
              <a:buChar char="§"/>
            </a:pPr>
            <a:endParaRPr lang="en-US" dirty="0"/>
          </a:p>
        </p:txBody>
      </p:sp>
    </p:spTree>
    <p:extLst>
      <p:ext uri="{BB962C8B-B14F-4D97-AF65-F5344CB8AC3E}">
        <p14:creationId xmlns:p14="http://schemas.microsoft.com/office/powerpoint/2010/main" val="387048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7701BFA-FCEC-4F3F-921A-C7243EA6C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7747398" cy="3367011"/>
          </a:xfrm>
          <a:prstGeom prst="rect">
            <a:avLst/>
          </a:prstGeom>
        </p:spPr>
      </p:pic>
      <p:pic>
        <p:nvPicPr>
          <p:cNvPr id="6" name="Picture 5">
            <a:extLst>
              <a:ext uri="{FF2B5EF4-FFF2-40B4-BE49-F238E27FC236}">
                <a16:creationId xmlns:a16="http://schemas.microsoft.com/office/drawing/2014/main" xmlns="" id="{DD1A6F3D-9513-4C75-9F60-2D9C82A81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01518"/>
            <a:ext cx="7760099" cy="3556183"/>
          </a:xfrm>
          <a:prstGeom prst="rect">
            <a:avLst/>
          </a:prstGeom>
        </p:spPr>
      </p:pic>
    </p:spTree>
    <p:extLst>
      <p:ext uri="{BB962C8B-B14F-4D97-AF65-F5344CB8AC3E}">
        <p14:creationId xmlns:p14="http://schemas.microsoft.com/office/powerpoint/2010/main" val="124408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5F1EA59-47F9-4B34-8D13-43E72EEE3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72816"/>
            <a:ext cx="7715647" cy="3587934"/>
          </a:xfrm>
          <a:prstGeom prst="rect">
            <a:avLst/>
          </a:prstGeom>
        </p:spPr>
      </p:pic>
    </p:spTree>
    <p:extLst>
      <p:ext uri="{BB962C8B-B14F-4D97-AF65-F5344CB8AC3E}">
        <p14:creationId xmlns:p14="http://schemas.microsoft.com/office/powerpoint/2010/main" val="4126150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673CADB-22B0-4AD3-9B46-AC3DAE36BF67}"/>
              </a:ext>
            </a:extLst>
          </p:cNvPr>
          <p:cNvPicPr>
            <a:picLocks noChangeAspect="1"/>
          </p:cNvPicPr>
          <p:nvPr/>
        </p:nvPicPr>
        <p:blipFill rotWithShape="1">
          <a:blip r:embed="rId2">
            <a:extLst>
              <a:ext uri="{28A0092B-C50C-407E-A947-70E740481C1C}">
                <a14:useLocalDpi xmlns:a14="http://schemas.microsoft.com/office/drawing/2010/main" val="0"/>
              </a:ext>
            </a:extLst>
          </a:blip>
          <a:srcRect r="31100"/>
          <a:stretch/>
        </p:blipFill>
        <p:spPr>
          <a:xfrm>
            <a:off x="323528" y="1412776"/>
            <a:ext cx="8224688" cy="5075400"/>
          </a:xfrm>
          <a:prstGeom prst="rect">
            <a:avLst/>
          </a:prstGeom>
        </p:spPr>
      </p:pic>
      <p:sp>
        <p:nvSpPr>
          <p:cNvPr id="5" name="Title 4">
            <a:extLst>
              <a:ext uri="{FF2B5EF4-FFF2-40B4-BE49-F238E27FC236}">
                <a16:creationId xmlns:a16="http://schemas.microsoft.com/office/drawing/2014/main" xmlns="" id="{DE0F128D-CA6D-4CCA-A20E-950290AD62CA}"/>
              </a:ext>
            </a:extLst>
          </p:cNvPr>
          <p:cNvSpPr>
            <a:spLocks noGrp="1"/>
          </p:cNvSpPr>
          <p:nvPr>
            <p:ph type="title"/>
          </p:nvPr>
        </p:nvSpPr>
        <p:spPr>
          <a:xfrm>
            <a:off x="323528" y="260648"/>
            <a:ext cx="6347713" cy="1152128"/>
          </a:xfrm>
        </p:spPr>
        <p:txBody>
          <a:bodyPr/>
          <a:lstStyle/>
          <a:p>
            <a:r>
              <a:rPr lang="en-US" dirty="0">
                <a:latin typeface="Times New Roman" panose="02020603050405020304" pitchFamily="18" charset="0"/>
                <a:cs typeface="Times New Roman" panose="02020603050405020304" pitchFamily="18" charset="0"/>
              </a:rPr>
              <a:t>Code in Thesis</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151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EDA83C8-8EBD-446F-B689-8688A6DBF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548680"/>
            <a:ext cx="7667973" cy="5328592"/>
          </a:xfrm>
        </p:spPr>
      </p:pic>
    </p:spTree>
    <p:extLst>
      <p:ext uri="{BB962C8B-B14F-4D97-AF65-F5344CB8AC3E}">
        <p14:creationId xmlns:p14="http://schemas.microsoft.com/office/powerpoint/2010/main" val="492487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563FDE0-9363-410D-8404-92F08D6CB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61" y="930146"/>
            <a:ext cx="8325278" cy="4997707"/>
          </a:xfrm>
          <a:prstGeom prst="rect">
            <a:avLst/>
          </a:prstGeom>
        </p:spPr>
      </p:pic>
    </p:spTree>
    <p:extLst>
      <p:ext uri="{BB962C8B-B14F-4D97-AF65-F5344CB8AC3E}">
        <p14:creationId xmlns:p14="http://schemas.microsoft.com/office/powerpoint/2010/main" val="154945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975C234-7041-4782-B415-C8CBA604C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949197"/>
            <a:ext cx="8287176" cy="4959605"/>
          </a:xfrm>
          <a:prstGeom prst="rect">
            <a:avLst/>
          </a:prstGeom>
        </p:spPr>
      </p:pic>
    </p:spTree>
    <p:extLst>
      <p:ext uri="{BB962C8B-B14F-4D97-AF65-F5344CB8AC3E}">
        <p14:creationId xmlns:p14="http://schemas.microsoft.com/office/powerpoint/2010/main" val="3313684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5B32F1E-C12D-4147-B3E3-4AEBF3916EA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00" b="41600"/>
          <a:stretch/>
        </p:blipFill>
        <p:spPr>
          <a:xfrm>
            <a:off x="609598" y="1426467"/>
            <a:ext cx="5690593" cy="4413443"/>
          </a:xfrm>
          <a:prstGeom prst="rect">
            <a:avLst/>
          </a:prstGeom>
        </p:spPr>
      </p:pic>
      <p:sp>
        <p:nvSpPr>
          <p:cNvPr id="4" name="Title 3">
            <a:extLst>
              <a:ext uri="{FF2B5EF4-FFF2-40B4-BE49-F238E27FC236}">
                <a16:creationId xmlns:a16="http://schemas.microsoft.com/office/drawing/2014/main" xmlns="" id="{3A28C670-3360-4699-8018-C73D30535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Diagram of Thesis</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645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2FDD08E-B84C-427E-B2FA-AAED74AA71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116632"/>
            <a:ext cx="4876006" cy="6501341"/>
          </a:xfrm>
          <a:prstGeom prst="rect">
            <a:avLst/>
          </a:prstGeom>
        </p:spPr>
      </p:pic>
    </p:spTree>
    <p:extLst>
      <p:ext uri="{BB962C8B-B14F-4D97-AF65-F5344CB8AC3E}">
        <p14:creationId xmlns:p14="http://schemas.microsoft.com/office/powerpoint/2010/main" val="300888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b="0" dirty="0">
                <a:latin typeface="Times New Roman" pitchFamily="18" charset="0"/>
                <a:cs typeface="Times New Roman" pitchFamily="18" charset="0"/>
              </a:rPr>
              <a:t>MQTT Protocol is easy of use. It is essential when response time, throughput, lower battery and bandwidth usage are on the first place for future solutions. It’s also perfect in case of intermittent connectivity.</a:t>
            </a:r>
          </a:p>
          <a:p>
            <a:pPr>
              <a:buFont typeface="Wingdings" pitchFamily="2" charset="2"/>
              <a:buChar char="q"/>
            </a:pPr>
            <a:endParaRPr lang="en-US" sz="2000" b="0" dirty="0">
              <a:latin typeface="Times New Roman" pitchFamily="18" charset="0"/>
              <a:cs typeface="Times New Roman" pitchFamily="18" charset="0"/>
            </a:endParaRPr>
          </a:p>
          <a:p>
            <a:pPr>
              <a:buFont typeface="Wingdings" pitchFamily="2" charset="2"/>
              <a:buChar char="q"/>
            </a:pPr>
            <a:r>
              <a:rPr lang="en-US" sz="2000" b="0" dirty="0">
                <a:latin typeface="Times New Roman" pitchFamily="18" charset="0"/>
                <a:cs typeface="Times New Roman" pitchFamily="18" charset="0"/>
              </a:rPr>
              <a:t>HTTP is worthy and extendable. But MQTT is more suitable when it is referred to </a:t>
            </a:r>
            <a:r>
              <a:rPr lang="en-US" sz="2000" b="0" dirty="0" err="1">
                <a:latin typeface="Times New Roman" pitchFamily="18" charset="0"/>
                <a:cs typeface="Times New Roman" pitchFamily="18" charset="0"/>
              </a:rPr>
              <a:t>IoT</a:t>
            </a:r>
            <a:r>
              <a:rPr lang="en-US" sz="2000" b="0" dirty="0">
                <a:latin typeface="Times New Roman" pitchFamily="18" charset="0"/>
                <a:cs typeface="Times New Roman" pitchFamily="18" charset="0"/>
              </a:rPr>
              <a:t> development.</a:t>
            </a:r>
          </a:p>
        </p:txBody>
      </p:sp>
    </p:spTree>
    <p:extLst>
      <p:ext uri="{BB962C8B-B14F-4D97-AF65-F5344CB8AC3E}">
        <p14:creationId xmlns:p14="http://schemas.microsoft.com/office/powerpoint/2010/main" val="409407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40"/>
            <a:ext cx="8087545" cy="1252728"/>
          </a:xfrm>
        </p:spPr>
        <p:txBody>
          <a:bodyPr/>
          <a:lstStyle/>
          <a:p>
            <a:r>
              <a:rPr lang="en-US" b="1"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normAutofit fontScale="85000" lnSpcReduction="10000"/>
          </a:bodyPr>
          <a:lstStyle/>
          <a:p>
            <a:pPr marL="0" indent="0">
              <a:buNone/>
            </a:pPr>
            <a:r>
              <a:rPr lang="en-US" sz="2000" dirty="0">
                <a:latin typeface="Times New Roman" pitchFamily="18" charset="0"/>
                <a:cs typeface="Times New Roman" pitchFamily="18" charset="0"/>
              </a:rPr>
              <a:t>MQTT is a publish-subscribe-based messaging protocol used in the internet of Things. It works on top of the TCP/IP protocol, and is designed for connections with remote locations or the network bandwidth is limited. The goal is to provide a protocol, which is bandwidth-efficient and uses little battery power. The Hypertext Transfer Protocol is an application protocol for distributed, collaborative, hypermedia information systems that allows users to communicate data on the World Wide Web. HTTP uses a request/response paradigm where each device connects directly to the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Agent. MQTT is different in that publish-subscribe is event-driven and pushes messages to clients. It requires an additional central communication point (known as the MQTT broker) which it is in charge of dispatching all messages between the senders and the rightful receivers. Each client that publishes a message to the broker, includes a topic into the message. The topic is the routing information for the broker. </a:t>
            </a:r>
          </a:p>
        </p:txBody>
      </p:sp>
    </p:spTree>
    <p:extLst>
      <p:ext uri="{BB962C8B-B14F-4D97-AF65-F5344CB8AC3E}">
        <p14:creationId xmlns:p14="http://schemas.microsoft.com/office/powerpoint/2010/main" val="157147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40"/>
            <a:ext cx="8087545" cy="1252728"/>
          </a:xfrm>
        </p:spPr>
        <p:txBody>
          <a:bodyPr/>
          <a:lstStyle/>
          <a:p>
            <a:r>
              <a:rPr lang="en-US" b="1"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normAutofit fontScale="77500" lnSpcReduction="20000"/>
          </a:bodyPr>
          <a:lstStyle/>
          <a:p>
            <a:pPr marL="0" indent="0">
              <a:buNone/>
            </a:pPr>
            <a:r>
              <a:rPr lang="en-US" sz="2000" dirty="0">
                <a:latin typeface="Times New Roman" pitchFamily="18" charset="0"/>
                <a:cs typeface="Times New Roman" pitchFamily="18" charset="0"/>
              </a:rPr>
              <a:t>Each client that wants to receive messages subscribes to a certain topic and the broker delivers all messages with the matching topic to the client. Therefore the clients don’t have to know each other, they only communicate over the topic. This architecture enables highly scalable solutions without dependencies between the data producers and the data consumers. The system will compare and use MQTT and HTTP on IOT and show differences among them. HTTP has been widely applied for data transfer. However, in networks for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this protocol causes a large overhead. To solve this problem, named based transfer protocols have been discussed. This system compares the performance of HTTP with that of MQTT, a type of named based transfer protocol. Additionally, the system proposes enhancements to MQTT for better performance. Main solid benefits of MQTT are </a:t>
            </a:r>
            <a:r>
              <a:rPr lang="en-US" sz="2000" dirty="0" err="1">
                <a:latin typeface="Times New Roman" pitchFamily="18" charset="0"/>
                <a:cs typeface="Times New Roman" pitchFamily="18" charset="0"/>
              </a:rPr>
              <a:t>lightweightness</a:t>
            </a:r>
            <a:r>
              <a:rPr lang="en-US" sz="2000" dirty="0">
                <a:latin typeface="Times New Roman" pitchFamily="18" charset="0"/>
                <a:cs typeface="Times New Roman" pitchFamily="18" charset="0"/>
              </a:rPr>
              <a:t> and publish/subscribe model, which makes it perfect for resource-constrained devices and help to save battery. The system will  present the broad comparison among HTTP and MQTT to introduce their characteristics comparatively. Afterwards, it presents their strengths and limitations. Thus, based on this detailed evaluation, the user can decide their appropriate usage in various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systems according to their requirements and suitability. </a:t>
            </a:r>
          </a:p>
        </p:txBody>
      </p:sp>
    </p:spTree>
    <p:extLst>
      <p:ext uri="{BB962C8B-B14F-4D97-AF65-F5344CB8AC3E}">
        <p14:creationId xmlns:p14="http://schemas.microsoft.com/office/powerpoint/2010/main" val="368714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40"/>
            <a:ext cx="8087545" cy="1252728"/>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sz="2000" dirty="0">
                <a:latin typeface="Times New Roman" pitchFamily="18" charset="0"/>
                <a:cs typeface="Times New Roman" pitchFamily="18" charset="0"/>
              </a:rPr>
              <a:t> The system demonstrates the basic functionality of reading and visualizing sensor data using a Circuit Python board. </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It starts demonstrating reading sensor data in only a few lines or Python, following a simple workflow. </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It progresses from zero to hero to show how user can send data over a network using MQTT and HTTP, liberating user’s data and persisting it to a database for long term storage and visualization.</a:t>
            </a:r>
          </a:p>
          <a:p>
            <a:pPr>
              <a:buFont typeface="Wingdings" pitchFamily="2" charset="2"/>
              <a:buChar char="q"/>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2338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09600"/>
            <a:ext cx="6273744" cy="1320800"/>
          </a:xfrm>
        </p:spPr>
        <p:txBody>
          <a:bodyPr/>
          <a:lstStyle/>
          <a:p>
            <a:r>
              <a:rPr lang="en-US" b="1" dirty="0">
                <a:latin typeface="Times New Roman" pitchFamily="18" charset="0"/>
                <a:cs typeface="Times New Roman" pitchFamily="18" charset="0"/>
              </a:rPr>
              <a:t>Aim and Objectives</a:t>
            </a: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a:latin typeface="Times New Roman" pitchFamily="18" charset="0"/>
                <a:cs typeface="Times New Roman" pitchFamily="18" charset="0"/>
              </a:rPr>
              <a:t>To familiarize with the world of hardware and build a full-stack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(Internet-of-Things) solution.</a:t>
            </a: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To publish data from a sensor over MQTT and HTTP, persist the data and visualize it in real time. </a:t>
            </a: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To demonstrate a beginner friendly workflow that is not too complicated using Circuit Python.</a:t>
            </a: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To demonstrates a solution that has real world applications - logging sensor data over a network, storing it in a database and displaying the data on a dashboard.</a:t>
            </a: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To research MQTT and HTTP to know which one is the best for </a:t>
            </a:r>
            <a:r>
              <a:rPr lang="en-GB" dirty="0" err="1">
                <a:latin typeface="Times New Roman" panose="02020603050405020304" pitchFamily="18" charset="0"/>
                <a:cs typeface="Times New Roman" panose="02020603050405020304" pitchFamily="18" charset="0"/>
              </a:rPr>
              <a:t>IoT</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42225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09600"/>
            <a:ext cx="6201736" cy="1320800"/>
          </a:xfrm>
        </p:spPr>
        <p:txBody>
          <a:bodyPr/>
          <a:lstStyle/>
          <a:p>
            <a:r>
              <a:rPr lang="en-US" b="1" dirty="0">
                <a:latin typeface="Times New Roman" pitchFamily="18" charset="0"/>
                <a:cs typeface="Times New Roman" pitchFamily="18" charset="0"/>
              </a:rPr>
              <a:t>System Requirements</a:t>
            </a:r>
          </a:p>
        </p:txBody>
      </p:sp>
      <p:sp>
        <p:nvSpPr>
          <p:cNvPr id="3" name="Content Placeholder 2"/>
          <p:cNvSpPr>
            <a:spLocks noGrp="1"/>
          </p:cNvSpPr>
          <p:nvPr>
            <p:ph idx="1"/>
          </p:nvPr>
        </p:nvSpPr>
        <p:spPr/>
        <p:txBody>
          <a:bodyPr>
            <a:normAutofit/>
          </a:bodyPr>
          <a:lstStyle/>
          <a:p>
            <a:pPr marL="118872" indent="0">
              <a:buNone/>
            </a:pPr>
            <a:r>
              <a:rPr lang="en-US" sz="2100" b="1" dirty="0">
                <a:latin typeface="Times New Roman" pitchFamily="18" charset="0"/>
                <a:cs typeface="Times New Roman" pitchFamily="18" charset="0"/>
              </a:rPr>
              <a:t>Hardware</a:t>
            </a:r>
          </a:p>
          <a:p>
            <a:pPr marL="118872" indent="0">
              <a:buNone/>
            </a:pPr>
            <a:endParaRPr lang="en-US" sz="21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9682365"/>
              </p:ext>
            </p:extLst>
          </p:nvPr>
        </p:nvGraphicFramePr>
        <p:xfrm>
          <a:off x="1403648" y="2856512"/>
          <a:ext cx="6096000" cy="3164776"/>
        </p:xfrm>
        <a:graphic>
          <a:graphicData uri="http://schemas.openxmlformats.org/drawingml/2006/table">
            <a:tbl>
              <a:tblPr firstRow="1" bandRow="1">
                <a:tableStyleId>{FABFCF23-3B69-468F-B69F-88F6DE6A72F2}</a:tableStyleId>
              </a:tblPr>
              <a:tblGrid>
                <a:gridCol w="720080">
                  <a:extLst>
                    <a:ext uri="{9D8B030D-6E8A-4147-A177-3AD203B41FA5}">
                      <a16:colId xmlns:a16="http://schemas.microsoft.com/office/drawing/2014/main" xmlns="" val="20000"/>
                    </a:ext>
                  </a:extLst>
                </a:gridCol>
                <a:gridCol w="1944216">
                  <a:extLst>
                    <a:ext uri="{9D8B030D-6E8A-4147-A177-3AD203B41FA5}">
                      <a16:colId xmlns:a16="http://schemas.microsoft.com/office/drawing/2014/main" xmlns="" val="20001"/>
                    </a:ext>
                  </a:extLst>
                </a:gridCol>
                <a:gridCol w="1368152">
                  <a:extLst>
                    <a:ext uri="{9D8B030D-6E8A-4147-A177-3AD203B41FA5}">
                      <a16:colId xmlns:a16="http://schemas.microsoft.com/office/drawing/2014/main" xmlns="" val="20002"/>
                    </a:ext>
                  </a:extLst>
                </a:gridCol>
                <a:gridCol w="844352">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tblGrid>
              <a:tr h="369770">
                <a:tc>
                  <a:txBody>
                    <a:bodyPr/>
                    <a:lstStyle/>
                    <a:p>
                      <a:r>
                        <a:rPr lang="en-US" sz="2000" b="0" dirty="0">
                          <a:latin typeface="Times New Roman" pitchFamily="18" charset="0"/>
                          <a:cs typeface="Times New Roman"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a:latin typeface="Times New Roman" pitchFamily="18" charset="0"/>
                          <a:cs typeface="Times New Roman" pitchFamily="18" charset="0"/>
                        </a:rPr>
                        <a:t>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a:latin typeface="Times New Roman" pitchFamily="18" charset="0"/>
                          <a:cs typeface="Times New Roman" pitchFamily="18"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err="1">
                          <a:latin typeface="Times New Roman" pitchFamily="18" charset="0"/>
                          <a:cs typeface="Times New Roman" pitchFamily="18" charset="0"/>
                        </a:rPr>
                        <a:t>Qty</a:t>
                      </a:r>
                      <a:endParaRPr lang="en-US" sz="20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latin typeface="Times New Roman" pitchFamily="18" charset="0"/>
                          <a:cs typeface="Times New Roman" pitchFamily="18"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46067">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Raspberry Pi 3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46067">
                <a:tc>
                  <a:txBody>
                    <a:bodyPr/>
                    <a:lstStyle/>
                    <a:p>
                      <a:r>
                        <a:rPr lang="en-US" sz="1400" dirty="0">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ESP8266 </a:t>
                      </a:r>
                      <a:r>
                        <a:rPr lang="en-US" sz="1400" dirty="0" err="1">
                          <a:latin typeface="Times New Roman" pitchFamily="18" charset="0"/>
                          <a:cs typeface="Times New Roman" pitchFamily="18" charset="0"/>
                        </a:rPr>
                        <a:t>NodeMCU</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7,000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46067">
                <a:tc>
                  <a:txBody>
                    <a:bodyPr/>
                    <a:lstStyle/>
                    <a:p>
                      <a:r>
                        <a:rPr lang="en-US" sz="1400" dirty="0">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Breadboard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2,500</a:t>
                      </a:r>
                      <a:r>
                        <a:rPr lang="en-US" sz="1400" baseline="0" dirty="0">
                          <a:latin typeface="Times New Roman" pitchFamily="18" charset="0"/>
                          <a:cs typeface="Times New Roman" pitchFamily="18" charset="0"/>
                        </a:rPr>
                        <a:t>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2,500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46067">
                <a:tc>
                  <a:txBody>
                    <a:bodyPr/>
                    <a:lstStyle/>
                    <a:p>
                      <a:r>
                        <a:rPr lang="en-US" sz="1400" dirty="0">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M-M Jumper Wires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46067">
                <a:tc>
                  <a:txBody>
                    <a:bodyPr/>
                    <a:lstStyle/>
                    <a:p>
                      <a:r>
                        <a:rPr lang="en-US" sz="1400" dirty="0">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button</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30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30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46067">
                <a:tc>
                  <a:txBody>
                    <a:bodyPr/>
                    <a:lstStyle/>
                    <a:p>
                      <a:r>
                        <a:rPr lang="en-US" sz="1400" dirty="0">
                          <a:latin typeface="Times New Roman" pitchFamily="18" charset="0"/>
                          <a:cs typeface="Times New Roman"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10K resistor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10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46067">
                <a:tc>
                  <a:txBody>
                    <a:bodyPr/>
                    <a:lstStyle/>
                    <a:p>
                      <a:r>
                        <a:rPr lang="en-US" sz="1400" dirty="0">
                          <a:latin typeface="Times New Roman" pitchFamily="18" charset="0"/>
                          <a:cs typeface="Times New Roman"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Push Button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60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60</a:t>
                      </a:r>
                      <a:r>
                        <a:rPr lang="en-US" sz="1400" baseline="0" dirty="0">
                          <a:latin typeface="Times New Roman" pitchFamily="18" charset="0"/>
                          <a:cs typeface="Times New Roman" pitchFamily="18" charset="0"/>
                        </a:rPr>
                        <a:t>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46067">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a:latin typeface="Times New Roman" pitchFamily="18" charset="0"/>
                          <a:cs typeface="Times New Roman" pitchFamily="18" charset="0"/>
                        </a:rPr>
                        <a:t>80600 Kyats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63333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p>
            <a:r>
              <a:rPr lang="en-US" b="1" dirty="0">
                <a:latin typeface="Times New Roman" pitchFamily="18" charset="0"/>
                <a:cs typeface="Times New Roman" pitchFamily="18" charset="0"/>
              </a:rPr>
              <a:t>System Requirements</a:t>
            </a:r>
          </a:p>
        </p:txBody>
      </p:sp>
      <p:sp>
        <p:nvSpPr>
          <p:cNvPr id="3" name="Content Placeholder 2"/>
          <p:cNvSpPr>
            <a:spLocks noGrp="1"/>
          </p:cNvSpPr>
          <p:nvPr>
            <p:ph idx="1"/>
          </p:nvPr>
        </p:nvSpPr>
        <p:spPr/>
        <p:txBody>
          <a:bodyPr>
            <a:normAutofit fontScale="92500" lnSpcReduction="10000"/>
          </a:bodyPr>
          <a:lstStyle/>
          <a:p>
            <a:pPr marL="118872" indent="0">
              <a:buNone/>
            </a:pPr>
            <a:r>
              <a:rPr lang="en-US" sz="2100" b="1" dirty="0">
                <a:latin typeface="Times New Roman" pitchFamily="18" charset="0"/>
                <a:cs typeface="Times New Roman" pitchFamily="18" charset="0"/>
              </a:rPr>
              <a:t>Software</a:t>
            </a:r>
          </a:p>
          <a:p>
            <a:pPr marL="461772" indent="-342900">
              <a:buFont typeface="Wingdings" pitchFamily="2" charset="2"/>
              <a:buChar char="q"/>
            </a:pPr>
            <a:r>
              <a:rPr lang="en-US" sz="2100" b="0" dirty="0">
                <a:latin typeface="Times New Roman" pitchFamily="18" charset="0"/>
                <a:cs typeface="Times New Roman" pitchFamily="18" charset="0"/>
              </a:rPr>
              <a:t>Python </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Text Editor</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Putty</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 Mosquito Broker</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a:latin typeface="Times New Roman" pitchFamily="18" charset="0"/>
                <a:cs typeface="Times New Roman" pitchFamily="18" charset="0"/>
              </a:rPr>
              <a:t> </a:t>
            </a:r>
            <a:r>
              <a:rPr lang="en-US" sz="2100" b="0" dirty="0" err="1">
                <a:latin typeface="Times New Roman" pitchFamily="18" charset="0"/>
                <a:cs typeface="Times New Roman" pitchFamily="18" charset="0"/>
              </a:rPr>
              <a:t>Adafruit</a:t>
            </a:r>
            <a:r>
              <a:rPr lang="en-US" sz="2100" b="0" dirty="0">
                <a:latin typeface="Times New Roman" pitchFamily="18" charset="0"/>
                <a:cs typeface="Times New Roman" pitchFamily="18" charset="0"/>
              </a:rPr>
              <a:t> IO MQTT </a:t>
            </a:r>
            <a:r>
              <a:rPr lang="en-US" sz="2100" b="0" dirty="0" err="1">
                <a:latin typeface="Times New Roman" pitchFamily="18" charset="0"/>
                <a:cs typeface="Times New Roman" pitchFamily="18" charset="0"/>
              </a:rPr>
              <a:t>Api</a:t>
            </a:r>
            <a:endParaRPr lang="en-US" sz="2100" b="0" dirty="0">
              <a:latin typeface="Times New Roman" pitchFamily="18" charset="0"/>
              <a:cs typeface="Times New Roman" pitchFamily="18" charset="0"/>
            </a:endParaRPr>
          </a:p>
          <a:p>
            <a:pPr marL="461772">
              <a:buFont typeface="Wingdings" pitchFamily="2" charset="2"/>
              <a:buChar char="q"/>
            </a:pP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3446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a:latin typeface="Times New Roman" pitchFamily="18" charset="0"/>
                <a:cs typeface="Times New Roman" pitchFamily="18" charset="0"/>
              </a:rPr>
              <a:t>Flow Chart(MQTT) </a:t>
            </a:r>
          </a:p>
        </p:txBody>
      </p:sp>
      <p:sp>
        <p:nvSpPr>
          <p:cNvPr id="3" name="Rounded Rectangle 2"/>
          <p:cNvSpPr/>
          <p:nvPr/>
        </p:nvSpPr>
        <p:spPr>
          <a:xfrm>
            <a:off x="4355976" y="1257253"/>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Start</a:t>
            </a:r>
          </a:p>
        </p:txBody>
      </p:sp>
      <p:sp>
        <p:nvSpPr>
          <p:cNvPr id="4" name="Rectangle 3"/>
          <p:cNvSpPr/>
          <p:nvPr/>
        </p:nvSpPr>
        <p:spPr>
          <a:xfrm>
            <a:off x="3959932" y="1844824"/>
            <a:ext cx="1512168"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Attached temp and humidity sensor</a:t>
            </a:r>
          </a:p>
        </p:txBody>
      </p:sp>
      <p:sp>
        <p:nvSpPr>
          <p:cNvPr id="6" name="Rectangle 5"/>
          <p:cNvSpPr/>
          <p:nvPr/>
        </p:nvSpPr>
        <p:spPr>
          <a:xfrm>
            <a:off x="3869922" y="2348880"/>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Raspberry pi 3b+</a:t>
            </a:r>
          </a:p>
        </p:txBody>
      </p:sp>
      <p:sp>
        <p:nvSpPr>
          <p:cNvPr id="24" name="Rectangle 23"/>
          <p:cNvSpPr/>
          <p:nvPr/>
        </p:nvSpPr>
        <p:spPr>
          <a:xfrm>
            <a:off x="3869922" y="2924944"/>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Publish data to broker</a:t>
            </a:r>
          </a:p>
        </p:txBody>
      </p:sp>
      <p:sp>
        <p:nvSpPr>
          <p:cNvPr id="7" name="Rectangle 6"/>
          <p:cNvSpPr/>
          <p:nvPr/>
        </p:nvSpPr>
        <p:spPr>
          <a:xfrm>
            <a:off x="1151620" y="3573016"/>
            <a:ext cx="7128792" cy="18002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47764" y="371703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Humidity data</a:t>
            </a:r>
          </a:p>
        </p:txBody>
      </p:sp>
      <p:sp>
        <p:nvSpPr>
          <p:cNvPr id="28" name="Rectangle 27"/>
          <p:cNvSpPr/>
          <p:nvPr/>
        </p:nvSpPr>
        <p:spPr>
          <a:xfrm>
            <a:off x="5220072" y="371703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Temperature data</a:t>
            </a:r>
          </a:p>
        </p:txBody>
      </p:sp>
      <p:sp>
        <p:nvSpPr>
          <p:cNvPr id="8" name="Diamond 7"/>
          <p:cNvSpPr/>
          <p:nvPr/>
        </p:nvSpPr>
        <p:spPr>
          <a:xfrm>
            <a:off x="3779912"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Humidity data and Temperature data ?</a:t>
            </a:r>
          </a:p>
        </p:txBody>
      </p:sp>
      <p:sp>
        <p:nvSpPr>
          <p:cNvPr id="29" name="Diamond 28"/>
          <p:cNvSpPr/>
          <p:nvPr/>
        </p:nvSpPr>
        <p:spPr>
          <a:xfrm>
            <a:off x="6228184"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Temperature data ?</a:t>
            </a:r>
          </a:p>
        </p:txBody>
      </p:sp>
      <p:sp>
        <p:nvSpPr>
          <p:cNvPr id="30" name="Diamond 29"/>
          <p:cNvSpPr/>
          <p:nvPr/>
        </p:nvSpPr>
        <p:spPr>
          <a:xfrm>
            <a:off x="1335431"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Humidity data ?</a:t>
            </a:r>
          </a:p>
        </p:txBody>
      </p:sp>
      <p:sp>
        <p:nvSpPr>
          <p:cNvPr id="31" name="Rectangle 30"/>
          <p:cNvSpPr/>
          <p:nvPr/>
        </p:nvSpPr>
        <p:spPr>
          <a:xfrm>
            <a:off x="6318194"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who subscribe Temperature data only</a:t>
            </a:r>
          </a:p>
        </p:txBody>
      </p:sp>
      <p:sp>
        <p:nvSpPr>
          <p:cNvPr id="33" name="Rectangle 32"/>
          <p:cNvSpPr/>
          <p:nvPr/>
        </p:nvSpPr>
        <p:spPr>
          <a:xfrm>
            <a:off x="3869922"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who subscribe Temperature data and Humidity data.</a:t>
            </a:r>
          </a:p>
        </p:txBody>
      </p:sp>
      <p:sp>
        <p:nvSpPr>
          <p:cNvPr id="34" name="Rectangle 33"/>
          <p:cNvSpPr/>
          <p:nvPr/>
        </p:nvSpPr>
        <p:spPr>
          <a:xfrm>
            <a:off x="1425441"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itchFamily="18" charset="0"/>
                <a:cs typeface="Times New Roman" pitchFamily="18" charset="0"/>
              </a:rPr>
              <a:t>User who subscribe Humidity data only</a:t>
            </a:r>
          </a:p>
        </p:txBody>
      </p:sp>
      <p:sp>
        <p:nvSpPr>
          <p:cNvPr id="35" name="Rounded Rectangle 34"/>
          <p:cNvSpPr/>
          <p:nvPr/>
        </p:nvSpPr>
        <p:spPr>
          <a:xfrm>
            <a:off x="4355976" y="6494989"/>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Times New Roman" pitchFamily="18" charset="0"/>
                <a:cs typeface="Times New Roman" pitchFamily="18" charset="0"/>
              </a:rPr>
              <a:t>End</a:t>
            </a:r>
          </a:p>
        </p:txBody>
      </p:sp>
      <p:sp>
        <p:nvSpPr>
          <p:cNvPr id="9" name="TextBox 8"/>
          <p:cNvSpPr txBox="1"/>
          <p:nvPr/>
        </p:nvSpPr>
        <p:spPr>
          <a:xfrm>
            <a:off x="7226810" y="3200578"/>
            <a:ext cx="558166" cy="253916"/>
          </a:xfrm>
          <a:prstGeom prst="rect">
            <a:avLst/>
          </a:prstGeom>
          <a:noFill/>
        </p:spPr>
        <p:txBody>
          <a:bodyPr wrap="none" rtlCol="0">
            <a:spAutoFit/>
          </a:bodyPr>
          <a:lstStyle/>
          <a:p>
            <a:r>
              <a:rPr lang="en-US" sz="1050" dirty="0">
                <a:latin typeface="Times New Roman" pitchFamily="18" charset="0"/>
                <a:cs typeface="Times New Roman" pitchFamily="18" charset="0"/>
              </a:rPr>
              <a:t>Broker</a:t>
            </a:r>
          </a:p>
        </p:txBody>
      </p:sp>
      <p:cxnSp>
        <p:nvCxnSpPr>
          <p:cNvPr id="11" name="Straight Arrow Connector 10"/>
          <p:cNvCxnSpPr>
            <a:stCxn id="3" idx="2"/>
            <a:endCxn id="4" idx="0"/>
          </p:cNvCxnSpPr>
          <p:nvPr/>
        </p:nvCxnSpPr>
        <p:spPr>
          <a:xfrm>
            <a:off x="4716016" y="1617293"/>
            <a:ext cx="0" cy="2275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6" idx="0"/>
          </p:cNvCxnSpPr>
          <p:nvPr/>
        </p:nvCxnSpPr>
        <p:spPr>
          <a:xfrm>
            <a:off x="4716016" y="2204864"/>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24" idx="0"/>
          </p:cNvCxnSpPr>
          <p:nvPr/>
        </p:nvCxnSpPr>
        <p:spPr>
          <a:xfrm>
            <a:off x="4716016" y="2780928"/>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4" idx="2"/>
            <a:endCxn id="7" idx="0"/>
          </p:cNvCxnSpPr>
          <p:nvPr/>
        </p:nvCxnSpPr>
        <p:spPr>
          <a:xfrm>
            <a:off x="4716016" y="335699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93858" y="3573016"/>
            <a:ext cx="2772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8" idx="0"/>
          </p:cNvCxnSpPr>
          <p:nvPr/>
        </p:nvCxnSpPr>
        <p:spPr>
          <a:xfrm>
            <a:off x="6066166" y="3573016"/>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5" idx="0"/>
          </p:cNvCxnSpPr>
          <p:nvPr/>
        </p:nvCxnSpPr>
        <p:spPr>
          <a:xfrm>
            <a:off x="3293858" y="3573016"/>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5" idx="3"/>
            <a:endCxn id="28" idx="1"/>
          </p:cNvCxnSpPr>
          <p:nvPr/>
        </p:nvCxnSpPr>
        <p:spPr>
          <a:xfrm>
            <a:off x="4139952" y="3933056"/>
            <a:ext cx="1080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8" idx="0"/>
          </p:cNvCxnSpPr>
          <p:nvPr/>
        </p:nvCxnSpPr>
        <p:spPr>
          <a:xfrm>
            <a:off x="4716016" y="3933056"/>
            <a:ext cx="0"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25" idx="1"/>
            <a:endCxn id="30" idx="0"/>
          </p:cNvCxnSpPr>
          <p:nvPr/>
        </p:nvCxnSpPr>
        <p:spPr>
          <a:xfrm rot="10800000" flipV="1">
            <a:off x="2271536" y="3933056"/>
            <a:ext cx="176229" cy="43204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8" idx="3"/>
            <a:endCxn id="29" idx="0"/>
          </p:cNvCxnSpPr>
          <p:nvPr/>
        </p:nvCxnSpPr>
        <p:spPr>
          <a:xfrm>
            <a:off x="6912260" y="3933056"/>
            <a:ext cx="252028" cy="43204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0" idx="2"/>
            <a:endCxn id="34" idx="0"/>
          </p:cNvCxnSpPr>
          <p:nvPr/>
        </p:nvCxnSpPr>
        <p:spPr>
          <a:xfrm>
            <a:off x="2271535"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8" idx="2"/>
            <a:endCxn id="33" idx="0"/>
          </p:cNvCxnSpPr>
          <p:nvPr/>
        </p:nvCxnSpPr>
        <p:spPr>
          <a:xfrm>
            <a:off x="4716016"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9" idx="2"/>
            <a:endCxn id="31" idx="0"/>
          </p:cNvCxnSpPr>
          <p:nvPr/>
        </p:nvCxnSpPr>
        <p:spPr>
          <a:xfrm>
            <a:off x="7164288"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271535" y="6309320"/>
            <a:ext cx="4892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4" idx="2"/>
          </p:cNvCxnSpPr>
          <p:nvPr/>
        </p:nvCxnSpPr>
        <p:spPr>
          <a:xfrm>
            <a:off x="2271535" y="6165304"/>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3" idx="2"/>
            <a:endCxn id="35" idx="0"/>
          </p:cNvCxnSpPr>
          <p:nvPr/>
        </p:nvCxnSpPr>
        <p:spPr>
          <a:xfrm>
            <a:off x="4716016" y="6165304"/>
            <a:ext cx="0" cy="3296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31" idx="2"/>
          </p:cNvCxnSpPr>
          <p:nvPr/>
        </p:nvCxnSpPr>
        <p:spPr>
          <a:xfrm>
            <a:off x="7164288" y="6165304"/>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665076" y="5335324"/>
            <a:ext cx="386644" cy="253916"/>
          </a:xfrm>
          <a:prstGeom prst="rect">
            <a:avLst/>
          </a:prstGeom>
          <a:noFill/>
        </p:spPr>
        <p:txBody>
          <a:bodyPr wrap="none" rtlCol="0">
            <a:spAutoFit/>
          </a:bodyPr>
          <a:lstStyle/>
          <a:p>
            <a:r>
              <a:rPr lang="en-US" sz="1050" dirty="0"/>
              <a:t>Yes</a:t>
            </a:r>
          </a:p>
        </p:txBody>
      </p:sp>
      <p:sp>
        <p:nvSpPr>
          <p:cNvPr id="83" name="TextBox 82"/>
          <p:cNvSpPr txBox="1"/>
          <p:nvPr/>
        </p:nvSpPr>
        <p:spPr>
          <a:xfrm>
            <a:off x="4210472" y="5335324"/>
            <a:ext cx="386644" cy="253916"/>
          </a:xfrm>
          <a:prstGeom prst="rect">
            <a:avLst/>
          </a:prstGeom>
          <a:noFill/>
        </p:spPr>
        <p:txBody>
          <a:bodyPr wrap="none" rtlCol="0">
            <a:spAutoFit/>
          </a:bodyPr>
          <a:lstStyle/>
          <a:p>
            <a:r>
              <a:rPr lang="en-US" sz="1050" dirty="0"/>
              <a:t>Yes</a:t>
            </a:r>
          </a:p>
        </p:txBody>
      </p:sp>
      <p:sp>
        <p:nvSpPr>
          <p:cNvPr id="84" name="TextBox 83"/>
          <p:cNvSpPr txBox="1"/>
          <p:nvPr/>
        </p:nvSpPr>
        <p:spPr>
          <a:xfrm>
            <a:off x="6718938" y="5335324"/>
            <a:ext cx="386644" cy="253916"/>
          </a:xfrm>
          <a:prstGeom prst="rect">
            <a:avLst/>
          </a:prstGeom>
          <a:noFill/>
        </p:spPr>
        <p:txBody>
          <a:bodyPr wrap="none" rtlCol="0">
            <a:spAutoFit/>
          </a:bodyPr>
          <a:lstStyle/>
          <a:p>
            <a:r>
              <a:rPr lang="en-US" sz="1050" dirty="0"/>
              <a:t>Yes</a:t>
            </a:r>
          </a:p>
        </p:txBody>
      </p:sp>
    </p:spTree>
    <p:extLst>
      <p:ext uri="{BB962C8B-B14F-4D97-AF65-F5344CB8AC3E}">
        <p14:creationId xmlns:p14="http://schemas.microsoft.com/office/powerpoint/2010/main" val="28535038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1217</TotalTime>
  <Words>1524</Words>
  <Application>Microsoft Office PowerPoint</Application>
  <PresentationFormat>On-screen Show (4:3)</PresentationFormat>
  <Paragraphs>241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Times New Roman</vt:lpstr>
      <vt:lpstr>Trebuchet MS</vt:lpstr>
      <vt:lpstr>Wingdings</vt:lpstr>
      <vt:lpstr>Wingdings 3</vt:lpstr>
      <vt:lpstr>Facet</vt:lpstr>
      <vt:lpstr>TECHNOLOGICAL UNIVERSITY(THANLYIN) DEPARTMENT OF INFORMATION TECHNOLOGY   Data Logging With MQTT and HTTP</vt:lpstr>
      <vt:lpstr>Outlines of presentation</vt:lpstr>
      <vt:lpstr>Abstract</vt:lpstr>
      <vt:lpstr>Abstract</vt:lpstr>
      <vt:lpstr>Introduction</vt:lpstr>
      <vt:lpstr>Aim and Objectives</vt:lpstr>
      <vt:lpstr>System Requirements</vt:lpstr>
      <vt:lpstr>System Requirements</vt:lpstr>
      <vt:lpstr>Flow Chart(MQTT) </vt:lpstr>
      <vt:lpstr>Flow Chart(HTTP) </vt:lpstr>
      <vt:lpstr>Architecture (MQTT) </vt:lpstr>
      <vt:lpstr>MQTT</vt:lpstr>
      <vt:lpstr>Architecture (HTTP) </vt:lpstr>
      <vt:lpstr>HTTP</vt:lpstr>
      <vt:lpstr>Block Diagram(MQTT) </vt:lpstr>
      <vt:lpstr>Block Diagram(HTTP) </vt:lpstr>
      <vt:lpstr>System Overview</vt:lpstr>
      <vt:lpstr>Scope of Thesis</vt:lpstr>
      <vt:lpstr>PowerPoint Presentation</vt:lpstr>
      <vt:lpstr>PowerPoint Presentation</vt:lpstr>
      <vt:lpstr>PowerPoint Presentation</vt:lpstr>
      <vt:lpstr>Code in Thesis</vt:lpstr>
      <vt:lpstr>PowerPoint Presentation</vt:lpstr>
      <vt:lpstr>PowerPoint Presentation</vt:lpstr>
      <vt:lpstr>PowerPoint Presentation</vt:lpstr>
      <vt:lpstr>Diagram of Thesis</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Automatic plant Watering System</dc:title>
  <dc:creator>DELL</dc:creator>
  <cp:lastModifiedBy>Windows User</cp:lastModifiedBy>
  <cp:revision>112</cp:revision>
  <dcterms:created xsi:type="dcterms:W3CDTF">2020-06-03T13:38:55Z</dcterms:created>
  <dcterms:modified xsi:type="dcterms:W3CDTF">2020-08-15T17:29:25Z</dcterms:modified>
</cp:coreProperties>
</file>