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0" r:id="rId3"/>
    <p:sldId id="292" r:id="rId4"/>
    <p:sldId id="275" r:id="rId5"/>
    <p:sldId id="276" r:id="rId6"/>
    <p:sldId id="293" r:id="rId7"/>
    <p:sldId id="277" r:id="rId8"/>
    <p:sldId id="294" r:id="rId9"/>
    <p:sldId id="296" r:id="rId10"/>
    <p:sldId id="295" r:id="rId11"/>
    <p:sldId id="297" r:id="rId12"/>
    <p:sldId id="284" r:id="rId13"/>
    <p:sldId id="285" r:id="rId14"/>
    <p:sldId id="286" r:id="rId15"/>
    <p:sldId id="287" r:id="rId16"/>
    <p:sldId id="288" r:id="rId17"/>
    <p:sldId id="289" r:id="rId18"/>
    <p:sldId id="298" r:id="rId19"/>
    <p:sldId id="299" r:id="rId20"/>
  </p:sldIdLst>
  <p:sldSz cx="9144000" cy="6858000" type="screen4x3"/>
  <p:notesSz cx="10234613" cy="70993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3444" y="-96"/>
      </p:cViewPr>
      <p:guideLst>
        <p:guide orient="horz" pos="2236"/>
        <p:guide pos="32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0" y="4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255" y="4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BDEEA527-C7E7-4EB3-8F96-6900CE78754A}" type="datetimeFigureOut">
              <a:rPr lang="fr-FR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0" y="6743107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255" y="6743107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72EAAD14-3E67-46D7-A915-E9A398CBFBA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01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0" y="4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255" y="4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A3D7B05E-2375-4281-A087-882DC11F2D02}" type="datetimeFigureOut">
              <a:rPr lang="fr-FR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777" tIns="49889" rIns="99777" bIns="49889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99777" tIns="49889" rIns="99777" bIns="49889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0" y="6743107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255" y="6743107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CDAF28E0-DBFC-4A6F-AB2A-7360F6054C8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59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618CDB-C67B-4AB6-8B67-7B6B155A44BE}" type="datetime1">
              <a:rPr lang="fr-FR" smtClean="0"/>
              <a:pPr>
                <a:defRPr/>
              </a:pPr>
              <a:t>05/11/2024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598078-CBB4-4931-89A4-ABBD09E296BA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F71FD-6492-46F0-BEE9-6D826EDE89B4}" type="datetime1">
              <a:rPr lang="fr-FR" smtClean="0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0930C-9BFA-42EE-9AB3-3B68C8B3602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DFD6DC33-5CD2-4705-B69D-7E86084F774C}" type="datetime1">
              <a:rPr lang="fr-FR" smtClean="0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73B93ED-3CAA-4080-912A-79B7C48D965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F9D0A-9709-4ED1-8313-361524F8C982}" type="datetime1">
              <a:rPr lang="fr-FR" smtClean="0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E9000E-835C-4D2B-80DD-B9C1E637FB4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C5D4C0-F486-415D-BDB6-A1F260E2D903}" type="datetime1">
              <a:rPr lang="fr-FR" smtClean="0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541BF5-5661-459C-80A4-1716D35124E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76C35EA5-34DB-4AAA-9E49-7BD7BAF16970}" type="datetime1">
              <a:rPr lang="fr-FR" smtClean="0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6C4D4A3D-C161-4820-AD22-BCB7E4E82BF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1A9BFEC2-32E4-421E-9C2B-E7491089AD04}" type="datetime1">
              <a:rPr lang="fr-FR" smtClean="0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6F03759-1DEB-4181-822D-F17102BB653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4A7750-D46A-4E6C-8832-4A5062B5B79D}" type="datetime1">
              <a:rPr lang="fr-FR" smtClean="0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30624A-56EB-476C-A78F-9B324E9A7A9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10E936-DF2A-42FA-8A46-1A0530E63D85}" type="datetime1">
              <a:rPr lang="fr-FR" smtClean="0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38BF08-7555-4FEB-B8F8-7435A90204D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1B6867-2594-4160-9B80-FAC7C3F343F3}" type="datetime1">
              <a:rPr lang="fr-FR" smtClean="0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85F3B6-FC14-473A-947F-858EE4114B9F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3DD039DD-F337-408E-84F2-377B90723EC7}" type="datetime1">
              <a:rPr lang="fr-FR" smtClean="0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82D1904A-E8C4-4C6F-BDE0-09A4F9F327B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C5D4C0-F486-415D-BDB6-A1F260E2D903}" type="datetime1">
              <a:rPr lang="fr-FR" smtClean="0"/>
              <a:pPr>
                <a:defRPr/>
              </a:pPr>
              <a:t>05/11/2024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541BF5-5661-459C-80A4-1716D35124E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94D815-F17D-73CF-2ACE-26A9E8069CA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25913" y="6672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304661"/>
            <a:ext cx="8077200" cy="3080139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Khiops 10.2</a:t>
            </a:r>
            <a:br>
              <a:rPr lang="fr-FR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accent1">
                    <a:satMod val="150000"/>
                  </a:schemeClr>
                </a:solidFill>
              </a:rPr>
              <a:t>Khiops </a:t>
            </a:r>
            <a:r>
              <a:rPr lang="en-US" sz="2000" dirty="0">
                <a:solidFill>
                  <a:schemeClr val="accent1">
                    <a:satMod val="150000"/>
                  </a:schemeClr>
                </a:solidFill>
              </a:rPr>
              <a:t>SCENARIOS for easy integration</a:t>
            </a:r>
            <a:endParaRPr lang="fr-FR" sz="20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2" name="Sous-titre 2"/>
          <p:cNvSpPr>
            <a:spLocks noGrp="1"/>
          </p:cNvSpPr>
          <p:nvPr>
            <p:ph type="subTitle" idx="1"/>
          </p:nvPr>
        </p:nvSpPr>
        <p:spPr>
          <a:xfrm>
            <a:off x="685800" y="662473"/>
            <a:ext cx="8077200" cy="1520882"/>
          </a:xfrm>
        </p:spPr>
        <p:txBody>
          <a:bodyPr>
            <a:normAutofit/>
          </a:bodyPr>
          <a:lstStyle/>
          <a:p>
            <a:r>
              <a:rPr lang="fr-FR" sz="2300" dirty="0">
                <a:solidFill>
                  <a:srgbClr val="FF6600"/>
                </a:solidFill>
              </a:rPr>
              <a:t>Orange </a:t>
            </a:r>
            <a:r>
              <a:rPr lang="fr-FR" sz="2300" dirty="0" err="1">
                <a:solidFill>
                  <a:srgbClr val="FF6600"/>
                </a:solidFill>
              </a:rPr>
              <a:t>Labs</a:t>
            </a:r>
            <a:endParaRPr lang="fr-FR" sz="2300" dirty="0">
              <a:solidFill>
                <a:srgbClr val="FF6600"/>
              </a:solidFill>
            </a:endParaRP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November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Recording</a:t>
            </a:r>
            <a:r>
              <a:rPr lang="fr-FR" dirty="0"/>
              <a:t> :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Iris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Select data file and split ratio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90F2F7-E784-6241-9AF4-FA02240AC962}"/>
              </a:ext>
            </a:extLst>
          </p:cNvPr>
          <p:cNvSpPr txBox="1"/>
          <p:nvPr/>
        </p:nvSpPr>
        <p:spPr>
          <a:xfrm>
            <a:off x="4270454" y="2278284"/>
            <a:ext cx="5556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C:\Users\Public\khiops_data\samples\Iris\Iris.kdic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endParaRPr lang="en-US" sz="1100" dirty="0"/>
          </a:p>
          <a:p>
            <a:r>
              <a:rPr lang="fr-FR" sz="1100" dirty="0" err="1"/>
              <a:t>TrainDatabase.DatabaseFiles.List.Key</a:t>
            </a:r>
            <a:r>
              <a:rPr lang="fr-FR" sz="1100" dirty="0"/>
              <a:t> Iris          // List item </a:t>
            </a:r>
            <a:r>
              <a:rPr lang="fr-FR" sz="1100" dirty="0" err="1"/>
              <a:t>selection</a:t>
            </a:r>
            <a:endParaRPr lang="fr-FR" sz="1100" dirty="0"/>
          </a:p>
          <a:p>
            <a:r>
              <a:rPr lang="fr-FR" sz="1100" dirty="0" err="1"/>
              <a:t>TrainDatabase.DatabaseFiles.DataTableName</a:t>
            </a:r>
            <a:r>
              <a:rPr lang="fr-FR" sz="1100" dirty="0"/>
              <a:t>    	</a:t>
            </a:r>
            <a:r>
              <a:rPr lang="en-US" sz="1100" dirty="0"/>
              <a:t>C:\Users\Public\khiops_data\samples\Iris\</a:t>
            </a:r>
            <a:r>
              <a:rPr lang="fr-FR" sz="1100" dirty="0"/>
              <a:t>Iris.txt    // Data table file</a:t>
            </a:r>
          </a:p>
          <a:p>
            <a:r>
              <a:rPr lang="fr-FR" sz="1100" dirty="0" err="1"/>
              <a:t>TrainDatabase.SampleNumberPercentage</a:t>
            </a:r>
            <a:r>
              <a:rPr lang="fr-FR" sz="1100" dirty="0"/>
              <a:t> 80  // </a:t>
            </a:r>
            <a:r>
              <a:rPr lang="fr-FR" sz="1100" dirty="0" err="1"/>
              <a:t>Sample</a:t>
            </a:r>
            <a:r>
              <a:rPr lang="fr-FR" sz="1100" dirty="0"/>
              <a:t> percentage</a:t>
            </a:r>
          </a:p>
          <a:p>
            <a:r>
              <a:rPr lang="en-US" sz="1100" dirty="0" err="1"/>
              <a:t>AnalysisSpec.TargetAttributeName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6600"/>
                </a:solidFill>
              </a:rPr>
              <a:t>Class</a:t>
            </a:r>
            <a:r>
              <a:rPr lang="en-US" sz="1100" dirty="0"/>
              <a:t>   // Target variable</a:t>
            </a:r>
          </a:p>
          <a:p>
            <a:r>
              <a:rPr lang="en-US" sz="1100" dirty="0" err="1"/>
              <a:t>AnalysisSpec.MainTargetModality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B050"/>
                </a:solidFill>
              </a:rPr>
              <a:t>Iris-</a:t>
            </a:r>
            <a:r>
              <a:rPr lang="en-US" sz="1100" b="1" dirty="0" err="1">
                <a:solidFill>
                  <a:srgbClr val="00B050"/>
                </a:solidFill>
              </a:rPr>
              <a:t>setosa</a:t>
            </a:r>
            <a:r>
              <a:rPr lang="en-US" sz="1100" dirty="0"/>
              <a:t>        // Main target value</a:t>
            </a:r>
          </a:p>
          <a:p>
            <a:r>
              <a:rPr lang="en-US" sz="1100" b="1" dirty="0" err="1">
                <a:solidFill>
                  <a:srgbClr val="00B0F0"/>
                </a:solidFill>
              </a:rPr>
              <a:t>ComputeStats</a:t>
            </a:r>
            <a:r>
              <a:rPr lang="en-US" sz="1100" dirty="0"/>
              <a:t>                   // Train model</a:t>
            </a:r>
          </a:p>
          <a:p>
            <a:r>
              <a:rPr lang="en-US" sz="1100" dirty="0"/>
              <a:t>Exit                           // Close</a:t>
            </a:r>
          </a:p>
          <a:p>
            <a:r>
              <a:rPr lang="en-US" sz="1100" dirty="0"/>
              <a:t>// &lt;- Khiops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// -&gt; Khiops</a:t>
            </a:r>
          </a:p>
          <a:p>
            <a:r>
              <a:rPr lang="en-US" sz="1100" dirty="0"/>
              <a:t>OK                             // Yes</a:t>
            </a:r>
          </a:p>
          <a:p>
            <a:r>
              <a:rPr lang="en-US" sz="1100" dirty="0"/>
              <a:t>// &lt;- Khiops</a:t>
            </a:r>
            <a:endParaRPr lang="fr-FR" sz="1100" dirty="0"/>
          </a:p>
          <a:p>
            <a:endParaRPr lang="en-US" sz="11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88E5C1-8D8C-892E-6A3C-F62712B4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9" y="2419667"/>
            <a:ext cx="4203859" cy="3429953"/>
          </a:xfrm>
          <a:prstGeom prst="rect">
            <a:avLst/>
          </a:prstGeom>
        </p:spPr>
      </p:pic>
      <p:sp>
        <p:nvSpPr>
          <p:cNvPr id="6" name="Rectangle à coins arrondis 8">
            <a:extLst>
              <a:ext uri="{FF2B5EF4-FFF2-40B4-BE49-F238E27FC236}">
                <a16:creationId xmlns:a16="http://schemas.microsoft.com/office/drawing/2014/main" id="{2845FD30-20E5-69FE-1A49-FC40FD6C062D}"/>
              </a:ext>
            </a:extLst>
          </p:cNvPr>
          <p:cNvSpPr/>
          <p:nvPr/>
        </p:nvSpPr>
        <p:spPr>
          <a:xfrm>
            <a:off x="1459150" y="5612864"/>
            <a:ext cx="700390" cy="236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à coins arrondis 9">
            <a:extLst>
              <a:ext uri="{FF2B5EF4-FFF2-40B4-BE49-F238E27FC236}">
                <a16:creationId xmlns:a16="http://schemas.microsoft.com/office/drawing/2014/main" id="{3F5E4B03-0034-C46A-4AFE-78255A5A36A1}"/>
              </a:ext>
            </a:extLst>
          </p:cNvPr>
          <p:cNvSpPr/>
          <p:nvPr/>
        </p:nvSpPr>
        <p:spPr>
          <a:xfrm>
            <a:off x="728942" y="3136751"/>
            <a:ext cx="467562" cy="156863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à coins arrondis 12">
            <a:extLst>
              <a:ext uri="{FF2B5EF4-FFF2-40B4-BE49-F238E27FC236}">
                <a16:creationId xmlns:a16="http://schemas.microsoft.com/office/drawing/2014/main" id="{934E14F4-F308-BFD0-0529-266E862C230D}"/>
              </a:ext>
            </a:extLst>
          </p:cNvPr>
          <p:cNvSpPr/>
          <p:nvPr/>
        </p:nvSpPr>
        <p:spPr>
          <a:xfrm>
            <a:off x="733026" y="2946261"/>
            <a:ext cx="317564" cy="156864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1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 scenario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dirty="0" err="1"/>
              <a:t>Khiops</a:t>
            </a:r>
            <a:r>
              <a:rPr lang="en-US" dirty="0"/>
              <a:t> is used with option “-</a:t>
            </a:r>
            <a:r>
              <a:rPr lang="en-US" dirty="0" err="1"/>
              <a:t>i</a:t>
            </a:r>
            <a:r>
              <a:rPr lang="en-US" dirty="0"/>
              <a:t>”, the scenario is replayed.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khiops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my_scenario._</a:t>
            </a:r>
            <a:r>
              <a:rPr lang="en-US" dirty="0" err="1"/>
              <a:t>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scenarios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can edit scenarios in a text editor to apply it on another dataset. </a:t>
            </a:r>
          </a:p>
        </p:txBody>
      </p:sp>
    </p:spTree>
    <p:extLst>
      <p:ext uri="{BB962C8B-B14F-4D97-AF65-F5344CB8AC3E}">
        <p14:creationId xmlns:p14="http://schemas.microsoft.com/office/powerpoint/2010/main" val="343572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scenarios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can edit scenarios in a text editor to apply it on another dataset.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2F8EE6-97F1-6AF4-830A-9FAF1DC328B7}"/>
              </a:ext>
            </a:extLst>
          </p:cNvPr>
          <p:cNvSpPr txBox="1"/>
          <p:nvPr/>
        </p:nvSpPr>
        <p:spPr>
          <a:xfrm>
            <a:off x="-9737" y="2589570"/>
            <a:ext cx="45136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C:\Users\Public\khiops_data\samples\Iris\Iris.kdic</a:t>
            </a:r>
            <a:r>
              <a:rPr lang="en-US" sz="1100" dirty="0"/>
              <a:t>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endParaRPr lang="en-US" sz="1100" dirty="0"/>
          </a:p>
          <a:p>
            <a:r>
              <a:rPr lang="fr-FR" sz="1100" dirty="0" err="1"/>
              <a:t>TrainDatabase.DatabaseFiles.List.Key</a:t>
            </a:r>
            <a:r>
              <a:rPr lang="fr-FR" sz="1100" dirty="0"/>
              <a:t> </a:t>
            </a:r>
            <a:r>
              <a:rPr lang="fr-FR" sz="1100" b="1" dirty="0">
                <a:solidFill>
                  <a:srgbClr val="FF0000"/>
                </a:solidFill>
              </a:rPr>
              <a:t>Iris</a:t>
            </a:r>
            <a:r>
              <a:rPr lang="fr-FR" sz="1100" dirty="0"/>
              <a:t>       </a:t>
            </a:r>
            <a:r>
              <a:rPr lang="fr-FR" sz="1100" dirty="0" err="1"/>
              <a:t>TrainDatabase.DatabaseFiles.DataTableName</a:t>
            </a:r>
            <a:r>
              <a:rPr lang="fr-FR" sz="1100" dirty="0"/>
              <a:t>    	</a:t>
            </a:r>
            <a:r>
              <a:rPr lang="en-US" sz="1100" b="1" dirty="0">
                <a:solidFill>
                  <a:srgbClr val="FF0000"/>
                </a:solidFill>
              </a:rPr>
              <a:t>C:\Users\Public\khiops_data\samples\Iris\</a:t>
            </a:r>
            <a:r>
              <a:rPr lang="fr-FR" sz="1100" b="1" dirty="0">
                <a:solidFill>
                  <a:srgbClr val="FF0000"/>
                </a:solidFill>
              </a:rPr>
              <a:t>Iris.txt</a:t>
            </a:r>
            <a:r>
              <a:rPr lang="fr-FR" sz="1100" dirty="0"/>
              <a:t>  </a:t>
            </a:r>
            <a:r>
              <a:rPr lang="fr-FR" sz="1100" dirty="0" err="1"/>
              <a:t>TrainDatabase.SampleNumberPercentage</a:t>
            </a:r>
            <a:r>
              <a:rPr lang="fr-FR" sz="1100" dirty="0"/>
              <a:t> 80  // </a:t>
            </a:r>
            <a:r>
              <a:rPr lang="fr-FR" sz="1100" dirty="0" err="1"/>
              <a:t>Sample</a:t>
            </a:r>
            <a:r>
              <a:rPr lang="fr-FR" sz="1100" dirty="0"/>
              <a:t> percentage</a:t>
            </a:r>
          </a:p>
          <a:p>
            <a:r>
              <a:rPr lang="en-US" sz="1100" dirty="0" err="1"/>
              <a:t>AnalysisSpec.TargetAttributeName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Class</a:t>
            </a:r>
            <a:r>
              <a:rPr lang="en-US" sz="1100" dirty="0"/>
              <a:t>   // Target variable</a:t>
            </a:r>
          </a:p>
          <a:p>
            <a:r>
              <a:rPr lang="en-US" sz="1100" dirty="0" err="1"/>
              <a:t>AnalysisSpec.MainTargetModality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Iris-</a:t>
            </a:r>
            <a:r>
              <a:rPr lang="en-US" sz="1100" b="1" dirty="0" err="1">
                <a:solidFill>
                  <a:srgbClr val="FF0000"/>
                </a:solidFill>
              </a:rPr>
              <a:t>setosa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/>
              <a:t>       // Main target value</a:t>
            </a:r>
          </a:p>
          <a:p>
            <a:r>
              <a:rPr lang="en-US" sz="1100" dirty="0" err="1"/>
              <a:t>ComputeStats</a:t>
            </a:r>
            <a:r>
              <a:rPr lang="en-US" sz="1100" dirty="0"/>
              <a:t>                   // Train model</a:t>
            </a:r>
          </a:p>
          <a:p>
            <a:r>
              <a:rPr lang="en-US" sz="1100" dirty="0"/>
              <a:t>Exit                           // Close</a:t>
            </a:r>
          </a:p>
          <a:p>
            <a:r>
              <a:rPr lang="en-US" sz="1100" dirty="0"/>
              <a:t>// &lt;- Khiops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// -&gt; Khiops</a:t>
            </a:r>
          </a:p>
          <a:p>
            <a:r>
              <a:rPr lang="en-US" sz="1100" dirty="0"/>
              <a:t>OK                             // Yes</a:t>
            </a:r>
          </a:p>
          <a:p>
            <a:r>
              <a:rPr lang="en-US" sz="1100" dirty="0"/>
              <a:t>// &lt;- Khiops</a:t>
            </a:r>
            <a:endParaRPr lang="fr-FR" sz="1100" dirty="0"/>
          </a:p>
          <a:p>
            <a:endParaRPr lang="en-US" sz="11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8B82AF-78D9-FB06-FD98-32AFFEBEB9F1}"/>
              </a:ext>
            </a:extLst>
          </p:cNvPr>
          <p:cNvSpPr txBox="1"/>
          <p:nvPr/>
        </p:nvSpPr>
        <p:spPr>
          <a:xfrm>
            <a:off x="4461758" y="2586325"/>
            <a:ext cx="5022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C:\Users\Public\khiops_data\samples\Adult\Adult.kdic</a:t>
            </a:r>
            <a:r>
              <a:rPr lang="en-US" sz="1100" dirty="0"/>
              <a:t>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endParaRPr lang="en-US" sz="1100" dirty="0"/>
          </a:p>
          <a:p>
            <a:r>
              <a:rPr lang="fr-FR" sz="1100" dirty="0" err="1"/>
              <a:t>TrainDatabase.DatabaseFiles.List.Key</a:t>
            </a:r>
            <a:r>
              <a:rPr lang="fr-FR" sz="1100" dirty="0"/>
              <a:t> </a:t>
            </a:r>
            <a:r>
              <a:rPr lang="fr-FR" sz="1100" b="1" dirty="0" err="1">
                <a:solidFill>
                  <a:srgbClr val="FF0000"/>
                </a:solidFill>
              </a:rPr>
              <a:t>Adult</a:t>
            </a:r>
            <a:r>
              <a:rPr lang="fr-FR" sz="1100" dirty="0"/>
              <a:t>       </a:t>
            </a:r>
            <a:r>
              <a:rPr lang="fr-FR" sz="1100" dirty="0" err="1"/>
              <a:t>TrainDatabase.DatabaseFiles.DataTableName</a:t>
            </a:r>
            <a:r>
              <a:rPr lang="fr-FR" sz="1100" dirty="0"/>
              <a:t>    	</a:t>
            </a:r>
            <a:r>
              <a:rPr lang="en-US" sz="1100" b="1" dirty="0">
                <a:solidFill>
                  <a:srgbClr val="FF0000"/>
                </a:solidFill>
              </a:rPr>
              <a:t>C:\Users\Public\khiops_data\samples\Adult\</a:t>
            </a:r>
            <a:r>
              <a:rPr lang="fr-FR" sz="1100" b="1" dirty="0">
                <a:solidFill>
                  <a:srgbClr val="FF0000"/>
                </a:solidFill>
              </a:rPr>
              <a:t>Adult.txt</a:t>
            </a:r>
            <a:r>
              <a:rPr lang="fr-FR" sz="1100" dirty="0"/>
              <a:t>  </a:t>
            </a:r>
            <a:r>
              <a:rPr lang="fr-FR" sz="1100" dirty="0" err="1"/>
              <a:t>TrainDatabase.SampleNumberPercentage</a:t>
            </a:r>
            <a:r>
              <a:rPr lang="fr-FR" sz="1100" dirty="0"/>
              <a:t> 80  // </a:t>
            </a:r>
            <a:r>
              <a:rPr lang="fr-FR" sz="1100" dirty="0" err="1"/>
              <a:t>Sample</a:t>
            </a:r>
            <a:r>
              <a:rPr lang="fr-FR" sz="1100" dirty="0"/>
              <a:t> percentage</a:t>
            </a:r>
          </a:p>
          <a:p>
            <a:r>
              <a:rPr lang="en-US" sz="1100" dirty="0" err="1"/>
              <a:t>AnalysisSpec.TargetAttributeName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class</a:t>
            </a:r>
            <a:r>
              <a:rPr lang="en-US" sz="1100" dirty="0"/>
              <a:t>   // Target variable</a:t>
            </a:r>
          </a:p>
          <a:p>
            <a:r>
              <a:rPr lang="en-US" sz="1100" dirty="0" err="1"/>
              <a:t>AnalysisSpec.MainTargetModality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more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/>
              <a:t>       // Main target value</a:t>
            </a:r>
          </a:p>
          <a:p>
            <a:r>
              <a:rPr lang="en-US" sz="1100" dirty="0" err="1"/>
              <a:t>ComputeStats</a:t>
            </a:r>
            <a:r>
              <a:rPr lang="en-US" sz="1100" dirty="0"/>
              <a:t>                   // Train model</a:t>
            </a:r>
          </a:p>
          <a:p>
            <a:r>
              <a:rPr lang="en-US" sz="1100" dirty="0"/>
              <a:t>Exit                           // Close</a:t>
            </a:r>
          </a:p>
          <a:p>
            <a:r>
              <a:rPr lang="en-US" sz="1100" dirty="0"/>
              <a:t>// &lt;- Khiops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// -&gt; Khiops</a:t>
            </a:r>
          </a:p>
          <a:p>
            <a:r>
              <a:rPr lang="en-US" sz="1100" dirty="0"/>
              <a:t>OK                             // Yes</a:t>
            </a:r>
          </a:p>
          <a:p>
            <a:r>
              <a:rPr lang="en-US" sz="1100" dirty="0"/>
              <a:t>// &lt;- Khiops</a:t>
            </a:r>
            <a:endParaRPr lang="fr-FR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686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scenarios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can replace any element of a scenario with the  « -r » option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khiops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my_scenario._</a:t>
            </a:r>
            <a:r>
              <a:rPr lang="en-US" dirty="0" err="1"/>
              <a:t>kh</a:t>
            </a:r>
            <a:r>
              <a:rPr lang="en-US" dirty="0"/>
              <a:t> –r </a:t>
            </a:r>
            <a:r>
              <a:rPr lang="en-US" dirty="0" err="1"/>
              <a:t>to_replace:new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run analysis with 90% of instances in train instead of 80%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khiops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my_scenario._</a:t>
            </a:r>
            <a:r>
              <a:rPr lang="en-US" dirty="0" err="1"/>
              <a:t>kh</a:t>
            </a:r>
            <a:r>
              <a:rPr lang="en-US" dirty="0"/>
              <a:t> –r 80:90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4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scenarios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can easily make the scenario more generic</a:t>
            </a:r>
          </a:p>
          <a:p>
            <a:pPr lvl="1"/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55949" y="2188500"/>
            <a:ext cx="481566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$DICTIONARY_FILE$     </a:t>
            </a:r>
            <a:r>
              <a:rPr lang="en-US" sz="1100" dirty="0"/>
              <a:t>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r>
              <a:rPr lang="en-US" sz="1100" dirty="0" err="1"/>
              <a:t>TrainDatabase.DatabaseFiles.List.Key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$DICTIONARY_NAME$</a:t>
            </a:r>
          </a:p>
          <a:p>
            <a:r>
              <a:rPr lang="en-US" sz="1100" dirty="0" err="1"/>
              <a:t>TrainDatabase.DatabaseFiles.DataTableName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$DATA$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US" sz="1100" dirty="0" err="1"/>
              <a:t>TrainDatabase.SampleNumberPercentage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$TRAIN_PERCENTAGE$ </a:t>
            </a:r>
            <a:endParaRPr lang="en-US" sz="1100" dirty="0"/>
          </a:p>
          <a:p>
            <a:r>
              <a:rPr lang="en-US" sz="1100" dirty="0" err="1"/>
              <a:t>AnalysisSpec.TargetAttributeName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$TARGET_NAME$   </a:t>
            </a:r>
          </a:p>
          <a:p>
            <a:r>
              <a:rPr lang="en-US" sz="1100" dirty="0" err="1"/>
              <a:t>AnalysisSpec.MainTargetModality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$TARGET_MODALITY$</a:t>
            </a:r>
          </a:p>
          <a:p>
            <a:r>
              <a:rPr lang="en-US" sz="1100" dirty="0" err="1"/>
              <a:t>ComputeStats</a:t>
            </a:r>
            <a:r>
              <a:rPr lang="en-US" sz="1100" dirty="0"/>
              <a:t>                   // </a:t>
            </a:r>
            <a:r>
              <a:rPr lang="en-US" sz="1100" dirty="0" err="1"/>
              <a:t>Analyse</a:t>
            </a:r>
            <a:r>
              <a:rPr lang="en-US" sz="1100" dirty="0"/>
              <a:t> database</a:t>
            </a:r>
          </a:p>
          <a:p>
            <a:r>
              <a:rPr lang="en-US" sz="1100" dirty="0"/>
              <a:t>Exit                           // Close</a:t>
            </a:r>
          </a:p>
          <a:p>
            <a:r>
              <a:rPr lang="en-US" sz="1100" dirty="0"/>
              <a:t>// &lt;- </a:t>
            </a:r>
            <a:r>
              <a:rPr lang="en-US" sz="1100" dirty="0" err="1"/>
              <a:t>Khiops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/>
              <a:t>OK                             // Close</a:t>
            </a:r>
          </a:p>
          <a:p>
            <a:r>
              <a:rPr lang="en-US" sz="1100" dirty="0"/>
              <a:t>// &lt;- </a:t>
            </a:r>
            <a:r>
              <a:rPr lang="en-US" sz="1100" dirty="0" err="1"/>
              <a:t>Khiops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35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scenarios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Beware of ambiguities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replace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replace DATA_PATH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Recommendations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$DATA$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$DATA_PATH$</a:t>
            </a:r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5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scenario is automatically generated by </a:t>
            </a:r>
            <a:r>
              <a:rPr lang="en-US" sz="2400" dirty="0" err="1"/>
              <a:t>khiops</a:t>
            </a:r>
            <a:r>
              <a:rPr lang="en-US" sz="2400" dirty="0"/>
              <a:t> in the directory </a:t>
            </a:r>
            <a:r>
              <a:rPr lang="en-US" sz="2400" i="1" dirty="0"/>
              <a:t>C:\Users\&lt;username&gt;\khiops_data\lastrun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don't know the syntax and you want to add features to your scenario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Just click on the </a:t>
            </a:r>
            <a:r>
              <a:rPr lang="en-US" sz="2400" dirty="0" err="1"/>
              <a:t>khiops</a:t>
            </a:r>
            <a:r>
              <a:rPr lang="en-US" sz="2400" dirty="0"/>
              <a:t> buttons and open the scenario in the </a:t>
            </a:r>
            <a:r>
              <a:rPr lang="en-US" sz="2400" dirty="0" err="1"/>
              <a:t>lastrun</a:t>
            </a:r>
            <a:r>
              <a:rPr lang="en-US" sz="2400" dirty="0"/>
              <a:t> directory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the « -b » option in conjunction with « -</a:t>
            </a:r>
            <a:r>
              <a:rPr lang="en-US" sz="2400" dirty="0" err="1"/>
              <a:t>i</a:t>
            </a:r>
            <a:r>
              <a:rPr lang="en-US" sz="2400" dirty="0"/>
              <a:t> » and « -r » to replay scenarios silently (without a user 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the « -e &lt;file&gt; » to store the results logs in a file</a:t>
            </a:r>
          </a:p>
        </p:txBody>
      </p:sp>
    </p:spTree>
    <p:extLst>
      <p:ext uri="{BB962C8B-B14F-4D97-AF65-F5344CB8AC3E}">
        <p14:creationId xmlns:p14="http://schemas.microsoft.com/office/powerpoint/2010/main" val="73403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8563" y="228600"/>
            <a:ext cx="8803532" cy="990600"/>
          </a:xfrm>
        </p:spPr>
        <p:txBody>
          <a:bodyPr>
            <a:noAutofit/>
          </a:bodyPr>
          <a:lstStyle/>
          <a:p>
            <a:r>
              <a:rPr lang="en-US" sz="3600" dirty="0"/>
              <a:t>Integration with other programming languages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need to start a Khiops process from your favorite programing language: C++, Java, Java script, MATLAB, R…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Record a scenario using Khiops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Make the scenario more generic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Prepare a Khiops command line with options -</a:t>
            </a:r>
            <a:r>
              <a:rPr lang="en-US" sz="2100" dirty="0" err="1"/>
              <a:t>i</a:t>
            </a:r>
            <a:r>
              <a:rPr lang="en-US" sz="2100" dirty="0"/>
              <a:t>, -r, -b, -e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Call Khiops with this command line and the generic scenario from your favorite language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Example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500" dirty="0"/>
              <a:t>C++: system(command)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500" dirty="0"/>
              <a:t>Java: Process </a:t>
            </a:r>
            <a:r>
              <a:rPr lang="en-US" sz="1500" dirty="0" err="1"/>
              <a:t>process</a:t>
            </a:r>
            <a:r>
              <a:rPr lang="en-US" sz="1500" dirty="0"/>
              <a:t> = </a:t>
            </a:r>
            <a:r>
              <a:rPr lang="en-US" sz="1500" dirty="0" err="1"/>
              <a:t>Runtime.getRuntime</a:t>
            </a:r>
            <a:r>
              <a:rPr lang="en-US" sz="1500" dirty="0"/>
              <a:t>().exec(command);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500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1231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8563" y="228600"/>
            <a:ext cx="8803532" cy="990600"/>
          </a:xfrm>
        </p:spPr>
        <p:txBody>
          <a:bodyPr>
            <a:noAutofit/>
          </a:bodyPr>
          <a:lstStyle/>
          <a:p>
            <a:r>
              <a:rPr lang="en-US" sz="3600" dirty="0"/>
              <a:t>Note on backwards compatibility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Khiops scenario are not backwards compatible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the event of a new version of Khiops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Simply re-register a scenario and make it generic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Reuse </a:t>
            </a:r>
            <a:r>
              <a:rPr lang="en-US" sz="1800" dirty="0"/>
              <a:t>the same integration process by just updating the scenario files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461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Khiops scenarios</a:t>
            </a:r>
            <a:endParaRPr lang="en-US" sz="32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41" y="547860"/>
            <a:ext cx="42148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8338ACF-0EBC-2D2F-B458-1BD6487475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948873"/>
            <a:ext cx="8153400" cy="4221018"/>
          </a:xfrm>
        </p:spPr>
        <p:txBody>
          <a:bodyPr/>
          <a:lstStyle/>
          <a:p>
            <a:pPr defTabSz="9144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Khiops session can be registered in a scenario file, which can be replayed by Khiops in batch mode.</a:t>
            </a:r>
          </a:p>
          <a:p>
            <a:pPr defTabSz="9144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defTabSz="9144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allows to automatize data preparation, modeling and deployment in a Data Mining project and to easily integrate the process in any information system. </a:t>
            </a:r>
            <a:endParaRPr lang="en-US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77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Recording and replaying a scenario</a:t>
            </a:r>
            <a:endParaRPr lang="en-US" sz="3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047067" y="2032000"/>
            <a:ext cx="5096933" cy="4588933"/>
          </a:xfrm>
        </p:spPr>
        <p:txBody>
          <a:bodyPr rtlCol="0">
            <a:normAutofit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Start a Shell </a:t>
            </a:r>
            <a:r>
              <a:rPr lang="en-US" sz="2000" dirty="0" err="1"/>
              <a:t>Khiops</a:t>
            </a:r>
            <a:endParaRPr lang="en-US" sz="20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Record a script « automatically» using    </a:t>
            </a:r>
            <a:r>
              <a:rPr lang="en-US" sz="2000" dirty="0" err="1"/>
              <a:t>Khiops</a:t>
            </a:r>
            <a:r>
              <a:rPr lang="en-US" sz="2000" dirty="0"/>
              <a:t> user interface</a:t>
            </a:r>
            <a:r>
              <a:rPr lang="en-US" sz="1600" dirty="0">
                <a:solidFill>
                  <a:srgbClr val="0000FF"/>
                </a:solidFill>
              </a:rPr>
              <a:t>		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rgbClr val="0000FF"/>
                </a:solidFill>
              </a:rPr>
              <a:t>			</a:t>
            </a:r>
            <a:r>
              <a:rPr lang="en-US" sz="1600" dirty="0" err="1"/>
              <a:t>khiops</a:t>
            </a:r>
            <a:r>
              <a:rPr lang="en-US" sz="1600" dirty="0"/>
              <a:t> –o my_script._</a:t>
            </a:r>
            <a:r>
              <a:rPr lang="en-US" sz="1600" dirty="0" err="1"/>
              <a:t>kh</a:t>
            </a:r>
            <a:r>
              <a:rPr lang="en-US" sz="1600" dirty="0"/>
              <a:t> 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0000FF"/>
                </a:solidFill>
              </a:rPr>
              <a:t>			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				o = output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Replay a script from the shell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rgbClr val="0000FF"/>
                </a:solidFill>
              </a:rPr>
              <a:t>			</a:t>
            </a:r>
            <a:r>
              <a:rPr lang="en-US" sz="1600" dirty="0" err="1"/>
              <a:t>khiops</a:t>
            </a:r>
            <a:r>
              <a:rPr lang="en-US" sz="1600" dirty="0"/>
              <a:t> –</a:t>
            </a:r>
            <a:r>
              <a:rPr lang="en-US" sz="1600" dirty="0" err="1"/>
              <a:t>i</a:t>
            </a:r>
            <a:r>
              <a:rPr lang="en-US" sz="1600" dirty="0"/>
              <a:t> my_script._</a:t>
            </a:r>
            <a:r>
              <a:rPr lang="en-US" sz="1600" dirty="0" err="1"/>
              <a:t>kh</a:t>
            </a:r>
            <a:r>
              <a:rPr lang="en-US" sz="1600" dirty="0"/>
              <a:t> 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0000FF"/>
                </a:solidFill>
              </a:rPr>
              <a:t>			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				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= input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>
              <a:solidFill>
                <a:srgbClr val="FF0000"/>
              </a:solidFill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Replay a script from Windows Explorer</a:t>
            </a:r>
          </a:p>
          <a:p>
            <a:pPr marL="731012" lvl="1" indent="-320040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rgbClr val="0000FF"/>
                </a:solidFill>
              </a:rPr>
              <a:t>			</a:t>
            </a:r>
            <a:r>
              <a:rPr lang="en-US" sz="1600" dirty="0"/>
              <a:t>right click on script file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600" dirty="0"/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6338" y="1707615"/>
            <a:ext cx="17145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necteur droit avec flèche 11"/>
          <p:cNvCxnSpPr/>
          <p:nvPr/>
        </p:nvCxnSpPr>
        <p:spPr>
          <a:xfrm flipH="1">
            <a:off x="2751667" y="2235200"/>
            <a:ext cx="1524000" cy="10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051" y="3522138"/>
            <a:ext cx="322421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Connecteur droit avec flèche 16"/>
          <p:cNvCxnSpPr/>
          <p:nvPr/>
        </p:nvCxnSpPr>
        <p:spPr>
          <a:xfrm flipH="1">
            <a:off x="2540000" y="3344333"/>
            <a:ext cx="1744133" cy="524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6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655" y="5415921"/>
            <a:ext cx="2620328" cy="121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droit avec flèche 21"/>
          <p:cNvCxnSpPr/>
          <p:nvPr/>
        </p:nvCxnSpPr>
        <p:spPr>
          <a:xfrm flipH="1">
            <a:off x="3259667" y="5926667"/>
            <a:ext cx="1024466" cy="643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341" y="547860"/>
            <a:ext cx="42148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538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dirty="0" err="1"/>
              <a:t>Khiops</a:t>
            </a:r>
            <a:r>
              <a:rPr lang="en-US" dirty="0"/>
              <a:t> is used with option “-o”, a scenario is recorded.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Khiops</a:t>
            </a:r>
            <a:r>
              <a:rPr lang="en-US" dirty="0"/>
              <a:t> –o my_scenario._</a:t>
            </a:r>
            <a:r>
              <a:rPr lang="en-US" dirty="0" err="1"/>
              <a:t>kh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action on the Khiops user interface is stored in the scenario.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1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Recording : Example with Iris Dataset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Open dictionary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05D10E-5CBA-9A7E-F943-EFE180EB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6" y="2432154"/>
            <a:ext cx="4203859" cy="342995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6122889-D9A0-DCDC-03F7-258CB2D8C72A}"/>
              </a:ext>
            </a:extLst>
          </p:cNvPr>
          <p:cNvSpPr txBox="1"/>
          <p:nvPr/>
        </p:nvSpPr>
        <p:spPr>
          <a:xfrm>
            <a:off x="4270454" y="2278284"/>
            <a:ext cx="5556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C:\Users\Public\khiops_data\samples\Iris\Iris.kdic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</p:txBody>
      </p:sp>
    </p:spTree>
    <p:extLst>
      <p:ext uri="{BB962C8B-B14F-4D97-AF65-F5344CB8AC3E}">
        <p14:creationId xmlns:p14="http://schemas.microsoft.com/office/powerpoint/2010/main" val="276937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Recording : Example with Iris Dataset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dictionary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B9FAE4-93E5-743B-878E-0573066D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6" y="2422426"/>
            <a:ext cx="4203859" cy="342995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F6360452-0CF7-56F7-4A0A-63EDD6C485F3}"/>
              </a:ext>
            </a:extLst>
          </p:cNvPr>
          <p:cNvSpPr/>
          <p:nvPr/>
        </p:nvSpPr>
        <p:spPr>
          <a:xfrm>
            <a:off x="719653" y="3005844"/>
            <a:ext cx="1994365" cy="428018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4253C9-061F-003D-6BFB-DE27A829D94F}"/>
              </a:ext>
            </a:extLst>
          </p:cNvPr>
          <p:cNvSpPr txBox="1"/>
          <p:nvPr/>
        </p:nvSpPr>
        <p:spPr>
          <a:xfrm>
            <a:off x="4270454" y="2278284"/>
            <a:ext cx="5556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6600"/>
                </a:solidFill>
              </a:rPr>
              <a:t>C:\Users\Public\khiops_data\samples\Iris\Iris.kdic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</p:txBody>
      </p:sp>
    </p:spTree>
    <p:extLst>
      <p:ext uri="{BB962C8B-B14F-4D97-AF65-F5344CB8AC3E}">
        <p14:creationId xmlns:p14="http://schemas.microsoft.com/office/powerpoint/2010/main" val="228156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Recording</a:t>
            </a:r>
            <a:r>
              <a:rPr lang="fr-FR" dirty="0"/>
              <a:t> :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Iris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Select data file and split ratio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FCD20D-F5C6-34B5-3040-424222B6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3" y="2325511"/>
            <a:ext cx="4203859" cy="342995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AF221E-8453-8728-57C6-7A6FDE22FE0B}"/>
              </a:ext>
            </a:extLst>
          </p:cNvPr>
          <p:cNvSpPr txBox="1"/>
          <p:nvPr/>
        </p:nvSpPr>
        <p:spPr>
          <a:xfrm>
            <a:off x="4270454" y="2278284"/>
            <a:ext cx="5556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C:\Users\Public\khiops_data\samples\Iris\Iris.kdic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endParaRPr lang="en-US" sz="1100" dirty="0"/>
          </a:p>
          <a:p>
            <a:r>
              <a:rPr lang="fr-FR" sz="1100" dirty="0" err="1"/>
              <a:t>TrainDatabase.DatabaseFiles.List.Key</a:t>
            </a:r>
            <a:r>
              <a:rPr lang="fr-FR" sz="1100" dirty="0"/>
              <a:t> Iris          // List item </a:t>
            </a:r>
            <a:r>
              <a:rPr lang="fr-FR" sz="1100" dirty="0" err="1"/>
              <a:t>selection</a:t>
            </a:r>
            <a:endParaRPr lang="fr-FR" sz="1100" dirty="0"/>
          </a:p>
          <a:p>
            <a:r>
              <a:rPr lang="fr-FR" sz="1100" dirty="0" err="1"/>
              <a:t>TrainDatabase.DatabaseFiles.DataTableName</a:t>
            </a:r>
            <a:r>
              <a:rPr lang="fr-FR" sz="1100" dirty="0"/>
              <a:t>      </a:t>
            </a:r>
          </a:p>
          <a:p>
            <a:r>
              <a:rPr lang="fr-FR" sz="1100" dirty="0"/>
              <a:t>	</a:t>
            </a:r>
            <a:r>
              <a:rPr lang="en-US" sz="1100" dirty="0"/>
              <a:t>C:\Users\Public\khiops_data\samples\Iris\</a:t>
            </a:r>
            <a:r>
              <a:rPr lang="fr-FR" sz="1100" dirty="0"/>
              <a:t>Iris.txt    // Data table file</a:t>
            </a:r>
          </a:p>
          <a:p>
            <a:r>
              <a:rPr lang="fr-FR" sz="1100" dirty="0" err="1"/>
              <a:t>TrainDatabase.SampleNumberPercentage</a:t>
            </a:r>
            <a:r>
              <a:rPr lang="fr-FR" sz="1100" dirty="0"/>
              <a:t> 80  // </a:t>
            </a:r>
            <a:r>
              <a:rPr lang="fr-FR" sz="1100" dirty="0" err="1"/>
              <a:t>Sample</a:t>
            </a:r>
            <a:r>
              <a:rPr lang="fr-FR" sz="1100" dirty="0"/>
              <a:t> percentage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409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Recording</a:t>
            </a:r>
            <a:r>
              <a:rPr lang="fr-FR" dirty="0"/>
              <a:t> :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Iris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Select data file and split ratio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FCD20D-F5C6-34B5-3040-424222B6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3" y="2432519"/>
            <a:ext cx="4203859" cy="3429953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9C2A73CF-2FE4-713F-6695-A34FEC407B5B}"/>
              </a:ext>
            </a:extLst>
          </p:cNvPr>
          <p:cNvSpPr/>
          <p:nvPr/>
        </p:nvSpPr>
        <p:spPr>
          <a:xfrm>
            <a:off x="1818095" y="3035036"/>
            <a:ext cx="1868690" cy="569068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75362B-62BA-931C-D570-2BD681BF4F5A}"/>
              </a:ext>
            </a:extLst>
          </p:cNvPr>
          <p:cNvSpPr/>
          <p:nvPr/>
        </p:nvSpPr>
        <p:spPr>
          <a:xfrm>
            <a:off x="3842427" y="4318014"/>
            <a:ext cx="435037" cy="460493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50964D-D082-56C6-F2F0-0704D73D7B87}"/>
              </a:ext>
            </a:extLst>
          </p:cNvPr>
          <p:cNvSpPr txBox="1"/>
          <p:nvPr/>
        </p:nvSpPr>
        <p:spPr>
          <a:xfrm>
            <a:off x="4270454" y="2278284"/>
            <a:ext cx="5556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C:\Users\Public\khiops_data\samples\Iris\Iris.kdic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endParaRPr lang="en-US" sz="1100" dirty="0"/>
          </a:p>
          <a:p>
            <a:r>
              <a:rPr lang="fr-FR" sz="1100" dirty="0" err="1"/>
              <a:t>TrainDatabase.DatabaseFiles.List.Key</a:t>
            </a:r>
            <a:r>
              <a:rPr lang="fr-FR" sz="1100" dirty="0"/>
              <a:t> Iris          // List item </a:t>
            </a:r>
            <a:r>
              <a:rPr lang="fr-FR" sz="1100" dirty="0" err="1"/>
              <a:t>selection</a:t>
            </a:r>
            <a:endParaRPr lang="fr-FR" sz="1100" dirty="0"/>
          </a:p>
          <a:p>
            <a:r>
              <a:rPr lang="fr-FR" sz="1100" dirty="0" err="1"/>
              <a:t>TrainDatabase.DatabaseFiles.DataTableName</a:t>
            </a:r>
            <a:r>
              <a:rPr lang="fr-FR" sz="1100" dirty="0"/>
              <a:t>      </a:t>
            </a:r>
          </a:p>
          <a:p>
            <a:r>
              <a:rPr lang="fr-FR" sz="1100" dirty="0"/>
              <a:t>     </a:t>
            </a:r>
            <a:r>
              <a:rPr lang="en-US" sz="1100" b="1" dirty="0">
                <a:solidFill>
                  <a:srgbClr val="FF6600"/>
                </a:solidFill>
              </a:rPr>
              <a:t>C:\Users\Public\khiops_data\samples\Iris\</a:t>
            </a:r>
            <a:r>
              <a:rPr lang="fr-FR" sz="1100" b="1" dirty="0">
                <a:solidFill>
                  <a:srgbClr val="FF6600"/>
                </a:solidFill>
              </a:rPr>
              <a:t>Iris.txt    </a:t>
            </a:r>
            <a:r>
              <a:rPr lang="fr-FR" sz="1100" dirty="0"/>
              <a:t>// Data table file</a:t>
            </a:r>
          </a:p>
          <a:p>
            <a:r>
              <a:rPr lang="fr-FR" sz="1100" dirty="0" err="1"/>
              <a:t>TrainDatabase.SampleNumberPercentage</a:t>
            </a:r>
            <a:r>
              <a:rPr lang="fr-FR" sz="1100" dirty="0"/>
              <a:t> </a:t>
            </a:r>
            <a:r>
              <a:rPr lang="fr-FR" sz="1100" b="1" dirty="0">
                <a:solidFill>
                  <a:srgbClr val="00B0F0"/>
                </a:solidFill>
              </a:rPr>
              <a:t>80</a:t>
            </a:r>
            <a:r>
              <a:rPr lang="fr-FR" sz="1100" dirty="0"/>
              <a:t>  // </a:t>
            </a:r>
            <a:r>
              <a:rPr lang="fr-FR" sz="1100" dirty="0" err="1"/>
              <a:t>Sample</a:t>
            </a:r>
            <a:r>
              <a:rPr lang="fr-FR" sz="1100" dirty="0"/>
              <a:t> percentage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477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Recording</a:t>
            </a:r>
            <a:r>
              <a:rPr lang="fr-FR" dirty="0"/>
              <a:t> :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Iris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Select data file and split ratio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90F2F7-E784-6241-9AF4-FA02240AC962}"/>
              </a:ext>
            </a:extLst>
          </p:cNvPr>
          <p:cNvSpPr txBox="1"/>
          <p:nvPr/>
        </p:nvSpPr>
        <p:spPr>
          <a:xfrm>
            <a:off x="4270454" y="2278284"/>
            <a:ext cx="5556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C:\Users\Public\khiops_data\samples\Iris\Iris.kdic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endParaRPr lang="en-US" sz="1100" dirty="0"/>
          </a:p>
          <a:p>
            <a:r>
              <a:rPr lang="fr-FR" sz="1100" dirty="0" err="1"/>
              <a:t>TrainDatabase.DatabaseFiles.List.Key</a:t>
            </a:r>
            <a:r>
              <a:rPr lang="fr-FR" sz="1100" dirty="0"/>
              <a:t> Iris          // List item </a:t>
            </a:r>
            <a:r>
              <a:rPr lang="fr-FR" sz="1100" dirty="0" err="1"/>
              <a:t>selection</a:t>
            </a:r>
            <a:endParaRPr lang="fr-FR" sz="1100" dirty="0"/>
          </a:p>
          <a:p>
            <a:r>
              <a:rPr lang="fr-FR" sz="1100" dirty="0" err="1"/>
              <a:t>TrainDatabase.DatabaseFiles.DataTableName</a:t>
            </a:r>
            <a:r>
              <a:rPr lang="fr-FR" sz="1100" dirty="0"/>
              <a:t>    	</a:t>
            </a:r>
            <a:r>
              <a:rPr lang="en-US" sz="1100" dirty="0"/>
              <a:t>C:\Users\Public\khiops_data\samples\Iris\</a:t>
            </a:r>
            <a:r>
              <a:rPr lang="fr-FR" sz="1100" dirty="0"/>
              <a:t>Iris.txt    // Data table file</a:t>
            </a:r>
          </a:p>
          <a:p>
            <a:r>
              <a:rPr lang="fr-FR" sz="1100" dirty="0" err="1"/>
              <a:t>TrainDatabase.SampleNumberPercentage</a:t>
            </a:r>
            <a:r>
              <a:rPr lang="fr-FR" sz="1100" dirty="0"/>
              <a:t> 80  // </a:t>
            </a:r>
            <a:r>
              <a:rPr lang="fr-FR" sz="1100" dirty="0" err="1"/>
              <a:t>Sample</a:t>
            </a:r>
            <a:r>
              <a:rPr lang="fr-FR" sz="1100" dirty="0"/>
              <a:t> percentage</a:t>
            </a:r>
          </a:p>
          <a:p>
            <a:r>
              <a:rPr lang="en-US" sz="1100" dirty="0" err="1"/>
              <a:t>AnalysisSpec.TargetAttributeName</a:t>
            </a:r>
            <a:r>
              <a:rPr lang="en-US" sz="1100" dirty="0"/>
              <a:t> Class   // Target variable</a:t>
            </a:r>
          </a:p>
          <a:p>
            <a:r>
              <a:rPr lang="en-US" sz="1100" dirty="0" err="1"/>
              <a:t>AnalysisSpec.MainTargetModality</a:t>
            </a:r>
            <a:r>
              <a:rPr lang="en-US" sz="1100" dirty="0"/>
              <a:t> Iris-</a:t>
            </a:r>
            <a:r>
              <a:rPr lang="en-US" sz="1100" dirty="0" err="1"/>
              <a:t>setosa</a:t>
            </a:r>
            <a:r>
              <a:rPr lang="en-US" sz="1100" dirty="0"/>
              <a:t>        // Main target value</a:t>
            </a:r>
          </a:p>
          <a:p>
            <a:r>
              <a:rPr lang="en-US" sz="1100" dirty="0" err="1"/>
              <a:t>ComputeStats</a:t>
            </a:r>
            <a:r>
              <a:rPr lang="en-US" sz="1100" dirty="0"/>
              <a:t>                   // Train model</a:t>
            </a:r>
          </a:p>
          <a:p>
            <a:r>
              <a:rPr lang="en-US" sz="1100" dirty="0"/>
              <a:t>Exit                           // Close</a:t>
            </a:r>
          </a:p>
          <a:p>
            <a:r>
              <a:rPr lang="en-US" sz="1100" dirty="0"/>
              <a:t>// &lt;- Khiops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// -&gt; Khiops</a:t>
            </a:r>
          </a:p>
          <a:p>
            <a:r>
              <a:rPr lang="en-US" sz="1100" dirty="0"/>
              <a:t>OK                             // Yes</a:t>
            </a:r>
          </a:p>
          <a:p>
            <a:r>
              <a:rPr lang="en-US" sz="1100" dirty="0"/>
              <a:t>// &lt;- Khiops</a:t>
            </a:r>
            <a:endParaRPr lang="fr-FR" sz="1100" dirty="0"/>
          </a:p>
          <a:p>
            <a:endParaRPr lang="en-US" sz="11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88E5C1-8D8C-892E-6A3C-F62712B4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9" y="2419667"/>
            <a:ext cx="4203859" cy="34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48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Orange B&amp;W">
      <a:dk1>
        <a:srgbClr val="000000"/>
      </a:dk1>
      <a:lt1>
        <a:srgbClr val="FFFFFF"/>
      </a:lt1>
      <a:dk2>
        <a:srgbClr val="3E3E3E"/>
      </a:dk2>
      <a:lt2>
        <a:srgbClr val="FFFFFF"/>
      </a:lt2>
      <a:accent1>
        <a:srgbClr val="3E3E3E"/>
      </a:accent1>
      <a:accent2>
        <a:srgbClr val="808080"/>
      </a:accent2>
      <a:accent3>
        <a:srgbClr val="D3D3D3"/>
      </a:accent3>
      <a:accent4>
        <a:srgbClr val="808080"/>
      </a:accent4>
      <a:accent5>
        <a:srgbClr val="5F5F5F"/>
      </a:accent5>
      <a:accent6>
        <a:srgbClr val="D3D3D3"/>
      </a:accent6>
      <a:hlink>
        <a:srgbClr val="FF6600"/>
      </a:hlink>
      <a:folHlink>
        <a:srgbClr val="7030A0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14565</TotalTime>
  <Words>1456</Words>
  <Application>Microsoft Office PowerPoint</Application>
  <PresentationFormat>Affichage à l'écran (4:3)</PresentationFormat>
  <Paragraphs>259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Helvetica 75 Bold</vt:lpstr>
      <vt:lpstr>Tw Cen MT</vt:lpstr>
      <vt:lpstr>Wingdings</vt:lpstr>
      <vt:lpstr>Wingdings 2</vt:lpstr>
      <vt:lpstr>Médian</vt:lpstr>
      <vt:lpstr>Khiops 10.2  Khiops SCENARIOS for easy integration</vt:lpstr>
      <vt:lpstr>Khiops scenarios</vt:lpstr>
      <vt:lpstr>Recording and replaying a scenario</vt:lpstr>
      <vt:lpstr>Recording</vt:lpstr>
      <vt:lpstr>Recording : Example with Iris Dataset</vt:lpstr>
      <vt:lpstr>Recording : Example with Iris Dataset</vt:lpstr>
      <vt:lpstr>Recording : Example with Iris Dataset</vt:lpstr>
      <vt:lpstr>Recording : Example with Iris Dataset</vt:lpstr>
      <vt:lpstr>Recording : Example with Iris Dataset</vt:lpstr>
      <vt:lpstr>Recording : Example with Iris Dataset</vt:lpstr>
      <vt:lpstr>Playing a scenario</vt:lpstr>
      <vt:lpstr>Dealing with scenarios</vt:lpstr>
      <vt:lpstr>Dealing with scenarios</vt:lpstr>
      <vt:lpstr>Dealing with scenarios</vt:lpstr>
      <vt:lpstr>Dealing with scenarios</vt:lpstr>
      <vt:lpstr>Dealing with scenarios</vt:lpstr>
      <vt:lpstr>Tips and tricks</vt:lpstr>
      <vt:lpstr>Integration with other programming languages</vt:lpstr>
      <vt:lpstr>Note on backwards compatibility</vt:lpstr>
    </vt:vector>
  </TitlesOfParts>
  <Company>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Kiops &amp; Kiphren</dc:title>
  <dc:creator>Alexis b</dc:creator>
  <cp:lastModifiedBy>BOULLE Marc INNOV/IT-S</cp:lastModifiedBy>
  <cp:revision>441</cp:revision>
  <dcterms:created xsi:type="dcterms:W3CDTF">2011-02-07T12:38:24Z</dcterms:created>
  <dcterms:modified xsi:type="dcterms:W3CDTF">2024-11-05T12:22:44Z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Médian:4</vt:lpwstr>
  </property>
  <property fmtid="{D5CDD505-2E9C-101B-9397-08002B2CF9AE}" pid="3" name="ClassificationContentMarkingFooterText">
    <vt:lpwstr>Orange Restricted</vt:lpwstr>
  </property>
</Properties>
</file>